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9" r:id="rId2"/>
    <p:sldId id="281" r:id="rId3"/>
    <p:sldId id="290" r:id="rId4"/>
    <p:sldId id="282" r:id="rId5"/>
    <p:sldId id="289" r:id="rId6"/>
    <p:sldId id="288" r:id="rId7"/>
    <p:sldId id="285" r:id="rId8"/>
    <p:sldId id="334" r:id="rId9"/>
    <p:sldId id="263" r:id="rId10"/>
    <p:sldId id="337" r:id="rId11"/>
    <p:sldId id="355" r:id="rId12"/>
    <p:sldId id="336" r:id="rId13"/>
    <p:sldId id="307" r:id="rId14"/>
    <p:sldId id="264" r:id="rId15"/>
    <p:sldId id="335" r:id="rId16"/>
    <p:sldId id="265" r:id="rId17"/>
    <p:sldId id="338" r:id="rId18"/>
    <p:sldId id="340" r:id="rId19"/>
    <p:sldId id="342" r:id="rId20"/>
    <p:sldId id="341" r:id="rId21"/>
    <p:sldId id="346" r:id="rId22"/>
    <p:sldId id="343" r:id="rId23"/>
    <p:sldId id="308" r:id="rId24"/>
    <p:sldId id="344" r:id="rId25"/>
    <p:sldId id="345" r:id="rId26"/>
    <p:sldId id="309" r:id="rId27"/>
    <p:sldId id="311" r:id="rId28"/>
    <p:sldId id="267" r:id="rId29"/>
    <p:sldId id="347" r:id="rId30"/>
    <p:sldId id="310" r:id="rId31"/>
    <p:sldId id="268" r:id="rId32"/>
    <p:sldId id="312" r:id="rId33"/>
    <p:sldId id="313" r:id="rId34"/>
    <p:sldId id="273" r:id="rId35"/>
    <p:sldId id="314" r:id="rId36"/>
    <p:sldId id="315" r:id="rId37"/>
    <p:sldId id="316" r:id="rId38"/>
    <p:sldId id="354" r:id="rId39"/>
    <p:sldId id="348" r:id="rId40"/>
    <p:sldId id="325" r:id="rId41"/>
    <p:sldId id="278" r:id="rId42"/>
    <p:sldId id="317" r:id="rId43"/>
    <p:sldId id="326" r:id="rId44"/>
    <p:sldId id="349" r:id="rId45"/>
    <p:sldId id="299" r:id="rId46"/>
    <p:sldId id="319" r:id="rId47"/>
    <p:sldId id="350" r:id="rId48"/>
    <p:sldId id="318" r:id="rId49"/>
    <p:sldId id="320" r:id="rId50"/>
    <p:sldId id="351" r:id="rId51"/>
    <p:sldId id="352" r:id="rId52"/>
    <p:sldId id="353" r:id="rId53"/>
    <p:sldId id="329" r:id="rId54"/>
    <p:sldId id="330" r:id="rId55"/>
    <p:sldId id="331" r:id="rId56"/>
    <p:sldId id="339" r:id="rId57"/>
    <p:sldId id="323" r:id="rId58"/>
    <p:sldId id="332" r:id="rId59"/>
    <p:sldId id="327" r:id="rId60"/>
    <p:sldId id="328" r:id="rId61"/>
    <p:sldId id="300" r:id="rId62"/>
    <p:sldId id="286" r:id="rId63"/>
    <p:sldId id="287" r:id="rId64"/>
    <p:sldId id="257" r:id="rId65"/>
    <p:sldId id="258" r:id="rId66"/>
    <p:sldId id="295" r:id="rId67"/>
    <p:sldId id="293" r:id="rId68"/>
    <p:sldId id="294" r:id="rId69"/>
    <p:sldId id="303" r:id="rId70"/>
    <p:sldId id="304" r:id="rId71"/>
    <p:sldId id="324"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0" d="100"/>
          <a:sy n="100" d="100"/>
        </p:scale>
        <p:origin x="63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FB7B6-B286-499D-B0E0-A502062DED6E}" type="datetimeFigureOut">
              <a:rPr lang="en-US" smtClean="0"/>
              <a:t>10/10/2016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C88D7-D33A-4028-9755-0E8A6313BE44}" type="slidenum">
              <a:rPr lang="en-US" smtClean="0"/>
              <a:t>‹#›</a:t>
            </a:fld>
            <a:endParaRPr lang="en-US"/>
          </a:p>
        </p:txBody>
      </p:sp>
    </p:spTree>
    <p:extLst>
      <p:ext uri="{BB962C8B-B14F-4D97-AF65-F5344CB8AC3E}">
        <p14:creationId xmlns:p14="http://schemas.microsoft.com/office/powerpoint/2010/main" val="651250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vmlDrawing" Target="../drawings/vmlDrawing1.vml"/><Relationship Id="rId5" Type="http://schemas.openxmlformats.org/officeDocument/2006/relationships/image" Target="../media/image47.emf"/><Relationship Id="rId4" Type="http://schemas.openxmlformats.org/officeDocument/2006/relationships/package" Target="../embeddings/Microsoft_PowerPoint_Slide1.sldx"/></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smtClean="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01CFA7D0-9B12-44C8-BBC1-5312EDF2DE5C}" type="slidenum">
              <a:rPr lang="en-US" altLang="en-US"/>
              <a:pPr>
                <a:spcBef>
                  <a:spcPct val="0"/>
                </a:spcBef>
              </a:pPr>
              <a:t>7</a:t>
            </a:fld>
            <a:endParaRPr lang="en-US" altLang="en-US"/>
          </a:p>
        </p:txBody>
      </p:sp>
    </p:spTree>
    <p:extLst>
      <p:ext uri="{BB962C8B-B14F-4D97-AF65-F5344CB8AC3E}">
        <p14:creationId xmlns:p14="http://schemas.microsoft.com/office/powerpoint/2010/main" val="3670972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Notes Placeholder 2"/>
          <p:cNvSpPr>
            <a:spLocks noGrp="1"/>
          </p:cNvSpPr>
          <p:nvPr>
            <p:ph type="body" idx="1"/>
          </p:nvPr>
        </p:nvSpPr>
        <p:spPr>
          <a:noFill/>
          <a:ln/>
        </p:spPr>
        <p:txBody>
          <a:bodyPr/>
          <a:lstStyle/>
          <a:p>
            <a:endParaRPr lang="en-US" dirty="0" smtClean="0"/>
          </a:p>
        </p:txBody>
      </p:sp>
      <p:sp>
        <p:nvSpPr>
          <p:cNvPr id="1028" name="Slide Number Placeholder 3"/>
          <p:cNvSpPr>
            <a:spLocks noGrp="1"/>
          </p:cNvSpPr>
          <p:nvPr>
            <p:ph type="sldNum" sz="quarter" idx="5"/>
          </p:nvPr>
        </p:nvSpPr>
        <p:spPr>
          <a:noFill/>
        </p:spPr>
        <p:txBody>
          <a:bodyPr/>
          <a:lstStyle/>
          <a:p>
            <a:fld id="{4A861705-A722-4537-B65B-E2DFC1C5DB75}" type="slidenum">
              <a:rPr lang="en-US" smtClean="0">
                <a:latin typeface="Arial" pitchFamily="34" charset="0"/>
              </a:rPr>
              <a:pPr/>
              <a:t>14</a:t>
            </a:fld>
            <a:endParaRPr lang="en-US" smtClean="0">
              <a:latin typeface="Arial" pitchFamily="34" charset="0"/>
            </a:endParaRPr>
          </a:p>
        </p:txBody>
      </p:sp>
      <p:graphicFrame>
        <p:nvGraphicFramePr>
          <p:cNvPr id="1026" name="Object 2"/>
          <p:cNvGraphicFramePr>
            <a:graphicFrameLocks noChangeAspect="1"/>
          </p:cNvGraphicFramePr>
          <p:nvPr/>
        </p:nvGraphicFramePr>
        <p:xfrm>
          <a:off x="990337" y="381002"/>
          <a:ext cx="4570418" cy="3427439"/>
        </p:xfrm>
        <a:graphic>
          <a:graphicData uri="http://schemas.openxmlformats.org/presentationml/2006/ole">
            <mc:AlternateContent xmlns:mc="http://schemas.openxmlformats.org/markup-compatibility/2006">
              <mc:Choice xmlns:v="urn:schemas-microsoft-com:vml" Requires="v">
                <p:oleObj spid="_x0000_s1045" name="Slide" r:id="rId4" imgW="4130167" imgH="3096834" progId="PowerPoint.Slide.12">
                  <p:embed/>
                </p:oleObj>
              </mc:Choice>
              <mc:Fallback>
                <p:oleObj name="Slide" r:id="rId4" imgW="4130167" imgH="3096834" progId="PowerPoint.Slide.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337" y="381002"/>
                        <a:ext cx="4570418" cy="3427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10469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endParaRPr lang="en-US" b="0" dirty="0"/>
          </a:p>
        </p:txBody>
      </p:sp>
      <p:sp>
        <p:nvSpPr>
          <p:cNvPr id="4" name="Slide Number Placeholder 3"/>
          <p:cNvSpPr>
            <a:spLocks noGrp="1"/>
          </p:cNvSpPr>
          <p:nvPr>
            <p:ph type="sldNum" sz="quarter" idx="10"/>
          </p:nvPr>
        </p:nvSpPr>
        <p:spPr/>
        <p:txBody>
          <a:bodyPr/>
          <a:lstStyle/>
          <a:p>
            <a:fld id="{CBF7B7B5-A01F-4C42-8EAB-EF8FB57FD0D7}"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0767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marL="225883" indent="-225883">
              <a:spcBef>
                <a:spcPct val="0"/>
              </a:spcBef>
              <a:buFontTx/>
              <a:buAutoNum type="arabicPeriod"/>
            </a:pPr>
            <a:r>
              <a:rPr lang="en-US" sz="1000" dirty="0"/>
              <a:t>“What is going on in the environment?” is a colloquial way to prompt the design practitioners to capture “the history, culture, current state, and future goals of relevant actors in the operational environment” </a:t>
            </a:r>
            <a:r>
              <a:rPr lang="en-US" sz="1000" dirty="0" smtClean="0"/>
              <a:t>(ADRP 5-0, </a:t>
            </a:r>
            <a:r>
              <a:rPr lang="en-US" sz="1000" dirty="0" err="1" smtClean="0"/>
              <a:t>para</a:t>
            </a:r>
            <a:r>
              <a:rPr lang="en-US" sz="1000" dirty="0" smtClean="0"/>
              <a:t> 2-34).</a:t>
            </a:r>
            <a:endParaRPr lang="en-US" sz="1000" dirty="0"/>
          </a:p>
          <a:p>
            <a:pPr marL="225883" indent="-225883">
              <a:spcBef>
                <a:spcPct val="0"/>
              </a:spcBef>
              <a:buFontTx/>
              <a:buAutoNum type="arabicPeriod"/>
            </a:pPr>
            <a:endParaRPr lang="en-US" sz="1000" i="1" dirty="0"/>
          </a:p>
          <a:p>
            <a:pPr marL="225883" indent="-225883">
              <a:spcBef>
                <a:spcPct val="0"/>
              </a:spcBef>
              <a:buFontTx/>
              <a:buAutoNum type="arabicPeriod"/>
            </a:pPr>
            <a:r>
              <a:rPr lang="en-US" sz="1000" dirty="0"/>
              <a:t>“What do we want the environment to look like?” is a colloquial way to prompt the design practitioners to posit </a:t>
            </a:r>
            <a:r>
              <a:rPr lang="en-US" sz="1000" dirty="0" smtClean="0"/>
              <a:t>“” ( ADRP 5-0, </a:t>
            </a:r>
            <a:r>
              <a:rPr lang="en-US" sz="1000" dirty="0" err="1" smtClean="0"/>
              <a:t>para</a:t>
            </a:r>
            <a:r>
              <a:rPr lang="en-US" sz="1000" dirty="0" smtClean="0"/>
              <a:t> 2-38).</a:t>
            </a:r>
            <a:endParaRPr lang="en-US" sz="1000" dirty="0"/>
          </a:p>
          <a:p>
            <a:pPr marL="225883" indent="-225883">
              <a:spcBef>
                <a:spcPct val="0"/>
              </a:spcBef>
              <a:buFontTx/>
              <a:buAutoNum type="arabicPeriod"/>
            </a:pPr>
            <a:endParaRPr lang="en-US" sz="1000" i="1" dirty="0"/>
          </a:p>
          <a:p>
            <a:pPr marL="225883" indent="-225883">
              <a:spcBef>
                <a:spcPct val="0"/>
              </a:spcBef>
              <a:buFontTx/>
              <a:buAutoNum type="arabicPeriod"/>
            </a:pPr>
            <a:r>
              <a:rPr lang="en-US" sz="1000" dirty="0"/>
              <a:t>“Where—conceptually--should we act to achieve our desired state?” is a commonsense way to prompt the design practitioners to reflect on those “areas of tension and competition—as well as opportunities and challenges—that commanders must address so to transform current conditions to achieve the desire end state” </a:t>
            </a:r>
            <a:r>
              <a:rPr lang="en-US" sz="1000" dirty="0" smtClean="0"/>
              <a:t>(ADRP 5-0, </a:t>
            </a:r>
            <a:r>
              <a:rPr lang="en-US" sz="1000" dirty="0" err="1" smtClean="0"/>
              <a:t>para</a:t>
            </a:r>
            <a:r>
              <a:rPr lang="en-US" sz="1000" dirty="0" smtClean="0"/>
              <a:t> 2-40).</a:t>
            </a:r>
            <a:endParaRPr lang="en-US" sz="1000" dirty="0"/>
          </a:p>
          <a:p>
            <a:pPr marL="225883" indent="-225883">
              <a:spcBef>
                <a:spcPct val="0"/>
              </a:spcBef>
              <a:buFontTx/>
              <a:buAutoNum type="arabicPeriod"/>
            </a:pPr>
            <a:endParaRPr lang="en-US" sz="1000" dirty="0"/>
          </a:p>
          <a:p>
            <a:pPr marL="225883" indent="-225883">
              <a:spcBef>
                <a:spcPct val="0"/>
              </a:spcBef>
              <a:buFontTx/>
              <a:buAutoNum type="arabicPeriod"/>
            </a:pPr>
            <a:r>
              <a:rPr lang="en-US" sz="1000" dirty="0"/>
              <a:t>“How do we get from the current state to our desired state?” is a commonsense way to prompt the design practitioners to envision those “possible combinations of actions to reach the desired end state given the tensions identified in the environmental and problem frames.”</a:t>
            </a:r>
          </a:p>
          <a:p>
            <a:pPr marL="225883" indent="-225883">
              <a:spcBef>
                <a:spcPct val="0"/>
              </a:spcBef>
              <a:buFontTx/>
              <a:buAutoNum type="arabicPeriod"/>
            </a:pPr>
            <a:endParaRPr lang="en-US" sz="1000" dirty="0"/>
          </a:p>
          <a:p>
            <a:pPr marL="225883" indent="-225883">
              <a:spcBef>
                <a:spcPct val="0"/>
              </a:spcBef>
              <a:buFontTx/>
              <a:buAutoNum type="arabicPeriod"/>
            </a:pPr>
            <a:r>
              <a:rPr lang="en-US" sz="1000" dirty="0"/>
              <a:t>Design practitioners </a:t>
            </a:r>
            <a:r>
              <a:rPr lang="en-US" sz="1000" dirty="0" smtClean="0"/>
              <a:t>should </a:t>
            </a:r>
            <a:r>
              <a:rPr lang="en-US" sz="1000" dirty="0"/>
              <a:t>communicate their answers to the four questions in both graphic an narrative </a:t>
            </a:r>
            <a:r>
              <a:rPr lang="en-US" sz="1000" dirty="0" smtClean="0"/>
              <a:t>form.</a:t>
            </a:r>
            <a:endParaRPr lang="en-US" sz="1000" dirty="0"/>
          </a:p>
        </p:txBody>
      </p:sp>
      <p:sp>
        <p:nvSpPr>
          <p:cNvPr id="82948" name="Slide Number Placeholder 3"/>
          <p:cNvSpPr>
            <a:spLocks noGrp="1"/>
          </p:cNvSpPr>
          <p:nvPr>
            <p:ph type="sldNum" sz="quarter" idx="5"/>
          </p:nvPr>
        </p:nvSpPr>
        <p:spPr bwMode="auto">
          <a:noFill/>
          <a:ln>
            <a:miter lim="800000"/>
            <a:headEnd/>
            <a:tailEnd/>
          </a:ln>
        </p:spPr>
        <p:txBody>
          <a:bodyPr/>
          <a:lstStyle/>
          <a:p>
            <a:fld id="{7F8BE9B6-A521-424D-8CBF-AADA8B63390D}" type="slidenum">
              <a:rPr lang="en-US">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611468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marL="225883" indent="-225883">
              <a:spcBef>
                <a:spcPct val="0"/>
              </a:spcBef>
              <a:buFontTx/>
              <a:buAutoNum type="arabicPeriod"/>
            </a:pPr>
            <a:r>
              <a:rPr lang="en-US" sz="1000" dirty="0"/>
              <a:t>“An actor is an individual or group within a social network who acts to advance personal interests.  Relevant actors may include states and governments, multinational actors such as coalitions, and regional groupings, alliances, terrorist networks, criminal organizations, and cartels.  They may also include multinational corporations, nongovernmental organizations, and other actors able to influence the situation either through, or in spite of, the appropriate civil, religious, or military authority</a:t>
            </a:r>
            <a:r>
              <a:rPr lang="en-US" sz="1000" dirty="0" smtClean="0"/>
              <a:t>”.</a:t>
            </a:r>
            <a:endParaRPr lang="en-US" sz="1000" dirty="0"/>
          </a:p>
          <a:p>
            <a:pPr marL="225883" indent="-225883">
              <a:spcBef>
                <a:spcPct val="0"/>
              </a:spcBef>
              <a:buFontTx/>
              <a:buAutoNum type="arabicPeriod"/>
            </a:pPr>
            <a:endParaRPr lang="en-US" sz="1000" dirty="0"/>
          </a:p>
          <a:p>
            <a:pPr marL="225883" indent="-225883">
              <a:spcBef>
                <a:spcPct val="0"/>
              </a:spcBef>
              <a:buFontTx/>
              <a:buAutoNum type="arabicPeriod"/>
            </a:pPr>
            <a:r>
              <a:rPr lang="en-US" sz="1000" dirty="0"/>
              <a:t>“Tendencies are not considered deterministic but as models describing the thoughts or behaviors of certain actors.  Tendencies identify the likely pattern of relationships between the actors without external influence.  Once identified, commanders and staff evaluate the potential of these tendencies to manifest within the operational environment.  Potential is the inherent ability or capacity for the growth or development of a specific interaction or relationship</a:t>
            </a:r>
            <a:r>
              <a:rPr lang="en-US" sz="1000" dirty="0" smtClean="0"/>
              <a:t>”.</a:t>
            </a:r>
            <a:endParaRPr lang="en-US" sz="1000" dirty="0"/>
          </a:p>
          <a:p>
            <a:pPr marL="225883" indent="-225883">
              <a:spcBef>
                <a:spcPct val="0"/>
              </a:spcBef>
              <a:buFontTx/>
              <a:buAutoNum type="arabicPeriod"/>
            </a:pPr>
            <a:endParaRPr lang="en-US" sz="1000" dirty="0"/>
          </a:p>
          <a:p>
            <a:pPr marL="225883" indent="-225883">
              <a:spcBef>
                <a:spcPct val="0"/>
              </a:spcBef>
              <a:buFontTx/>
              <a:buAutoNum type="arabicPeriod"/>
            </a:pPr>
            <a:r>
              <a:rPr lang="en-US" sz="1000" dirty="0"/>
              <a:t>“Often, learning about the nature of the situation helps them to understand the groupings, relationships, or interactions among relevant actors and operational variables.  This learning typically involves analysis of the operational variables while examining the dynamic interaction and relationships among the myriad other factors in the operational </a:t>
            </a:r>
            <a:r>
              <a:rPr lang="en-US" sz="1000" dirty="0" smtClean="0"/>
              <a:t>environment.</a:t>
            </a:r>
            <a:endParaRPr lang="en-US" sz="1000" dirty="0"/>
          </a:p>
        </p:txBody>
      </p:sp>
      <p:sp>
        <p:nvSpPr>
          <p:cNvPr id="83972" name="Slide Number Placeholder 3"/>
          <p:cNvSpPr>
            <a:spLocks noGrp="1"/>
          </p:cNvSpPr>
          <p:nvPr>
            <p:ph type="sldNum" sz="quarter" idx="5"/>
          </p:nvPr>
        </p:nvSpPr>
        <p:spPr bwMode="auto">
          <a:noFill/>
          <a:ln>
            <a:miter lim="800000"/>
            <a:headEnd/>
            <a:tailEnd/>
          </a:ln>
        </p:spPr>
        <p:txBody>
          <a:bodyPr/>
          <a:lstStyle/>
          <a:p>
            <a:fld id="{9C9F6098-835B-4E19-B7FF-155D4D5F55E0}" type="slidenum">
              <a:rPr lang="en-US">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958021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pPr marL="225883" indent="-225883">
              <a:spcBef>
                <a:spcPct val="0"/>
              </a:spcBef>
              <a:buFontTx/>
              <a:buAutoNum type="arabicPeriod"/>
            </a:pPr>
            <a:r>
              <a:rPr lang="en-US" sz="1000" dirty="0"/>
              <a:t>“The desired end state consists of those desired conditions that, if achieved, meet the objectives of policy, orders, guidance, and directives issued to the commander.  A condition is a reflection of the existing state of the operational environment.  Thus, a desired condition is a sought-after future state of the operational </a:t>
            </a:r>
            <a:r>
              <a:rPr lang="en-US" sz="1000" dirty="0" smtClean="0"/>
              <a:t>environment.</a:t>
            </a:r>
            <a:endParaRPr lang="en-US" sz="1000" dirty="0"/>
          </a:p>
          <a:p>
            <a:pPr marL="225883" indent="-225883">
              <a:spcBef>
                <a:spcPct val="0"/>
              </a:spcBef>
              <a:buFontTx/>
              <a:buAutoNum type="arabicPeriod"/>
            </a:pPr>
            <a:endParaRPr lang="en-US" sz="1000" dirty="0"/>
          </a:p>
          <a:p>
            <a:pPr marL="225883" indent="-225883">
              <a:spcBef>
                <a:spcPct val="0"/>
              </a:spcBef>
              <a:buFontTx/>
              <a:buAutoNum type="arabicPeriod"/>
            </a:pPr>
            <a:r>
              <a:rPr lang="en-US" sz="1000" dirty="0"/>
              <a:t>Since every operation focuses on a clearly defined, decisive, and attainable end state, success hinges on accurately describing those conditions.  These conditions form the basis for decisions that ensure operations progress consistently toward the desired end state</a:t>
            </a:r>
            <a:r>
              <a:rPr lang="en-US" sz="1000" dirty="0" smtClean="0"/>
              <a:t>”.</a:t>
            </a:r>
            <a:endParaRPr lang="en-US" sz="1000" dirty="0"/>
          </a:p>
          <a:p>
            <a:pPr marL="225883" indent="-225883">
              <a:spcBef>
                <a:spcPct val="0"/>
              </a:spcBef>
              <a:buFontTx/>
              <a:buAutoNum type="arabicPeriod"/>
            </a:pPr>
            <a:endParaRPr lang="en-US" sz="1000" dirty="0"/>
          </a:p>
          <a:p>
            <a:pPr marL="225883" indent="-225883">
              <a:spcBef>
                <a:spcPct val="0"/>
              </a:spcBef>
              <a:buFontTx/>
              <a:buAutoNum type="arabicPeriod"/>
            </a:pPr>
            <a:r>
              <a:rPr lang="en-US" sz="1000" dirty="0"/>
              <a:t>“Time is a significant consideration when developing the desired end state.  How time relates to the desired end state heavily influences not only the expectations of higher authorities but also how commanders use forces and capabilities to achieve desired conditions.  Staffs exercise diligence throughout design to account for the expected time required to achieve the desired  conditions.  They also qualify whether the desired conditions are intended to be lasting or transient in nature.  This temporal dimension is essential to developing effective operational </a:t>
            </a:r>
            <a:r>
              <a:rPr lang="en-US" sz="1000" dirty="0" smtClean="0"/>
              <a:t>approaches”.</a:t>
            </a:r>
            <a:endParaRPr lang="en-US" sz="1000" dirty="0"/>
          </a:p>
        </p:txBody>
      </p:sp>
      <p:sp>
        <p:nvSpPr>
          <p:cNvPr id="84996" name="Slide Number Placeholder 3"/>
          <p:cNvSpPr>
            <a:spLocks noGrp="1"/>
          </p:cNvSpPr>
          <p:nvPr>
            <p:ph type="sldNum" sz="quarter" idx="5"/>
          </p:nvPr>
        </p:nvSpPr>
        <p:spPr bwMode="auto">
          <a:noFill/>
          <a:ln>
            <a:miter lim="800000"/>
            <a:headEnd/>
            <a:tailEnd/>
          </a:ln>
        </p:spPr>
        <p:txBody>
          <a:bodyPr/>
          <a:lstStyle/>
          <a:p>
            <a:fld id="{5C634079-E86E-4FED-ACD0-CB4A18752642}" type="slidenum">
              <a:rPr lang="en-US">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135726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pPr marL="225883" indent="-225883">
              <a:spcBef>
                <a:spcPct val="0"/>
              </a:spcBef>
              <a:buFontTx/>
              <a:buAutoNum type="arabicPeriod"/>
            </a:pPr>
            <a:r>
              <a:rPr lang="en-US" sz="800" dirty="0"/>
              <a:t>“The problem frame extends beyond analyzing the interactions and relationships in the operational environment.  It identifies areas of tension and competition—as well as opportunities and challenges—that commanders must address so to transform current conditions to achieve the desired end state.  Tension is the resistance or friction among and between actors.  The commander and staff identify the tension by analyzing the relevant actors’ tendencies and potentials within the context of the operational environment” </a:t>
            </a:r>
            <a:r>
              <a:rPr lang="en-US" sz="800" dirty="0" smtClean="0"/>
              <a:t>.</a:t>
            </a:r>
            <a:endParaRPr lang="en-US" sz="800" dirty="0"/>
          </a:p>
          <a:p>
            <a:pPr marL="225883" indent="-225883">
              <a:spcBef>
                <a:spcPct val="0"/>
              </a:spcBef>
              <a:buFontTx/>
              <a:buAutoNum type="arabicPeriod"/>
            </a:pPr>
            <a:endParaRPr lang="en-US" sz="800" dirty="0"/>
          </a:p>
          <a:p>
            <a:pPr marL="225883" indent="-225883">
              <a:spcBef>
                <a:spcPct val="0"/>
              </a:spcBef>
              <a:buFontTx/>
              <a:buAutoNum type="arabicPeriod"/>
            </a:pPr>
            <a:r>
              <a:rPr lang="en-US" sz="800" dirty="0"/>
              <a:t>“The commander and staff challenge their hypotheses and models to identify motivations and agendas among the relevant actors.  They identify factors that influence these motivations and agendas.  The commander and staff evaluate tendencies, potentials, trends, and tensions that influence the interactions among social, cultural, and ideological forces” </a:t>
            </a:r>
            <a:r>
              <a:rPr lang="en-US" sz="800" dirty="0" smtClean="0"/>
              <a:t>.</a:t>
            </a:r>
            <a:endParaRPr lang="en-US" sz="800" dirty="0"/>
          </a:p>
          <a:p>
            <a:pPr marL="225883" indent="-225883">
              <a:spcBef>
                <a:spcPct val="0"/>
              </a:spcBef>
              <a:buFontTx/>
              <a:buAutoNum type="arabicPeriod"/>
            </a:pPr>
            <a:endParaRPr lang="en-US" sz="800" dirty="0"/>
          </a:p>
          <a:p>
            <a:pPr marL="225883" indent="-225883">
              <a:spcBef>
                <a:spcPct val="0"/>
              </a:spcBef>
              <a:buFontTx/>
              <a:buAutoNum type="arabicPeriod"/>
            </a:pPr>
            <a:r>
              <a:rPr lang="en-US" sz="800" dirty="0"/>
              <a:t>“In the problem frame, analysis identifies the positive, neutral, and negative implications of tensions in the operational environment given the differences between existing and desired conditions.  When the commander and staff take action within the operational environment, they may exacerbate latent tensions.  Tensions can be exploited to drive change, so they are vital to transforming existing conditions.  If left unchecked, other tensions  may undermine transformation and must be addressed appropriately.  Because tensions arise from differences in perceptions, goals, and capabilities among relevant actors, they are inherently problematic and can both foster and impede transformation” </a:t>
            </a:r>
            <a:r>
              <a:rPr lang="en-US" sz="800" dirty="0" smtClean="0"/>
              <a:t>.</a:t>
            </a:r>
            <a:endParaRPr lang="en-US" sz="800" dirty="0"/>
          </a:p>
          <a:p>
            <a:pPr marL="225883" indent="-225883">
              <a:spcBef>
                <a:spcPct val="0"/>
              </a:spcBef>
              <a:buFontTx/>
              <a:buAutoNum type="arabicPeriod"/>
            </a:pPr>
            <a:endParaRPr lang="en-US" sz="800" b="1" dirty="0"/>
          </a:p>
          <a:p>
            <a:pPr marL="225883" indent="-225883">
              <a:spcBef>
                <a:spcPct val="0"/>
              </a:spcBef>
              <a:buFontTx/>
              <a:buAutoNum type="arabicPeriod"/>
            </a:pPr>
            <a:r>
              <a:rPr lang="en-US" sz="800" dirty="0"/>
              <a:t>This is key!  “By deciding how to address these tensions, the commander identifies the problem that the design will ultimately solve” </a:t>
            </a:r>
            <a:r>
              <a:rPr lang="en-US" sz="800" dirty="0" smtClean="0"/>
              <a:t>.</a:t>
            </a:r>
            <a:endParaRPr lang="en-US" sz="800" dirty="0"/>
          </a:p>
        </p:txBody>
      </p:sp>
      <p:sp>
        <p:nvSpPr>
          <p:cNvPr id="86020" name="Slide Number Placeholder 3"/>
          <p:cNvSpPr>
            <a:spLocks noGrp="1"/>
          </p:cNvSpPr>
          <p:nvPr>
            <p:ph type="sldNum" sz="quarter" idx="5"/>
          </p:nvPr>
        </p:nvSpPr>
        <p:spPr bwMode="auto">
          <a:noFill/>
          <a:ln>
            <a:miter lim="800000"/>
            <a:headEnd/>
            <a:tailEnd/>
          </a:ln>
        </p:spPr>
        <p:txBody>
          <a:bodyPr/>
          <a:lstStyle/>
          <a:p>
            <a:fld id="{5B83AE5E-D1C7-4988-B81B-2D0FABECF677}" type="slidenum">
              <a:rPr lang="en-US">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80268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smtClean="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01CFA7D0-9B12-44C8-BBC1-5312EDF2DE5C}" type="slidenum">
              <a:rPr lang="en-US" altLang="en-US"/>
              <a:pPr>
                <a:spcBef>
                  <a:spcPct val="0"/>
                </a:spcBef>
              </a:pPr>
              <a:t>66</a:t>
            </a:fld>
            <a:endParaRPr lang="en-US" altLang="en-US"/>
          </a:p>
        </p:txBody>
      </p:sp>
    </p:spTree>
    <p:extLst>
      <p:ext uri="{BB962C8B-B14F-4D97-AF65-F5344CB8AC3E}">
        <p14:creationId xmlns:p14="http://schemas.microsoft.com/office/powerpoint/2010/main" val="580017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A1BC77-C5CB-4F1E-A0AB-14ED9A00C95F}" type="slidenum">
              <a:rPr lang="en-US" smtClean="0"/>
              <a:pPr/>
              <a:t>68</a:t>
            </a:fld>
            <a:endParaRPr lang="en-US"/>
          </a:p>
        </p:txBody>
      </p:sp>
    </p:spTree>
    <p:extLst>
      <p:ext uri="{BB962C8B-B14F-4D97-AF65-F5344CB8AC3E}">
        <p14:creationId xmlns:p14="http://schemas.microsoft.com/office/powerpoint/2010/main" val="1703188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237D021A-C9A1-1E49-90D5-A6F8DE33A426}" type="datetimeFigureOut">
              <a:rPr lang="en-US" smtClean="0"/>
              <a:t>10/10/2016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572A7D-D3EA-AB4B-87E9-DB857AE0F15E}" type="slidenum">
              <a:rPr lang="en-US" smtClean="0"/>
              <a:t>‹#›</a:t>
            </a:fld>
            <a:endParaRPr lang="en-US"/>
          </a:p>
        </p:txBody>
      </p:sp>
    </p:spTree>
    <p:extLst>
      <p:ext uri="{BB962C8B-B14F-4D97-AF65-F5344CB8AC3E}">
        <p14:creationId xmlns:p14="http://schemas.microsoft.com/office/powerpoint/2010/main" val="2805231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237D021A-C9A1-1E49-90D5-A6F8DE33A426}" type="datetimeFigureOut">
              <a:rPr lang="en-US" smtClean="0"/>
              <a:t>10/10/2016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572A7D-D3EA-AB4B-87E9-DB857AE0F15E}" type="slidenum">
              <a:rPr lang="en-US" smtClean="0"/>
              <a:t>‹#›</a:t>
            </a:fld>
            <a:endParaRPr lang="en-US"/>
          </a:p>
        </p:txBody>
      </p:sp>
    </p:spTree>
    <p:extLst>
      <p:ext uri="{BB962C8B-B14F-4D97-AF65-F5344CB8AC3E}">
        <p14:creationId xmlns:p14="http://schemas.microsoft.com/office/powerpoint/2010/main" val="2345872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237D021A-C9A1-1E49-90D5-A6F8DE33A426}" type="datetimeFigureOut">
              <a:rPr lang="en-US" smtClean="0"/>
              <a:t>10/10/2016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572A7D-D3EA-AB4B-87E9-DB857AE0F15E}" type="slidenum">
              <a:rPr lang="en-US" smtClean="0"/>
              <a:t>‹#›</a:t>
            </a:fld>
            <a:endParaRPr lang="en-US"/>
          </a:p>
        </p:txBody>
      </p:sp>
    </p:spTree>
    <p:extLst>
      <p:ext uri="{BB962C8B-B14F-4D97-AF65-F5344CB8AC3E}">
        <p14:creationId xmlns:p14="http://schemas.microsoft.com/office/powerpoint/2010/main" val="624535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237D021A-C9A1-1E49-90D5-A6F8DE33A426}" type="datetimeFigureOut">
              <a:rPr lang="en-US" smtClean="0"/>
              <a:t>10/10/2016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572A7D-D3EA-AB4B-87E9-DB857AE0F15E}" type="slidenum">
              <a:rPr lang="en-US" smtClean="0"/>
              <a:t>‹#›</a:t>
            </a:fld>
            <a:endParaRPr lang="en-US"/>
          </a:p>
        </p:txBody>
      </p:sp>
    </p:spTree>
    <p:extLst>
      <p:ext uri="{BB962C8B-B14F-4D97-AF65-F5344CB8AC3E}">
        <p14:creationId xmlns:p14="http://schemas.microsoft.com/office/powerpoint/2010/main" val="648586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237D021A-C9A1-1E49-90D5-A6F8DE33A426}" type="datetimeFigureOut">
              <a:rPr lang="en-US" smtClean="0"/>
              <a:t>10/10/2016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572A7D-D3EA-AB4B-87E9-DB857AE0F15E}" type="slidenum">
              <a:rPr lang="en-US" smtClean="0"/>
              <a:t>‹#›</a:t>
            </a:fld>
            <a:endParaRPr lang="en-US"/>
          </a:p>
        </p:txBody>
      </p:sp>
    </p:spTree>
    <p:extLst>
      <p:ext uri="{BB962C8B-B14F-4D97-AF65-F5344CB8AC3E}">
        <p14:creationId xmlns:p14="http://schemas.microsoft.com/office/powerpoint/2010/main" val="2076951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237D021A-C9A1-1E49-90D5-A6F8DE33A426}" type="datetimeFigureOut">
              <a:rPr lang="en-US" smtClean="0"/>
              <a:t>10/10/2016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572A7D-D3EA-AB4B-87E9-DB857AE0F15E}" type="slidenum">
              <a:rPr lang="en-US" smtClean="0"/>
              <a:t>‹#›</a:t>
            </a:fld>
            <a:endParaRPr lang="en-US"/>
          </a:p>
        </p:txBody>
      </p:sp>
    </p:spTree>
    <p:extLst>
      <p:ext uri="{BB962C8B-B14F-4D97-AF65-F5344CB8AC3E}">
        <p14:creationId xmlns:p14="http://schemas.microsoft.com/office/powerpoint/2010/main" val="1300547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237D021A-C9A1-1E49-90D5-A6F8DE33A426}" type="datetimeFigureOut">
              <a:rPr lang="en-US" smtClean="0"/>
              <a:t>10/10/2016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572A7D-D3EA-AB4B-87E9-DB857AE0F15E}" type="slidenum">
              <a:rPr lang="en-US" smtClean="0"/>
              <a:t>‹#›</a:t>
            </a:fld>
            <a:endParaRPr lang="en-US"/>
          </a:p>
        </p:txBody>
      </p:sp>
    </p:spTree>
    <p:extLst>
      <p:ext uri="{BB962C8B-B14F-4D97-AF65-F5344CB8AC3E}">
        <p14:creationId xmlns:p14="http://schemas.microsoft.com/office/powerpoint/2010/main" val="1292216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237D021A-C9A1-1E49-90D5-A6F8DE33A426}" type="datetimeFigureOut">
              <a:rPr lang="en-US" smtClean="0"/>
              <a:t>10/10/2016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572A7D-D3EA-AB4B-87E9-DB857AE0F15E}" type="slidenum">
              <a:rPr lang="en-US" smtClean="0"/>
              <a:t>‹#›</a:t>
            </a:fld>
            <a:endParaRPr lang="en-US"/>
          </a:p>
        </p:txBody>
      </p:sp>
    </p:spTree>
    <p:extLst>
      <p:ext uri="{BB962C8B-B14F-4D97-AF65-F5344CB8AC3E}">
        <p14:creationId xmlns:p14="http://schemas.microsoft.com/office/powerpoint/2010/main" val="255372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7D021A-C9A1-1E49-90D5-A6F8DE33A426}" type="datetimeFigureOut">
              <a:rPr lang="en-US" smtClean="0"/>
              <a:t>10/10/2016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572A7D-D3EA-AB4B-87E9-DB857AE0F15E}" type="slidenum">
              <a:rPr lang="en-US" smtClean="0"/>
              <a:t>‹#›</a:t>
            </a:fld>
            <a:endParaRPr lang="en-US"/>
          </a:p>
        </p:txBody>
      </p:sp>
    </p:spTree>
    <p:extLst>
      <p:ext uri="{BB962C8B-B14F-4D97-AF65-F5344CB8AC3E}">
        <p14:creationId xmlns:p14="http://schemas.microsoft.com/office/powerpoint/2010/main" val="64121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237D021A-C9A1-1E49-90D5-A6F8DE33A426}" type="datetimeFigureOut">
              <a:rPr lang="en-US" smtClean="0"/>
              <a:t>10/10/2016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572A7D-D3EA-AB4B-87E9-DB857AE0F15E}" type="slidenum">
              <a:rPr lang="en-US" smtClean="0"/>
              <a:t>‹#›</a:t>
            </a:fld>
            <a:endParaRPr lang="en-US"/>
          </a:p>
        </p:txBody>
      </p:sp>
    </p:spTree>
    <p:extLst>
      <p:ext uri="{BB962C8B-B14F-4D97-AF65-F5344CB8AC3E}">
        <p14:creationId xmlns:p14="http://schemas.microsoft.com/office/powerpoint/2010/main" val="3349183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237D021A-C9A1-1E49-90D5-A6F8DE33A426}" type="datetimeFigureOut">
              <a:rPr lang="en-US" smtClean="0"/>
              <a:t>10/10/2016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572A7D-D3EA-AB4B-87E9-DB857AE0F15E}" type="slidenum">
              <a:rPr lang="en-US" smtClean="0"/>
              <a:t>‹#›</a:t>
            </a:fld>
            <a:endParaRPr lang="en-US"/>
          </a:p>
        </p:txBody>
      </p:sp>
    </p:spTree>
    <p:extLst>
      <p:ext uri="{BB962C8B-B14F-4D97-AF65-F5344CB8AC3E}">
        <p14:creationId xmlns:p14="http://schemas.microsoft.com/office/powerpoint/2010/main" val="2684849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7D021A-C9A1-1E49-90D5-A6F8DE33A426}" type="datetimeFigureOut">
              <a:rPr lang="en-US" smtClean="0"/>
              <a:t>10/10/2016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572A7D-D3EA-AB4B-87E9-DB857AE0F15E}" type="slidenum">
              <a:rPr lang="en-US" smtClean="0"/>
              <a:t>‹#›</a:t>
            </a:fld>
            <a:endParaRPr lang="en-US"/>
          </a:p>
        </p:txBody>
      </p:sp>
    </p:spTree>
    <p:extLst>
      <p:ext uri="{BB962C8B-B14F-4D97-AF65-F5344CB8AC3E}">
        <p14:creationId xmlns:p14="http://schemas.microsoft.com/office/powerpoint/2010/main" val="3570987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2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1.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wm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notesSlide" Target="../notesSlides/notesSlide8.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wm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41"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wm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Operational Design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3637657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a:xfrm>
            <a:off x="301625" y="1417638"/>
            <a:ext cx="8229600" cy="4525963"/>
          </a:xfrm>
        </p:spPr>
        <p:txBody>
          <a:bodyPr/>
          <a:lstStyle/>
          <a:p>
            <a:r>
              <a:rPr lang="en-US" dirty="0" smtClean="0"/>
              <a:t>ADM integration</a:t>
            </a:r>
          </a:p>
          <a:p>
            <a:r>
              <a:rPr lang="en-US" dirty="0" smtClean="0"/>
              <a:t>Operational Art</a:t>
            </a:r>
          </a:p>
          <a:p>
            <a:r>
              <a:rPr lang="en-US" dirty="0" smtClean="0"/>
              <a:t>Assigning the Team</a:t>
            </a:r>
          </a:p>
          <a:p>
            <a:r>
              <a:rPr lang="en-US" dirty="0" smtClean="0"/>
              <a:t>Templates</a:t>
            </a:r>
          </a:p>
          <a:p>
            <a:r>
              <a:rPr lang="en-US" dirty="0" smtClean="0"/>
              <a:t>Steps 1-4</a:t>
            </a:r>
          </a:p>
          <a:p>
            <a:r>
              <a:rPr lang="en-US" dirty="0" smtClean="0"/>
              <a:t>Examples</a:t>
            </a:r>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2050" name="Picture 2" descr="https://tse1.mm.bing.net/th?id=OIP.Md4fe3cf72d71d418c55eb0af369eef4ao2&amp;pid=15.1&amp;P=0&amp;w=362&amp;h=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531" y="3318134"/>
            <a:ext cx="6132082" cy="3066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870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0" y="0"/>
            <a:ext cx="9010909" cy="6600825"/>
          </a:xfrm>
          <a:prstGeom prst="rect">
            <a:avLst/>
          </a:prstGeom>
        </p:spPr>
      </p:pic>
    </p:spTree>
    <p:extLst>
      <p:ext uri="{BB962C8B-B14F-4D97-AF65-F5344CB8AC3E}">
        <p14:creationId xmlns:p14="http://schemas.microsoft.com/office/powerpoint/2010/main" val="1467691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Integrating planning methodologies  </a:t>
            </a:r>
            <a:endParaRPr lang="en-US" dirty="0"/>
          </a:p>
        </p:txBody>
      </p:sp>
      <p:sp>
        <p:nvSpPr>
          <p:cNvPr id="3" name="Content Placeholder 2"/>
          <p:cNvSpPr>
            <a:spLocks noGrp="1"/>
          </p:cNvSpPr>
          <p:nvPr>
            <p:ph idx="1"/>
          </p:nvPr>
        </p:nvSpPr>
        <p:spPr/>
        <p:txBody>
          <a:bodyPr/>
          <a:lstStyle/>
          <a:p>
            <a:r>
              <a:rPr lang="en-US" dirty="0" smtClean="0"/>
              <a:t>Effective planning requires integrating at all levels.  The following planning methodologies are used throughout an Operation.</a:t>
            </a:r>
          </a:p>
          <a:p>
            <a:pPr lvl="1"/>
            <a:r>
              <a:rPr lang="en-US" dirty="0" smtClean="0"/>
              <a:t>ADM - ??</a:t>
            </a:r>
          </a:p>
          <a:p>
            <a:pPr lvl="1"/>
            <a:r>
              <a:rPr lang="en-US" dirty="0" smtClean="0"/>
              <a:t>MDMP – kind of all over it ?? Familiar - experienced</a:t>
            </a:r>
          </a:p>
          <a:p>
            <a:pPr lvl="1"/>
            <a:r>
              <a:rPr lang="en-US" dirty="0" smtClean="0"/>
              <a:t>TLP – over all it!! Mastery </a:t>
            </a:r>
            <a:endParaRPr lang="en-US" dirty="0"/>
          </a:p>
        </p:txBody>
      </p:sp>
    </p:spTree>
    <p:extLst>
      <p:ext uri="{BB962C8B-B14F-4D97-AF65-F5344CB8AC3E}">
        <p14:creationId xmlns:p14="http://schemas.microsoft.com/office/powerpoint/2010/main" val="2567354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&amp; MDMP</a:t>
            </a:r>
            <a:endParaRPr lang="en-US" dirty="0"/>
          </a:p>
        </p:txBody>
      </p:sp>
      <p:pic>
        <p:nvPicPr>
          <p:cNvPr id="4" name="Content Placeholder 3"/>
          <p:cNvPicPr>
            <a:picLocks noGrp="1" noChangeAspect="1"/>
          </p:cNvPicPr>
          <p:nvPr>
            <p:ph idx="1"/>
          </p:nvPr>
        </p:nvPicPr>
        <p:blipFill>
          <a:blip r:embed="rId2"/>
          <a:stretch>
            <a:fillRect/>
          </a:stretch>
        </p:blipFill>
        <p:spPr>
          <a:xfrm>
            <a:off x="1389634" y="1600200"/>
            <a:ext cx="6364731" cy="4525963"/>
          </a:xfrm>
          <a:prstGeom prst="rect">
            <a:avLst/>
          </a:prstGeom>
        </p:spPr>
      </p:pic>
    </p:spTree>
    <p:extLst>
      <p:ext uri="{BB962C8B-B14F-4D97-AF65-F5344CB8AC3E}">
        <p14:creationId xmlns:p14="http://schemas.microsoft.com/office/powerpoint/2010/main" val="3328063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xfrm>
            <a:off x="457200" y="0"/>
            <a:ext cx="8229600" cy="1143000"/>
          </a:xfrm>
          <a:noFill/>
          <a:ln>
            <a:miter lim="800000"/>
            <a:headEnd/>
            <a:tailEnd/>
          </a:ln>
        </p:spPr>
        <p:txBody>
          <a:bodyPr vert="horz" wrap="square" lIns="91440" tIns="45720" rIns="91440" bIns="45720" numCol="1" anchor="ctr" anchorCtr="0" compatLnSpc="1">
            <a:prstTxWarp prst="textNoShape">
              <a:avLst/>
            </a:prstTxWarp>
          </a:bodyPr>
          <a:lstStyle/>
          <a:p>
            <a:r>
              <a:rPr lang="en-US" dirty="0" smtClean="0"/>
              <a:t>Design &amp; MDMP</a:t>
            </a:r>
          </a:p>
        </p:txBody>
      </p:sp>
      <p:sp>
        <p:nvSpPr>
          <p:cNvPr id="28675" name="TextBox 7"/>
          <p:cNvSpPr txBox="1">
            <a:spLocks noChangeArrowheads="1"/>
          </p:cNvSpPr>
          <p:nvPr/>
        </p:nvSpPr>
        <p:spPr bwMode="auto">
          <a:xfrm>
            <a:off x="838200" y="1524000"/>
            <a:ext cx="7780338" cy="954088"/>
          </a:xfrm>
          <a:prstGeom prst="rect">
            <a:avLst/>
          </a:prstGeom>
          <a:noFill/>
          <a:ln w="9525">
            <a:noFill/>
            <a:miter lim="800000"/>
            <a:headEnd/>
            <a:tailEnd/>
          </a:ln>
        </p:spPr>
        <p:txBody>
          <a:bodyPr>
            <a:spAutoFit/>
          </a:bodyPr>
          <a:lstStyle/>
          <a:p>
            <a:r>
              <a:rPr lang="en-US" sz="2800" b="1" dirty="0">
                <a:latin typeface="Arial" pitchFamily="34" charset="0"/>
                <a:cs typeface="Arial" pitchFamily="34" charset="0"/>
              </a:rPr>
              <a:t>Design – </a:t>
            </a:r>
            <a:r>
              <a:rPr lang="en-US" sz="2800" dirty="0">
                <a:latin typeface="Arial" pitchFamily="34" charset="0"/>
                <a:cs typeface="Arial" pitchFamily="34" charset="0"/>
              </a:rPr>
              <a:t>Supports </a:t>
            </a:r>
            <a:r>
              <a:rPr lang="en-US" sz="2800" b="1" i="1" dirty="0">
                <a:latin typeface="Arial" pitchFamily="34" charset="0"/>
                <a:cs typeface="Arial" pitchFamily="34" charset="0"/>
              </a:rPr>
              <a:t>Conceptual</a:t>
            </a:r>
            <a:r>
              <a:rPr lang="en-US" sz="2800" dirty="0">
                <a:latin typeface="Arial" pitchFamily="34" charset="0"/>
                <a:cs typeface="Arial" pitchFamily="34" charset="0"/>
              </a:rPr>
              <a:t> planning focused on “</a:t>
            </a:r>
            <a:r>
              <a:rPr lang="en-US" sz="2800" b="1" i="1" dirty="0">
                <a:latin typeface="Arial" pitchFamily="34" charset="0"/>
                <a:cs typeface="Arial" pitchFamily="34" charset="0"/>
              </a:rPr>
              <a:t>ill-structured</a:t>
            </a:r>
            <a:r>
              <a:rPr lang="en-US" sz="2800" dirty="0">
                <a:latin typeface="Arial" pitchFamily="34" charset="0"/>
                <a:cs typeface="Arial" pitchFamily="34" charset="0"/>
              </a:rPr>
              <a:t>” problems</a:t>
            </a:r>
            <a:r>
              <a:rPr lang="en-US" sz="2800" dirty="0">
                <a:solidFill>
                  <a:srgbClr val="002060"/>
                </a:solidFill>
                <a:latin typeface="Arial" pitchFamily="34" charset="0"/>
                <a:cs typeface="Arial" pitchFamily="34" charset="0"/>
              </a:rPr>
              <a:t>.  </a:t>
            </a:r>
          </a:p>
        </p:txBody>
      </p:sp>
      <p:sp>
        <p:nvSpPr>
          <p:cNvPr id="28676" name="TextBox 8"/>
          <p:cNvSpPr txBox="1">
            <a:spLocks noChangeArrowheads="1"/>
          </p:cNvSpPr>
          <p:nvPr/>
        </p:nvSpPr>
        <p:spPr bwMode="auto">
          <a:xfrm>
            <a:off x="762000" y="3236913"/>
            <a:ext cx="7712075" cy="1816100"/>
          </a:xfrm>
          <a:prstGeom prst="rect">
            <a:avLst/>
          </a:prstGeom>
          <a:noFill/>
          <a:ln w="9525">
            <a:noFill/>
            <a:miter lim="800000"/>
            <a:headEnd/>
            <a:tailEnd/>
          </a:ln>
        </p:spPr>
        <p:txBody>
          <a:bodyPr>
            <a:spAutoFit/>
          </a:bodyPr>
          <a:lstStyle/>
          <a:p>
            <a:r>
              <a:rPr lang="en-US" sz="2800" dirty="0">
                <a:latin typeface="Arial" pitchFamily="34" charset="0"/>
                <a:cs typeface="Arial" pitchFamily="34" charset="0"/>
              </a:rPr>
              <a:t>MDMP – </a:t>
            </a:r>
            <a:r>
              <a:rPr lang="en-US" sz="2800" b="1" dirty="0">
                <a:latin typeface="Arial" pitchFamily="34" charset="0"/>
                <a:cs typeface="Arial" pitchFamily="34" charset="0"/>
              </a:rPr>
              <a:t>Supports Conceptual, Functional</a:t>
            </a:r>
            <a:r>
              <a:rPr lang="en-US" sz="2800" dirty="0">
                <a:latin typeface="Arial" pitchFamily="34" charset="0"/>
                <a:cs typeface="Arial" pitchFamily="34" charset="0"/>
              </a:rPr>
              <a:t>, &amp; Detailed planning focused on “</a:t>
            </a:r>
            <a:r>
              <a:rPr lang="en-US" sz="2800" b="1" dirty="0">
                <a:latin typeface="Arial" pitchFamily="34" charset="0"/>
                <a:cs typeface="Arial" pitchFamily="34" charset="0"/>
              </a:rPr>
              <a:t>ill-structured</a:t>
            </a:r>
            <a:r>
              <a:rPr lang="en-US" sz="2800" dirty="0">
                <a:latin typeface="Arial" pitchFamily="34" charset="0"/>
                <a:cs typeface="Arial" pitchFamily="34" charset="0"/>
              </a:rPr>
              <a:t>,” “</a:t>
            </a:r>
            <a:r>
              <a:rPr lang="en-US" sz="2800" b="1" dirty="0">
                <a:latin typeface="Arial" pitchFamily="34" charset="0"/>
                <a:cs typeface="Arial" pitchFamily="34" charset="0"/>
              </a:rPr>
              <a:t>medium structured</a:t>
            </a:r>
            <a:r>
              <a:rPr lang="en-US" sz="2800" dirty="0">
                <a:latin typeface="Arial" pitchFamily="34" charset="0"/>
                <a:cs typeface="Arial" pitchFamily="34" charset="0"/>
              </a:rPr>
              <a:t>,” and “</a:t>
            </a:r>
            <a:r>
              <a:rPr lang="en-US" sz="2800" b="1" dirty="0">
                <a:latin typeface="Arial" pitchFamily="34" charset="0"/>
                <a:cs typeface="Arial" pitchFamily="34" charset="0"/>
              </a:rPr>
              <a:t>well structured</a:t>
            </a:r>
            <a:r>
              <a:rPr lang="en-US" sz="2800" dirty="0">
                <a:latin typeface="Arial" pitchFamily="34" charset="0"/>
                <a:cs typeface="Arial" pitchFamily="34" charset="0"/>
              </a:rPr>
              <a:t>” problems.  </a:t>
            </a:r>
            <a:r>
              <a:rPr lang="en-US" sz="2800" u="sng" dirty="0">
                <a:latin typeface="Arial" pitchFamily="34" charset="0"/>
                <a:cs typeface="Arial" pitchFamily="34" charset="0"/>
              </a:rPr>
              <a:t>Produces a FRAGO/OPORD.</a:t>
            </a:r>
          </a:p>
        </p:txBody>
      </p:sp>
    </p:spTree>
    <p:extLst>
      <p:ext uri="{BB962C8B-B14F-4D97-AF65-F5344CB8AC3E}">
        <p14:creationId xmlns:p14="http://schemas.microsoft.com/office/powerpoint/2010/main" val="2806606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ADM and why?</a:t>
            </a:r>
            <a:endParaRPr lang="en-US" dirty="0"/>
          </a:p>
        </p:txBody>
      </p:sp>
      <p:pic>
        <p:nvPicPr>
          <p:cNvPr id="3" name="Picture 2"/>
          <p:cNvPicPr>
            <a:picLocks noChangeAspect="1"/>
          </p:cNvPicPr>
          <p:nvPr/>
        </p:nvPicPr>
        <p:blipFill>
          <a:blip r:embed="rId2"/>
          <a:stretch>
            <a:fillRect/>
          </a:stretch>
        </p:blipFill>
        <p:spPr>
          <a:xfrm>
            <a:off x="0" y="1417638"/>
            <a:ext cx="7875968" cy="3007790"/>
          </a:xfrm>
          <a:prstGeom prst="rect">
            <a:avLst/>
          </a:prstGeom>
        </p:spPr>
      </p:pic>
      <p:pic>
        <p:nvPicPr>
          <p:cNvPr id="5" name="Picture 4"/>
          <p:cNvPicPr>
            <a:picLocks noChangeAspect="1"/>
          </p:cNvPicPr>
          <p:nvPr/>
        </p:nvPicPr>
        <p:blipFill>
          <a:blip r:embed="rId3"/>
          <a:stretch>
            <a:fillRect/>
          </a:stretch>
        </p:blipFill>
        <p:spPr>
          <a:xfrm>
            <a:off x="5058091" y="3763548"/>
            <a:ext cx="3806608" cy="2983269"/>
          </a:xfrm>
          <a:prstGeom prst="rect">
            <a:avLst/>
          </a:prstGeom>
        </p:spPr>
      </p:pic>
    </p:spTree>
    <p:extLst>
      <p:ext uri="{BB962C8B-B14F-4D97-AF65-F5344CB8AC3E}">
        <p14:creationId xmlns:p14="http://schemas.microsoft.com/office/powerpoint/2010/main" val="2310372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Army Design Methodology</a:t>
            </a:r>
            <a:endParaRPr lang="en-US" dirty="0"/>
          </a:p>
        </p:txBody>
      </p:sp>
      <p:sp>
        <p:nvSpPr>
          <p:cNvPr id="4" name="Rectangle 3"/>
          <p:cNvSpPr/>
          <p:nvPr/>
        </p:nvSpPr>
        <p:spPr>
          <a:xfrm>
            <a:off x="127592" y="1021293"/>
            <a:ext cx="9016408" cy="6001643"/>
          </a:xfrm>
          <a:prstGeom prst="rect">
            <a:avLst/>
          </a:prstGeom>
        </p:spPr>
        <p:txBody>
          <a:bodyPr wrap="square">
            <a:spAutoFit/>
          </a:bodyPr>
          <a:lstStyle/>
          <a:p>
            <a:pPr fontAlgn="base">
              <a:spcBef>
                <a:spcPct val="0"/>
              </a:spcBef>
              <a:spcAft>
                <a:spcPct val="0"/>
              </a:spcAft>
              <a:buFont typeface="Arial" pitchFamily="34" charset="0"/>
              <a:buChar char="•"/>
            </a:pPr>
            <a:r>
              <a:rPr lang="en-US" sz="2400" dirty="0">
                <a:solidFill>
                  <a:srgbClr val="000000"/>
                </a:solidFill>
                <a:cs typeface="Arial" pitchFamily="34" charset="0"/>
              </a:rPr>
              <a:t>Army design methodology is </a:t>
            </a:r>
            <a:r>
              <a:rPr lang="en-US" sz="2400" dirty="0" smtClean="0">
                <a:solidFill>
                  <a:srgbClr val="000000"/>
                </a:solidFill>
                <a:cs typeface="Arial" pitchFamily="34" charset="0"/>
              </a:rPr>
              <a:t>for </a:t>
            </a:r>
            <a:r>
              <a:rPr lang="en-US" sz="2400" dirty="0">
                <a:solidFill>
                  <a:srgbClr val="000000"/>
                </a:solidFill>
                <a:cs typeface="Arial" pitchFamily="34" charset="0"/>
              </a:rPr>
              <a:t>applying critical and creative thinking </a:t>
            </a:r>
            <a:r>
              <a:rPr lang="en-US" sz="2400" b="1" dirty="0">
                <a:solidFill>
                  <a:srgbClr val="C00000"/>
                </a:solidFill>
                <a:cs typeface="Arial" pitchFamily="34" charset="0"/>
              </a:rPr>
              <a:t>to understand, visualize, and describe </a:t>
            </a:r>
            <a:r>
              <a:rPr lang="en-US" sz="2400" dirty="0">
                <a:solidFill>
                  <a:srgbClr val="000000"/>
                </a:solidFill>
                <a:cs typeface="Arial" pitchFamily="34" charset="0"/>
              </a:rPr>
              <a:t>problems and approaches to solving </a:t>
            </a:r>
            <a:r>
              <a:rPr lang="en-US" sz="2400" dirty="0" smtClean="0">
                <a:solidFill>
                  <a:srgbClr val="000000"/>
                </a:solidFill>
                <a:cs typeface="Arial" pitchFamily="34" charset="0"/>
              </a:rPr>
              <a:t>them.</a:t>
            </a:r>
          </a:p>
          <a:p>
            <a:pPr fontAlgn="base">
              <a:spcBef>
                <a:spcPct val="0"/>
              </a:spcBef>
              <a:spcAft>
                <a:spcPct val="0"/>
              </a:spcAft>
              <a:buFont typeface="Arial" pitchFamily="34" charset="0"/>
              <a:buChar char="•"/>
            </a:pPr>
            <a:endParaRPr lang="en-US" sz="2400" dirty="0">
              <a:solidFill>
                <a:srgbClr val="000000"/>
              </a:solidFill>
              <a:cs typeface="Arial" pitchFamily="34" charset="0"/>
            </a:endParaRPr>
          </a:p>
          <a:p>
            <a:pPr fontAlgn="base">
              <a:spcBef>
                <a:spcPct val="0"/>
              </a:spcBef>
              <a:spcAft>
                <a:spcPct val="0"/>
              </a:spcAft>
              <a:buFont typeface="Arial" pitchFamily="34" charset="0"/>
              <a:buChar char="•"/>
            </a:pPr>
            <a:r>
              <a:rPr lang="en-US" sz="2400" dirty="0">
                <a:solidFill>
                  <a:srgbClr val="000000"/>
                </a:solidFill>
                <a:cs typeface="Arial" pitchFamily="34" charset="0"/>
              </a:rPr>
              <a:t>Army design methodology is </a:t>
            </a:r>
            <a:r>
              <a:rPr lang="en-US" sz="2400" b="1" dirty="0">
                <a:solidFill>
                  <a:srgbClr val="FF0000"/>
                </a:solidFill>
                <a:cs typeface="Arial" pitchFamily="34" charset="0"/>
              </a:rPr>
              <a:t>particularly useful as an aid </a:t>
            </a:r>
            <a:r>
              <a:rPr lang="en-US" sz="2400" dirty="0">
                <a:solidFill>
                  <a:srgbClr val="000000"/>
                </a:solidFill>
                <a:cs typeface="Arial" pitchFamily="34" charset="0"/>
              </a:rPr>
              <a:t>to conceptual planning, </a:t>
            </a:r>
            <a:r>
              <a:rPr lang="en-US" sz="2400" b="1" dirty="0">
                <a:solidFill>
                  <a:srgbClr val="FF0000"/>
                </a:solidFill>
                <a:cs typeface="Arial" pitchFamily="34" charset="0"/>
              </a:rPr>
              <a:t>but must be integrated with the detailed planning typically associated with the MDMP</a:t>
            </a:r>
            <a:r>
              <a:rPr lang="en-US" sz="2400" dirty="0">
                <a:solidFill>
                  <a:srgbClr val="000000"/>
                </a:solidFill>
                <a:cs typeface="Arial" pitchFamily="34" charset="0"/>
              </a:rPr>
              <a:t> to produce executable plans. </a:t>
            </a:r>
            <a:endParaRPr lang="en-US" sz="2400" dirty="0" smtClean="0">
              <a:solidFill>
                <a:srgbClr val="000000"/>
              </a:solidFill>
              <a:cs typeface="Arial" pitchFamily="34" charset="0"/>
            </a:endParaRPr>
          </a:p>
          <a:p>
            <a:pPr fontAlgn="base">
              <a:spcBef>
                <a:spcPct val="0"/>
              </a:spcBef>
              <a:spcAft>
                <a:spcPct val="0"/>
              </a:spcAft>
            </a:pPr>
            <a:endParaRPr lang="en-US" sz="2400" dirty="0">
              <a:solidFill>
                <a:srgbClr val="000000"/>
              </a:solidFill>
              <a:cs typeface="Arial" pitchFamily="34" charset="0"/>
            </a:endParaRPr>
          </a:p>
          <a:p>
            <a:pPr fontAlgn="base">
              <a:spcBef>
                <a:spcPct val="0"/>
              </a:spcBef>
              <a:spcAft>
                <a:spcPct val="0"/>
              </a:spcAft>
              <a:buFont typeface="Arial" pitchFamily="34" charset="0"/>
              <a:buChar char="•"/>
            </a:pPr>
            <a:r>
              <a:rPr lang="en-US" sz="2400" dirty="0" smtClean="0">
                <a:solidFill>
                  <a:srgbClr val="000000"/>
                </a:solidFill>
                <a:cs typeface="Arial" pitchFamily="34" charset="0"/>
              </a:rPr>
              <a:t>Key </a:t>
            </a:r>
            <a:r>
              <a:rPr lang="en-US" sz="2400" dirty="0">
                <a:solidFill>
                  <a:srgbClr val="000000"/>
                </a:solidFill>
                <a:cs typeface="Arial" pitchFamily="34" charset="0"/>
              </a:rPr>
              <a:t>concepts that underline the Army design methodology include— </a:t>
            </a:r>
          </a:p>
          <a:p>
            <a:pPr fontAlgn="base">
              <a:spcBef>
                <a:spcPct val="0"/>
              </a:spcBef>
              <a:spcAft>
                <a:spcPct val="0"/>
              </a:spcAft>
              <a:buFont typeface="Arial" pitchFamily="34" charset="0"/>
              <a:buChar char="•"/>
            </a:pPr>
            <a:r>
              <a:rPr lang="en-US" sz="2400" b="1" u="sng" dirty="0" smtClean="0">
                <a:solidFill>
                  <a:srgbClr val="000000"/>
                </a:solidFill>
                <a:cs typeface="Arial" pitchFamily="34" charset="0"/>
              </a:rPr>
              <a:t>Operational Art</a:t>
            </a:r>
          </a:p>
          <a:p>
            <a:pPr fontAlgn="base">
              <a:spcBef>
                <a:spcPct val="0"/>
              </a:spcBef>
              <a:spcAft>
                <a:spcPct val="0"/>
              </a:spcAft>
              <a:buFont typeface="Arial" pitchFamily="34" charset="0"/>
              <a:buChar char="•"/>
            </a:pPr>
            <a:r>
              <a:rPr lang="en-US" sz="2400" b="1" u="sng" dirty="0" smtClean="0">
                <a:solidFill>
                  <a:srgbClr val="000000"/>
                </a:solidFill>
                <a:cs typeface="Arial" pitchFamily="34" charset="0"/>
              </a:rPr>
              <a:t>Critical </a:t>
            </a:r>
            <a:r>
              <a:rPr lang="en-US" sz="2400" b="1" u="sng" dirty="0">
                <a:solidFill>
                  <a:srgbClr val="000000"/>
                </a:solidFill>
                <a:cs typeface="Arial" pitchFamily="34" charset="0"/>
              </a:rPr>
              <a:t>and creative thinking. </a:t>
            </a:r>
          </a:p>
          <a:p>
            <a:pPr fontAlgn="base">
              <a:spcBef>
                <a:spcPct val="0"/>
              </a:spcBef>
              <a:spcAft>
                <a:spcPct val="0"/>
              </a:spcAft>
              <a:buFont typeface="Arial" pitchFamily="34" charset="0"/>
              <a:buChar char="•"/>
            </a:pPr>
            <a:r>
              <a:rPr lang="en-US" sz="2400" b="1" u="sng" dirty="0">
                <a:solidFill>
                  <a:srgbClr val="000000"/>
                </a:solidFill>
                <a:cs typeface="Arial" pitchFamily="34" charset="0"/>
              </a:rPr>
              <a:t>Collaboration and dialogue. </a:t>
            </a:r>
          </a:p>
          <a:p>
            <a:pPr fontAlgn="base">
              <a:spcBef>
                <a:spcPct val="0"/>
              </a:spcBef>
              <a:spcAft>
                <a:spcPct val="0"/>
              </a:spcAft>
              <a:buFont typeface="Arial" pitchFamily="34" charset="0"/>
              <a:buChar char="•"/>
            </a:pPr>
            <a:r>
              <a:rPr lang="en-US" sz="2400" b="1" u="sng" dirty="0">
                <a:solidFill>
                  <a:srgbClr val="000000"/>
                </a:solidFill>
                <a:cs typeface="Arial" pitchFamily="34" charset="0"/>
              </a:rPr>
              <a:t>Framing. </a:t>
            </a:r>
          </a:p>
          <a:p>
            <a:pPr fontAlgn="base">
              <a:spcBef>
                <a:spcPct val="0"/>
              </a:spcBef>
              <a:spcAft>
                <a:spcPct val="0"/>
              </a:spcAft>
              <a:buFont typeface="Arial" pitchFamily="34" charset="0"/>
              <a:buChar char="•"/>
            </a:pPr>
            <a:r>
              <a:rPr lang="en-US" sz="2400" b="1" u="sng" dirty="0">
                <a:solidFill>
                  <a:srgbClr val="000000"/>
                </a:solidFill>
                <a:cs typeface="Arial" pitchFamily="34" charset="0"/>
              </a:rPr>
              <a:t>Narrative construction. </a:t>
            </a:r>
          </a:p>
          <a:p>
            <a:pPr fontAlgn="base">
              <a:spcBef>
                <a:spcPct val="0"/>
              </a:spcBef>
              <a:spcAft>
                <a:spcPct val="0"/>
              </a:spcAft>
              <a:buFont typeface="Arial" pitchFamily="34" charset="0"/>
              <a:buChar char="•"/>
            </a:pPr>
            <a:r>
              <a:rPr lang="en-US" sz="2400" b="1" u="sng" dirty="0">
                <a:solidFill>
                  <a:srgbClr val="000000"/>
                </a:solidFill>
                <a:cs typeface="Arial" pitchFamily="34" charset="0"/>
              </a:rPr>
              <a:t>Visual modeling. </a:t>
            </a:r>
          </a:p>
        </p:txBody>
      </p:sp>
    </p:spTree>
    <p:extLst>
      <p:ext uri="{BB962C8B-B14F-4D97-AF65-F5344CB8AC3E}">
        <p14:creationId xmlns:p14="http://schemas.microsoft.com/office/powerpoint/2010/main" val="347721474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Art</a:t>
            </a:r>
            <a:endParaRPr lang="en-US" dirty="0"/>
          </a:p>
        </p:txBody>
      </p:sp>
      <p:pic>
        <p:nvPicPr>
          <p:cNvPr id="4098" name="Picture 2" descr="http://www.thecitrusreport.com/wp-content/uploads/2011/06/venn_diagram_exampl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71" y="1417638"/>
            <a:ext cx="4857750"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5300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Art</a:t>
            </a:r>
            <a:endParaRPr lang="en-US" dirty="0"/>
          </a:p>
        </p:txBody>
      </p:sp>
      <p:pic>
        <p:nvPicPr>
          <p:cNvPr id="3" name="Picture 2"/>
          <p:cNvPicPr>
            <a:picLocks noChangeAspect="1"/>
          </p:cNvPicPr>
          <p:nvPr/>
        </p:nvPicPr>
        <p:blipFill>
          <a:blip r:embed="rId2"/>
          <a:stretch>
            <a:fillRect/>
          </a:stretch>
        </p:blipFill>
        <p:spPr>
          <a:xfrm>
            <a:off x="226156" y="1805228"/>
            <a:ext cx="8691687" cy="3247543"/>
          </a:xfrm>
          <a:prstGeom prst="rect">
            <a:avLst/>
          </a:prstGeom>
        </p:spPr>
      </p:pic>
    </p:spTree>
    <p:extLst>
      <p:ext uri="{BB962C8B-B14F-4D97-AF65-F5344CB8AC3E}">
        <p14:creationId xmlns:p14="http://schemas.microsoft.com/office/powerpoint/2010/main" val="15723889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Art</a:t>
            </a:r>
            <a:endParaRPr lang="en-US" dirty="0"/>
          </a:p>
        </p:txBody>
      </p:sp>
      <p:pic>
        <p:nvPicPr>
          <p:cNvPr id="3" name="Picture 2"/>
          <p:cNvPicPr>
            <a:picLocks noChangeAspect="1"/>
          </p:cNvPicPr>
          <p:nvPr/>
        </p:nvPicPr>
        <p:blipFill>
          <a:blip r:embed="rId2"/>
          <a:stretch>
            <a:fillRect/>
          </a:stretch>
        </p:blipFill>
        <p:spPr>
          <a:xfrm>
            <a:off x="1115656" y="2027228"/>
            <a:ext cx="6912687" cy="2803543"/>
          </a:xfrm>
          <a:prstGeom prst="rect">
            <a:avLst/>
          </a:prstGeom>
        </p:spPr>
      </p:pic>
      <p:sp>
        <p:nvSpPr>
          <p:cNvPr id="4" name="Rectangle 3"/>
          <p:cNvSpPr/>
          <p:nvPr/>
        </p:nvSpPr>
        <p:spPr>
          <a:xfrm>
            <a:off x="1413164" y="2144684"/>
            <a:ext cx="4148051" cy="99752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59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Really for LT &amp; CPTs ??</a:t>
            </a:r>
            <a:endParaRPr lang="en-US" dirty="0"/>
          </a:p>
        </p:txBody>
      </p:sp>
    </p:spTree>
    <p:extLst>
      <p:ext uri="{BB962C8B-B14F-4D97-AF65-F5344CB8AC3E}">
        <p14:creationId xmlns:p14="http://schemas.microsoft.com/office/powerpoint/2010/main" val="20008036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stretch>
            <a:fillRect/>
          </a:stretch>
        </p:blipFill>
        <p:spPr>
          <a:xfrm>
            <a:off x="1212957" y="211974"/>
            <a:ext cx="6933516" cy="6374934"/>
          </a:xfrm>
          <a:prstGeom prst="rect">
            <a:avLst/>
          </a:prstGeom>
        </p:spPr>
      </p:pic>
      <p:sp>
        <p:nvSpPr>
          <p:cNvPr id="4" name="Rectangle 3"/>
          <p:cNvSpPr/>
          <p:nvPr/>
        </p:nvSpPr>
        <p:spPr>
          <a:xfrm>
            <a:off x="399010" y="3241963"/>
            <a:ext cx="1421477" cy="7398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Ways</a:t>
            </a:r>
            <a:endParaRPr lang="en-US" dirty="0"/>
          </a:p>
        </p:txBody>
      </p:sp>
      <p:cxnSp>
        <p:nvCxnSpPr>
          <p:cNvPr id="6" name="Straight Arrow Connector 5"/>
          <p:cNvCxnSpPr/>
          <p:nvPr/>
        </p:nvCxnSpPr>
        <p:spPr>
          <a:xfrm flipV="1">
            <a:off x="1820487" y="872836"/>
            <a:ext cx="739833" cy="23691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820487" y="872836"/>
            <a:ext cx="3408218" cy="23691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622771" y="5926975"/>
            <a:ext cx="1354974" cy="659933"/>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Ends</a:t>
            </a:r>
            <a:endParaRPr lang="en-US" dirty="0"/>
          </a:p>
        </p:txBody>
      </p:sp>
      <p:cxnSp>
        <p:nvCxnSpPr>
          <p:cNvPr id="18" name="Straight Arrow Connector 17"/>
          <p:cNvCxnSpPr>
            <a:stCxn id="16" idx="0"/>
          </p:cNvCxnSpPr>
          <p:nvPr/>
        </p:nvCxnSpPr>
        <p:spPr>
          <a:xfrm flipH="1" flipV="1">
            <a:off x="7456516" y="2959331"/>
            <a:ext cx="843742" cy="296764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6907876" y="872836"/>
            <a:ext cx="714895" cy="505413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24444" y="5627716"/>
            <a:ext cx="1346661" cy="75645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Means?</a:t>
            </a:r>
            <a:endParaRPr lang="en-US" dirty="0"/>
          </a:p>
        </p:txBody>
      </p:sp>
    </p:spTree>
    <p:extLst>
      <p:ext uri="{BB962C8B-B14F-4D97-AF65-F5344CB8AC3E}">
        <p14:creationId xmlns:p14="http://schemas.microsoft.com/office/powerpoint/2010/main" val="402386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1</a:t>
            </a:r>
            <a:endParaRPr lang="en-US" dirty="0"/>
          </a:p>
        </p:txBody>
      </p:sp>
      <p:sp>
        <p:nvSpPr>
          <p:cNvPr id="5" name="Subtitle 4"/>
          <p:cNvSpPr>
            <a:spLocks noGrp="1"/>
          </p:cNvSpPr>
          <p:nvPr>
            <p:ph type="subTitle" idx="1"/>
          </p:nvPr>
        </p:nvSpPr>
        <p:spPr/>
        <p:txBody>
          <a:bodyPr/>
          <a:lstStyle/>
          <a:p>
            <a:r>
              <a:rPr lang="en-US" dirty="0" smtClean="0"/>
              <a:t>Gather the Tools</a:t>
            </a:r>
            <a:endParaRPr lang="en-US" dirty="0"/>
          </a:p>
        </p:txBody>
      </p:sp>
    </p:spTree>
    <p:extLst>
      <p:ext uri="{BB962C8B-B14F-4D97-AF65-F5344CB8AC3E}">
        <p14:creationId xmlns:p14="http://schemas.microsoft.com/office/powerpoint/2010/main" val="2139104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2.bp.blogspot.com/-AMSQKrHI99I/T-0ya61UMKI/AAAAAAAAOAo/6_J_o5JgbUo/s640/News+Team+Assem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668" y="117199"/>
            <a:ext cx="4360455" cy="674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87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Assigning your team</a:t>
            </a:r>
            <a:endParaRPr lang="en-US" dirty="0"/>
          </a:p>
        </p:txBody>
      </p:sp>
      <p:pic>
        <p:nvPicPr>
          <p:cNvPr id="6" name="Content Placeholder 5"/>
          <p:cNvPicPr>
            <a:picLocks noGrp="1" noChangeAspect="1"/>
          </p:cNvPicPr>
          <p:nvPr>
            <p:ph idx="1"/>
          </p:nvPr>
        </p:nvPicPr>
        <p:blipFill>
          <a:blip r:embed="rId2"/>
          <a:stretch>
            <a:fillRect/>
          </a:stretch>
        </p:blipFill>
        <p:spPr>
          <a:xfrm>
            <a:off x="0" y="3931410"/>
            <a:ext cx="9021085" cy="2310717"/>
          </a:xfrm>
          <a:prstGeom prst="rect">
            <a:avLst/>
          </a:prstGeom>
        </p:spPr>
      </p:pic>
      <p:pic>
        <p:nvPicPr>
          <p:cNvPr id="3" name="Picture 2"/>
          <p:cNvPicPr>
            <a:picLocks noChangeAspect="1"/>
          </p:cNvPicPr>
          <p:nvPr/>
        </p:nvPicPr>
        <p:blipFill>
          <a:blip r:embed="rId3"/>
          <a:stretch>
            <a:fillRect/>
          </a:stretch>
        </p:blipFill>
        <p:spPr>
          <a:xfrm>
            <a:off x="1014255" y="1417638"/>
            <a:ext cx="6201087" cy="2384915"/>
          </a:xfrm>
          <a:prstGeom prst="rect">
            <a:avLst/>
          </a:prstGeom>
        </p:spPr>
      </p:pic>
    </p:spTree>
    <p:extLst>
      <p:ext uri="{BB962C8B-B14F-4D97-AF65-F5344CB8AC3E}">
        <p14:creationId xmlns:p14="http://schemas.microsoft.com/office/powerpoint/2010/main" val="13548256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pic>
        <p:nvPicPr>
          <p:cNvPr id="8" name="Picture 7"/>
          <p:cNvPicPr>
            <a:picLocks noChangeAspect="1"/>
          </p:cNvPicPr>
          <p:nvPr/>
        </p:nvPicPr>
        <p:blipFill>
          <a:blip r:embed="rId2"/>
          <a:stretch>
            <a:fillRect/>
          </a:stretch>
        </p:blipFill>
        <p:spPr>
          <a:xfrm>
            <a:off x="0" y="1335856"/>
            <a:ext cx="8996658" cy="1395429"/>
          </a:xfrm>
          <a:prstGeom prst="rect">
            <a:avLst/>
          </a:prstGeom>
        </p:spPr>
      </p:pic>
      <p:pic>
        <p:nvPicPr>
          <p:cNvPr id="9" name="Picture 8"/>
          <p:cNvPicPr>
            <a:picLocks noChangeAspect="1"/>
          </p:cNvPicPr>
          <p:nvPr/>
        </p:nvPicPr>
        <p:blipFill>
          <a:blip r:embed="rId3"/>
          <a:stretch>
            <a:fillRect/>
          </a:stretch>
        </p:blipFill>
        <p:spPr>
          <a:xfrm>
            <a:off x="374074" y="2698033"/>
            <a:ext cx="7776772" cy="228343"/>
          </a:xfrm>
          <a:prstGeom prst="rect">
            <a:avLst/>
          </a:prstGeom>
        </p:spPr>
      </p:pic>
      <p:pic>
        <p:nvPicPr>
          <p:cNvPr id="10" name="Picture 9"/>
          <p:cNvPicPr>
            <a:picLocks noChangeAspect="1"/>
          </p:cNvPicPr>
          <p:nvPr/>
        </p:nvPicPr>
        <p:blipFill>
          <a:blip r:embed="rId4"/>
          <a:stretch>
            <a:fillRect/>
          </a:stretch>
        </p:blipFill>
        <p:spPr>
          <a:xfrm>
            <a:off x="124499" y="3129347"/>
            <a:ext cx="8895001" cy="1928229"/>
          </a:xfrm>
          <a:prstGeom prst="rect">
            <a:avLst/>
          </a:prstGeom>
        </p:spPr>
      </p:pic>
      <p:pic>
        <p:nvPicPr>
          <p:cNvPr id="11" name="Picture 10"/>
          <p:cNvPicPr>
            <a:picLocks noChangeAspect="1"/>
          </p:cNvPicPr>
          <p:nvPr/>
        </p:nvPicPr>
        <p:blipFill>
          <a:blip r:embed="rId5"/>
          <a:stretch>
            <a:fillRect/>
          </a:stretch>
        </p:blipFill>
        <p:spPr>
          <a:xfrm>
            <a:off x="495137" y="5036122"/>
            <a:ext cx="3049715" cy="241029"/>
          </a:xfrm>
          <a:prstGeom prst="rect">
            <a:avLst/>
          </a:prstGeom>
        </p:spPr>
      </p:pic>
      <p:pic>
        <p:nvPicPr>
          <p:cNvPr id="12" name="Picture 11"/>
          <p:cNvPicPr>
            <a:picLocks noChangeAspect="1"/>
          </p:cNvPicPr>
          <p:nvPr/>
        </p:nvPicPr>
        <p:blipFill>
          <a:blip r:embed="rId6"/>
          <a:stretch>
            <a:fillRect/>
          </a:stretch>
        </p:blipFill>
        <p:spPr>
          <a:xfrm>
            <a:off x="139982" y="5277151"/>
            <a:ext cx="8945830" cy="1052914"/>
          </a:xfrm>
          <a:prstGeom prst="rect">
            <a:avLst/>
          </a:prstGeom>
        </p:spPr>
      </p:pic>
      <p:pic>
        <p:nvPicPr>
          <p:cNvPr id="13" name="Picture 12"/>
          <p:cNvPicPr>
            <a:picLocks noChangeAspect="1"/>
          </p:cNvPicPr>
          <p:nvPr/>
        </p:nvPicPr>
        <p:blipFill>
          <a:blip r:embed="rId7"/>
          <a:stretch>
            <a:fillRect/>
          </a:stretch>
        </p:blipFill>
        <p:spPr>
          <a:xfrm>
            <a:off x="495137" y="6341819"/>
            <a:ext cx="6912687" cy="241029"/>
          </a:xfrm>
          <a:prstGeom prst="rect">
            <a:avLst/>
          </a:prstGeom>
        </p:spPr>
      </p:pic>
    </p:spTree>
    <p:extLst>
      <p:ext uri="{BB962C8B-B14F-4D97-AF65-F5344CB8AC3E}">
        <p14:creationId xmlns:p14="http://schemas.microsoft.com/office/powerpoint/2010/main" val="3444724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Roles</a:t>
            </a:r>
            <a:endParaRPr lang="en-US" dirty="0"/>
          </a:p>
        </p:txBody>
      </p:sp>
      <p:pic>
        <p:nvPicPr>
          <p:cNvPr id="4" name="Picture 3"/>
          <p:cNvPicPr>
            <a:picLocks noChangeAspect="1"/>
          </p:cNvPicPr>
          <p:nvPr/>
        </p:nvPicPr>
        <p:blipFill>
          <a:blip r:embed="rId2"/>
          <a:stretch>
            <a:fillRect/>
          </a:stretch>
        </p:blipFill>
        <p:spPr>
          <a:xfrm>
            <a:off x="73671" y="1392942"/>
            <a:ext cx="8996658" cy="1357372"/>
          </a:xfrm>
          <a:prstGeom prst="rect">
            <a:avLst/>
          </a:prstGeom>
        </p:spPr>
      </p:pic>
      <p:pic>
        <p:nvPicPr>
          <p:cNvPr id="5" name="Picture 4"/>
          <p:cNvPicPr>
            <a:picLocks noChangeAspect="1"/>
          </p:cNvPicPr>
          <p:nvPr/>
        </p:nvPicPr>
        <p:blipFill>
          <a:blip r:embed="rId3"/>
          <a:stretch>
            <a:fillRect/>
          </a:stretch>
        </p:blipFill>
        <p:spPr>
          <a:xfrm>
            <a:off x="0" y="4177457"/>
            <a:ext cx="9301630" cy="1496915"/>
          </a:xfrm>
          <a:prstGeom prst="rect">
            <a:avLst/>
          </a:prstGeom>
        </p:spPr>
      </p:pic>
    </p:spTree>
    <p:extLst>
      <p:ext uri="{BB962C8B-B14F-4D97-AF65-F5344CB8AC3E}">
        <p14:creationId xmlns:p14="http://schemas.microsoft.com/office/powerpoint/2010/main" val="42291512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Encouraging dialogue</a:t>
            </a:r>
            <a:endParaRPr lang="en-US" dirty="0"/>
          </a:p>
        </p:txBody>
      </p:sp>
      <p:pic>
        <p:nvPicPr>
          <p:cNvPr id="4" name="Content Placeholder 3"/>
          <p:cNvPicPr>
            <a:picLocks noGrp="1" noChangeAspect="1"/>
          </p:cNvPicPr>
          <p:nvPr>
            <p:ph idx="1"/>
          </p:nvPr>
        </p:nvPicPr>
        <p:blipFill>
          <a:blip r:embed="rId2"/>
          <a:stretch>
            <a:fillRect/>
          </a:stretch>
        </p:blipFill>
        <p:spPr>
          <a:xfrm>
            <a:off x="605093" y="1600200"/>
            <a:ext cx="7933814" cy="4525963"/>
          </a:xfrm>
          <a:prstGeom prst="rect">
            <a:avLst/>
          </a:prstGeom>
        </p:spPr>
      </p:pic>
    </p:spTree>
    <p:extLst>
      <p:ext uri="{BB962C8B-B14F-4D97-AF65-F5344CB8AC3E}">
        <p14:creationId xmlns:p14="http://schemas.microsoft.com/office/powerpoint/2010/main" val="16587470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660400"/>
            <a:ext cx="7772400" cy="1470025"/>
          </a:xfrm>
        </p:spPr>
        <p:txBody>
          <a:bodyPr/>
          <a:lstStyle/>
          <a:p>
            <a:r>
              <a:rPr lang="en-US" dirty="0" smtClean="0"/>
              <a:t>Template for Design</a:t>
            </a:r>
            <a:endParaRPr lang="en-US" dirty="0"/>
          </a:p>
        </p:txBody>
      </p:sp>
      <p:pic>
        <p:nvPicPr>
          <p:cNvPr id="6146" name="Picture 2" descr="https://tse3.mm.bing.net/th?id=OIP.Mcf5eab5ee55cc7a78b538c1ae914fee4o0&amp;pid=15.1&amp;P=0&amp;w=242&amp;h=1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360" y="2543696"/>
            <a:ext cx="3948051" cy="305076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4.bp.blogspot.com/_Kh0CZuWd0T8/TNfYakyIjeI/AAAAAAAAI74/tzmqhGDsF0M/s1600/architect+funny+motivational+poster+%282%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927" y="2477194"/>
            <a:ext cx="3979717" cy="3183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7190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468813" y="1207486"/>
            <a:ext cx="0" cy="5879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38100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484" name="TextBox 7"/>
          <p:cNvSpPr txBox="1">
            <a:spLocks noChangeArrowheads="1"/>
          </p:cNvSpPr>
          <p:nvPr/>
        </p:nvSpPr>
        <p:spPr bwMode="auto">
          <a:xfrm>
            <a:off x="762000" y="1207486"/>
            <a:ext cx="3276600" cy="369888"/>
          </a:xfrm>
          <a:prstGeom prst="rect">
            <a:avLst/>
          </a:prstGeom>
          <a:noFill/>
          <a:ln w="9525">
            <a:noFill/>
            <a:miter lim="800000"/>
            <a:headEnd/>
            <a:tailEnd/>
          </a:ln>
        </p:spPr>
        <p:txBody>
          <a:bodyPr>
            <a:spAutoFit/>
          </a:bodyPr>
          <a:lstStyle/>
          <a:p>
            <a:pPr fontAlgn="base">
              <a:spcBef>
                <a:spcPct val="0"/>
              </a:spcBef>
              <a:spcAft>
                <a:spcPct val="0"/>
              </a:spcAft>
            </a:pPr>
            <a:r>
              <a:rPr lang="en-US" u="sng">
                <a:solidFill>
                  <a:prstClr val="black"/>
                </a:solidFill>
                <a:cs typeface="Arial" charset="0"/>
              </a:rPr>
              <a:t>Environmental Frame, part 1</a:t>
            </a:r>
          </a:p>
        </p:txBody>
      </p:sp>
      <p:sp>
        <p:nvSpPr>
          <p:cNvPr id="20485" name="TextBox 8"/>
          <p:cNvSpPr txBox="1">
            <a:spLocks noChangeArrowheads="1"/>
          </p:cNvSpPr>
          <p:nvPr/>
        </p:nvSpPr>
        <p:spPr bwMode="auto">
          <a:xfrm>
            <a:off x="152400" y="1201737"/>
            <a:ext cx="381000" cy="246063"/>
          </a:xfrm>
          <a:prstGeom prst="rect">
            <a:avLst/>
          </a:prstGeom>
          <a:noFill/>
          <a:ln w="9525">
            <a:noFill/>
            <a:miter lim="800000"/>
            <a:headEnd/>
            <a:tailEnd/>
          </a:ln>
        </p:spPr>
        <p:txBody>
          <a:bodyPr>
            <a:spAutoFit/>
          </a:bodyPr>
          <a:lstStyle/>
          <a:p>
            <a:pPr fontAlgn="base">
              <a:spcBef>
                <a:spcPct val="0"/>
              </a:spcBef>
              <a:spcAft>
                <a:spcPct val="0"/>
              </a:spcAft>
            </a:pPr>
            <a:r>
              <a:rPr lang="en-US" sz="1000">
                <a:solidFill>
                  <a:prstClr val="black"/>
                </a:solidFill>
                <a:cs typeface="Arial" charset="0"/>
              </a:rPr>
              <a:t>1</a:t>
            </a:r>
          </a:p>
        </p:txBody>
      </p:sp>
      <p:sp>
        <p:nvSpPr>
          <p:cNvPr id="20486" name="TextBox 9"/>
          <p:cNvSpPr txBox="1">
            <a:spLocks noChangeArrowheads="1"/>
          </p:cNvSpPr>
          <p:nvPr/>
        </p:nvSpPr>
        <p:spPr bwMode="auto">
          <a:xfrm>
            <a:off x="4572000" y="1201737"/>
            <a:ext cx="381000" cy="246063"/>
          </a:xfrm>
          <a:prstGeom prst="rect">
            <a:avLst/>
          </a:prstGeom>
          <a:noFill/>
          <a:ln w="9525">
            <a:noFill/>
            <a:miter lim="800000"/>
            <a:headEnd/>
            <a:tailEnd/>
          </a:ln>
        </p:spPr>
        <p:txBody>
          <a:bodyPr>
            <a:spAutoFit/>
          </a:bodyPr>
          <a:lstStyle/>
          <a:p>
            <a:pPr fontAlgn="base">
              <a:spcBef>
                <a:spcPct val="0"/>
              </a:spcBef>
              <a:spcAft>
                <a:spcPct val="0"/>
              </a:spcAft>
            </a:pPr>
            <a:r>
              <a:rPr lang="en-US" sz="1000">
                <a:solidFill>
                  <a:prstClr val="black"/>
                </a:solidFill>
                <a:cs typeface="Arial" charset="0"/>
              </a:rPr>
              <a:t>2</a:t>
            </a:r>
          </a:p>
        </p:txBody>
      </p:sp>
      <p:sp>
        <p:nvSpPr>
          <p:cNvPr id="20487" name="TextBox 10"/>
          <p:cNvSpPr txBox="1">
            <a:spLocks noChangeArrowheads="1"/>
          </p:cNvSpPr>
          <p:nvPr/>
        </p:nvSpPr>
        <p:spPr bwMode="auto">
          <a:xfrm>
            <a:off x="152400" y="3824669"/>
            <a:ext cx="381000" cy="246063"/>
          </a:xfrm>
          <a:prstGeom prst="rect">
            <a:avLst/>
          </a:prstGeom>
          <a:noFill/>
          <a:ln w="9525">
            <a:noFill/>
            <a:miter lim="800000"/>
            <a:headEnd/>
            <a:tailEnd/>
          </a:ln>
        </p:spPr>
        <p:txBody>
          <a:bodyPr>
            <a:spAutoFit/>
          </a:bodyPr>
          <a:lstStyle/>
          <a:p>
            <a:pPr fontAlgn="base">
              <a:spcBef>
                <a:spcPct val="0"/>
              </a:spcBef>
              <a:spcAft>
                <a:spcPct val="0"/>
              </a:spcAft>
            </a:pPr>
            <a:r>
              <a:rPr lang="en-US" sz="1000" dirty="0">
                <a:solidFill>
                  <a:prstClr val="black"/>
                </a:solidFill>
                <a:cs typeface="Arial" charset="0"/>
              </a:rPr>
              <a:t>3</a:t>
            </a:r>
          </a:p>
        </p:txBody>
      </p:sp>
      <p:sp>
        <p:nvSpPr>
          <p:cNvPr id="20488" name="TextBox 11"/>
          <p:cNvSpPr txBox="1">
            <a:spLocks noChangeArrowheads="1"/>
          </p:cNvSpPr>
          <p:nvPr/>
        </p:nvSpPr>
        <p:spPr bwMode="auto">
          <a:xfrm>
            <a:off x="4648200" y="3824669"/>
            <a:ext cx="381000" cy="246063"/>
          </a:xfrm>
          <a:prstGeom prst="rect">
            <a:avLst/>
          </a:prstGeom>
          <a:noFill/>
          <a:ln w="9525">
            <a:noFill/>
            <a:miter lim="800000"/>
            <a:headEnd/>
            <a:tailEnd/>
          </a:ln>
        </p:spPr>
        <p:txBody>
          <a:bodyPr>
            <a:spAutoFit/>
          </a:bodyPr>
          <a:lstStyle/>
          <a:p>
            <a:pPr fontAlgn="base">
              <a:spcBef>
                <a:spcPct val="0"/>
              </a:spcBef>
              <a:spcAft>
                <a:spcPct val="0"/>
              </a:spcAft>
            </a:pPr>
            <a:r>
              <a:rPr lang="en-US" sz="1000">
                <a:solidFill>
                  <a:prstClr val="black"/>
                </a:solidFill>
                <a:cs typeface="Arial" charset="0"/>
              </a:rPr>
              <a:t>4</a:t>
            </a:r>
          </a:p>
        </p:txBody>
      </p:sp>
      <p:sp>
        <p:nvSpPr>
          <p:cNvPr id="20489" name="TextBox 12"/>
          <p:cNvSpPr txBox="1">
            <a:spLocks noChangeArrowheads="1"/>
          </p:cNvSpPr>
          <p:nvPr/>
        </p:nvSpPr>
        <p:spPr bwMode="auto">
          <a:xfrm>
            <a:off x="5334000" y="1207486"/>
            <a:ext cx="3276600" cy="369888"/>
          </a:xfrm>
          <a:prstGeom prst="rect">
            <a:avLst/>
          </a:prstGeom>
          <a:noFill/>
          <a:ln w="9525">
            <a:noFill/>
            <a:miter lim="800000"/>
            <a:headEnd/>
            <a:tailEnd/>
          </a:ln>
        </p:spPr>
        <p:txBody>
          <a:bodyPr>
            <a:spAutoFit/>
          </a:bodyPr>
          <a:lstStyle/>
          <a:p>
            <a:pPr fontAlgn="base">
              <a:spcBef>
                <a:spcPct val="0"/>
              </a:spcBef>
              <a:spcAft>
                <a:spcPct val="0"/>
              </a:spcAft>
            </a:pPr>
            <a:r>
              <a:rPr lang="en-US" u="sng">
                <a:solidFill>
                  <a:prstClr val="black"/>
                </a:solidFill>
                <a:cs typeface="Arial" charset="0"/>
              </a:rPr>
              <a:t>Environmental Frame, part 2</a:t>
            </a:r>
          </a:p>
        </p:txBody>
      </p:sp>
      <p:sp>
        <p:nvSpPr>
          <p:cNvPr id="20490" name="TextBox 13"/>
          <p:cNvSpPr txBox="1">
            <a:spLocks noChangeArrowheads="1"/>
          </p:cNvSpPr>
          <p:nvPr/>
        </p:nvSpPr>
        <p:spPr bwMode="auto">
          <a:xfrm>
            <a:off x="1371600" y="3810000"/>
            <a:ext cx="2057400" cy="381000"/>
          </a:xfrm>
          <a:prstGeom prst="rect">
            <a:avLst/>
          </a:prstGeom>
          <a:noFill/>
          <a:ln w="9525">
            <a:noFill/>
            <a:miter lim="800000"/>
            <a:headEnd/>
            <a:tailEnd/>
          </a:ln>
        </p:spPr>
        <p:txBody>
          <a:bodyPr>
            <a:spAutoFit/>
          </a:bodyPr>
          <a:lstStyle/>
          <a:p>
            <a:pPr fontAlgn="base">
              <a:spcBef>
                <a:spcPct val="0"/>
              </a:spcBef>
              <a:spcAft>
                <a:spcPct val="0"/>
              </a:spcAft>
            </a:pPr>
            <a:r>
              <a:rPr lang="en-US" u="sng">
                <a:solidFill>
                  <a:prstClr val="black"/>
                </a:solidFill>
                <a:cs typeface="Arial" charset="0"/>
              </a:rPr>
              <a:t>Problem Frame</a:t>
            </a:r>
          </a:p>
        </p:txBody>
      </p:sp>
      <p:sp>
        <p:nvSpPr>
          <p:cNvPr id="20491" name="TextBox 14"/>
          <p:cNvSpPr txBox="1">
            <a:spLocks noChangeArrowheads="1"/>
          </p:cNvSpPr>
          <p:nvPr/>
        </p:nvSpPr>
        <p:spPr bwMode="auto">
          <a:xfrm>
            <a:off x="5715000" y="3810000"/>
            <a:ext cx="2514600" cy="369888"/>
          </a:xfrm>
          <a:prstGeom prst="rect">
            <a:avLst/>
          </a:prstGeom>
          <a:noFill/>
          <a:ln w="9525">
            <a:noFill/>
            <a:miter lim="800000"/>
            <a:headEnd/>
            <a:tailEnd/>
          </a:ln>
        </p:spPr>
        <p:txBody>
          <a:bodyPr>
            <a:spAutoFit/>
          </a:bodyPr>
          <a:lstStyle/>
          <a:p>
            <a:pPr fontAlgn="base">
              <a:spcBef>
                <a:spcPct val="0"/>
              </a:spcBef>
              <a:spcAft>
                <a:spcPct val="0"/>
              </a:spcAft>
            </a:pPr>
            <a:r>
              <a:rPr lang="en-US" u="sng">
                <a:solidFill>
                  <a:prstClr val="black"/>
                </a:solidFill>
                <a:cs typeface="Arial" charset="0"/>
              </a:rPr>
              <a:t>Operational Approach</a:t>
            </a:r>
          </a:p>
        </p:txBody>
      </p:sp>
      <p:sp>
        <p:nvSpPr>
          <p:cNvPr id="20492" name="TextBox 15"/>
          <p:cNvSpPr txBox="1">
            <a:spLocks noChangeArrowheads="1"/>
          </p:cNvSpPr>
          <p:nvPr/>
        </p:nvSpPr>
        <p:spPr bwMode="auto">
          <a:xfrm>
            <a:off x="0" y="1485781"/>
            <a:ext cx="4495800" cy="800219"/>
          </a:xfrm>
          <a:prstGeom prst="rect">
            <a:avLst/>
          </a:prstGeom>
          <a:noFill/>
          <a:ln w="9525">
            <a:noFill/>
            <a:miter lim="800000"/>
            <a:headEnd/>
            <a:tailEnd/>
          </a:ln>
        </p:spPr>
        <p:txBody>
          <a:bodyPr wrap="square">
            <a:spAutoFit/>
          </a:bodyPr>
          <a:lstStyle/>
          <a:p>
            <a:pPr fontAlgn="base">
              <a:spcBef>
                <a:spcPct val="0"/>
              </a:spcBef>
              <a:spcAft>
                <a:spcPct val="0"/>
              </a:spcAft>
            </a:pPr>
            <a:r>
              <a:rPr lang="en-US" b="1" i="1" dirty="0">
                <a:solidFill>
                  <a:srgbClr val="230BB5"/>
                </a:solidFill>
                <a:cs typeface="Arial" charset="0"/>
              </a:rPr>
              <a:t>“</a:t>
            </a:r>
            <a:r>
              <a:rPr lang="en-US" sz="1400" b="1" i="1" dirty="0">
                <a:solidFill>
                  <a:srgbClr val="230BB5"/>
                </a:solidFill>
                <a:cs typeface="Arial" charset="0"/>
              </a:rPr>
              <a:t>What is going on in the environment</a:t>
            </a:r>
            <a:r>
              <a:rPr lang="en-US" sz="1400" b="1" i="1" dirty="0" smtClean="0">
                <a:solidFill>
                  <a:srgbClr val="230BB5"/>
                </a:solidFill>
                <a:cs typeface="Arial" charset="0"/>
              </a:rPr>
              <a:t>?”</a:t>
            </a:r>
            <a:r>
              <a:rPr lang="en-US" sz="1400" dirty="0" smtClean="0">
                <a:solidFill>
                  <a:srgbClr val="230BB5"/>
                </a:solidFill>
              </a:rPr>
              <a:t> </a:t>
            </a:r>
          </a:p>
          <a:p>
            <a:pPr fontAlgn="base">
              <a:spcBef>
                <a:spcPct val="0"/>
              </a:spcBef>
              <a:spcAft>
                <a:spcPct val="0"/>
              </a:spcAft>
            </a:pPr>
            <a:r>
              <a:rPr lang="en-US" sz="1400" dirty="0" smtClean="0"/>
              <a:t>The history, culture, current state, and future goals of relevant actors in the operational environment</a:t>
            </a:r>
            <a:endParaRPr lang="en-US" sz="1400" b="1" i="1" dirty="0">
              <a:solidFill>
                <a:srgbClr val="230BB5"/>
              </a:solidFill>
              <a:cs typeface="Arial" charset="0"/>
            </a:endParaRPr>
          </a:p>
        </p:txBody>
      </p:sp>
      <p:sp>
        <p:nvSpPr>
          <p:cNvPr id="20493" name="TextBox 16"/>
          <p:cNvSpPr txBox="1">
            <a:spLocks noChangeArrowheads="1"/>
          </p:cNvSpPr>
          <p:nvPr/>
        </p:nvSpPr>
        <p:spPr bwMode="auto">
          <a:xfrm>
            <a:off x="4495800" y="1499035"/>
            <a:ext cx="4343400" cy="523220"/>
          </a:xfrm>
          <a:prstGeom prst="rect">
            <a:avLst/>
          </a:prstGeom>
          <a:noFill/>
          <a:ln w="9525">
            <a:noFill/>
            <a:miter lim="800000"/>
            <a:headEnd/>
            <a:tailEnd/>
          </a:ln>
        </p:spPr>
        <p:txBody>
          <a:bodyPr wrap="square">
            <a:spAutoFit/>
          </a:bodyPr>
          <a:lstStyle/>
          <a:p>
            <a:pPr fontAlgn="base">
              <a:spcBef>
                <a:spcPct val="0"/>
              </a:spcBef>
              <a:spcAft>
                <a:spcPct val="0"/>
              </a:spcAft>
            </a:pPr>
            <a:r>
              <a:rPr lang="en-US" sz="1400" b="1" i="1" dirty="0">
                <a:solidFill>
                  <a:srgbClr val="230BB5"/>
                </a:solidFill>
                <a:cs typeface="Arial" charset="0"/>
              </a:rPr>
              <a:t>“What do we want the environment to look like</a:t>
            </a:r>
            <a:r>
              <a:rPr lang="en-US" sz="1400" b="1" i="1" dirty="0" smtClean="0">
                <a:solidFill>
                  <a:srgbClr val="230BB5"/>
                </a:solidFill>
                <a:cs typeface="Arial" charset="0"/>
              </a:rPr>
              <a:t>?”</a:t>
            </a:r>
            <a:r>
              <a:rPr lang="en-US" sz="1400" dirty="0" smtClean="0"/>
              <a:t> A sought-after future state of the operational environment</a:t>
            </a:r>
            <a:endParaRPr lang="en-US" sz="1400" b="1" i="1" dirty="0">
              <a:solidFill>
                <a:srgbClr val="230BB5"/>
              </a:solidFill>
              <a:cs typeface="Arial" charset="0"/>
            </a:endParaRPr>
          </a:p>
        </p:txBody>
      </p:sp>
      <p:sp>
        <p:nvSpPr>
          <p:cNvPr id="20494" name="TextBox 17"/>
          <p:cNvSpPr txBox="1">
            <a:spLocks noChangeArrowheads="1"/>
          </p:cNvSpPr>
          <p:nvPr/>
        </p:nvSpPr>
        <p:spPr bwMode="auto">
          <a:xfrm>
            <a:off x="0" y="4045227"/>
            <a:ext cx="4495800" cy="1384995"/>
          </a:xfrm>
          <a:prstGeom prst="rect">
            <a:avLst/>
          </a:prstGeom>
          <a:noFill/>
          <a:ln w="9525">
            <a:noFill/>
            <a:miter lim="800000"/>
            <a:headEnd/>
            <a:tailEnd/>
          </a:ln>
        </p:spPr>
        <p:txBody>
          <a:bodyPr wrap="square">
            <a:spAutoFit/>
          </a:bodyPr>
          <a:lstStyle/>
          <a:p>
            <a:pPr fontAlgn="base">
              <a:spcBef>
                <a:spcPct val="0"/>
              </a:spcBef>
              <a:spcAft>
                <a:spcPct val="0"/>
              </a:spcAft>
            </a:pPr>
            <a:r>
              <a:rPr lang="en-US" sz="1400" b="1" i="1" dirty="0">
                <a:solidFill>
                  <a:srgbClr val="230BB5"/>
                </a:solidFill>
                <a:cs typeface="Arial" charset="0"/>
              </a:rPr>
              <a:t>“What is our Problem Statement or Problem Set?”</a:t>
            </a:r>
          </a:p>
          <a:p>
            <a:pPr fontAlgn="base">
              <a:spcBef>
                <a:spcPct val="0"/>
              </a:spcBef>
              <a:spcAft>
                <a:spcPct val="0"/>
              </a:spcAft>
            </a:pPr>
            <a:r>
              <a:rPr lang="en-US" sz="1400" b="1" i="1" dirty="0" smtClean="0">
                <a:solidFill>
                  <a:srgbClr val="230BB5"/>
                </a:solidFill>
                <a:cs typeface="Arial" charset="0"/>
              </a:rPr>
              <a:t>“</a:t>
            </a:r>
            <a:r>
              <a:rPr lang="en-US" sz="1400" b="1" i="1" dirty="0">
                <a:solidFill>
                  <a:srgbClr val="230BB5"/>
                </a:solidFill>
                <a:cs typeface="Arial" charset="0"/>
              </a:rPr>
              <a:t>Where—conceptually--should we act to achieve our desired state</a:t>
            </a:r>
            <a:r>
              <a:rPr lang="en-US" sz="1400" b="1" i="1" dirty="0" smtClean="0">
                <a:solidFill>
                  <a:srgbClr val="230BB5"/>
                </a:solidFill>
                <a:cs typeface="Arial" charset="0"/>
              </a:rPr>
              <a:t>?”</a:t>
            </a:r>
            <a:r>
              <a:rPr lang="en-US" sz="1400" dirty="0" smtClean="0">
                <a:solidFill>
                  <a:srgbClr val="230BB5"/>
                </a:solidFill>
              </a:rPr>
              <a:t> </a:t>
            </a:r>
            <a:r>
              <a:rPr lang="en-US" sz="1400" dirty="0" smtClean="0"/>
              <a:t>Areas of tension and competition—as well as opportunities and challenges—that commanders must address so to transform current conditions to achieve the desire end state</a:t>
            </a:r>
            <a:endParaRPr lang="en-US" sz="1400" b="1" i="1" dirty="0">
              <a:solidFill>
                <a:srgbClr val="230BB5"/>
              </a:solidFill>
              <a:cs typeface="Arial" charset="0"/>
            </a:endParaRPr>
          </a:p>
        </p:txBody>
      </p:sp>
      <p:sp>
        <p:nvSpPr>
          <p:cNvPr id="20496" name="TextBox 19"/>
          <p:cNvSpPr txBox="1">
            <a:spLocks noChangeArrowheads="1"/>
          </p:cNvSpPr>
          <p:nvPr/>
        </p:nvSpPr>
        <p:spPr bwMode="auto">
          <a:xfrm>
            <a:off x="4495800" y="4114800"/>
            <a:ext cx="4648200" cy="954107"/>
          </a:xfrm>
          <a:prstGeom prst="rect">
            <a:avLst/>
          </a:prstGeom>
          <a:noFill/>
          <a:ln w="9525">
            <a:noFill/>
            <a:miter lim="800000"/>
            <a:headEnd/>
            <a:tailEnd/>
          </a:ln>
        </p:spPr>
        <p:txBody>
          <a:bodyPr wrap="square">
            <a:spAutoFit/>
          </a:bodyPr>
          <a:lstStyle/>
          <a:p>
            <a:pPr fontAlgn="base">
              <a:spcBef>
                <a:spcPct val="0"/>
              </a:spcBef>
              <a:spcAft>
                <a:spcPct val="0"/>
              </a:spcAft>
            </a:pPr>
            <a:r>
              <a:rPr lang="en-US" sz="1400" b="1" i="1" dirty="0">
                <a:solidFill>
                  <a:srgbClr val="230BB5"/>
                </a:solidFill>
                <a:cs typeface="Arial" charset="0"/>
              </a:rPr>
              <a:t>“How do we get from the current state to our desired state</a:t>
            </a:r>
            <a:r>
              <a:rPr lang="en-US" sz="1400" b="1" i="1" dirty="0" smtClean="0">
                <a:solidFill>
                  <a:srgbClr val="230BB5"/>
                </a:solidFill>
                <a:cs typeface="Arial" charset="0"/>
              </a:rPr>
              <a:t>?”</a:t>
            </a:r>
            <a:r>
              <a:rPr lang="en-US" sz="1400" dirty="0" smtClean="0"/>
              <a:t> possible combinations of actions to reach the desired end state given the tensions identified in the environmental and problem frames</a:t>
            </a:r>
            <a:endParaRPr lang="en-US" sz="1400" b="1" i="1" dirty="0">
              <a:solidFill>
                <a:srgbClr val="230BB5"/>
              </a:solidFill>
              <a:cs typeface="Arial" charset="0"/>
            </a:endParaRPr>
          </a:p>
        </p:txBody>
      </p:sp>
      <p:sp>
        <p:nvSpPr>
          <p:cNvPr id="21" name="Rectangle 20"/>
          <p:cNvSpPr/>
          <p:nvPr/>
        </p:nvSpPr>
        <p:spPr>
          <a:xfrm>
            <a:off x="685800" y="2514600"/>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0498" name="TextBox 21"/>
          <p:cNvSpPr txBox="1">
            <a:spLocks noChangeArrowheads="1"/>
          </p:cNvSpPr>
          <p:nvPr/>
        </p:nvSpPr>
        <p:spPr bwMode="auto">
          <a:xfrm>
            <a:off x="828675" y="2906713"/>
            <a:ext cx="1066800" cy="369887"/>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charset="0"/>
              </a:rPr>
              <a:t>Graphic</a:t>
            </a:r>
          </a:p>
        </p:txBody>
      </p:sp>
      <p:sp>
        <p:nvSpPr>
          <p:cNvPr id="23" name="Rectangle 22"/>
          <p:cNvSpPr/>
          <p:nvPr/>
        </p:nvSpPr>
        <p:spPr>
          <a:xfrm>
            <a:off x="2362200" y="2514600"/>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0500" name="TextBox 23"/>
          <p:cNvSpPr txBox="1">
            <a:spLocks noChangeArrowheads="1"/>
          </p:cNvSpPr>
          <p:nvPr/>
        </p:nvSpPr>
        <p:spPr bwMode="auto">
          <a:xfrm>
            <a:off x="2438400" y="2514600"/>
            <a:ext cx="1219200" cy="369888"/>
          </a:xfrm>
          <a:prstGeom prst="rect">
            <a:avLst/>
          </a:prstGeom>
          <a:noFill/>
          <a:ln w="9525">
            <a:noFill/>
            <a:miter lim="800000"/>
            <a:headEnd/>
            <a:tailEnd/>
          </a:ln>
        </p:spPr>
        <p:txBody>
          <a:bodyPr wrap="square">
            <a:spAutoFit/>
          </a:bodyPr>
          <a:lstStyle/>
          <a:p>
            <a:pPr fontAlgn="base">
              <a:spcBef>
                <a:spcPct val="0"/>
              </a:spcBef>
              <a:spcAft>
                <a:spcPct val="0"/>
              </a:spcAft>
            </a:pPr>
            <a:r>
              <a:rPr lang="en-US" dirty="0">
                <a:solidFill>
                  <a:prstClr val="black"/>
                </a:solidFill>
                <a:cs typeface="Arial" charset="0"/>
              </a:rPr>
              <a:t>Narrative</a:t>
            </a:r>
          </a:p>
        </p:txBody>
      </p:sp>
      <p:sp>
        <p:nvSpPr>
          <p:cNvPr id="25" name="Freeform 24"/>
          <p:cNvSpPr/>
          <p:nvPr/>
        </p:nvSpPr>
        <p:spPr>
          <a:xfrm>
            <a:off x="2459038" y="2901950"/>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6" name="Freeform 25"/>
          <p:cNvSpPr/>
          <p:nvPr/>
        </p:nvSpPr>
        <p:spPr>
          <a:xfrm>
            <a:off x="2514600" y="30305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7" name="Freeform 26"/>
          <p:cNvSpPr/>
          <p:nvPr/>
        </p:nvSpPr>
        <p:spPr>
          <a:xfrm>
            <a:off x="2514600" y="31829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8" name="Freeform 27"/>
          <p:cNvSpPr/>
          <p:nvPr/>
        </p:nvSpPr>
        <p:spPr>
          <a:xfrm>
            <a:off x="2514600" y="3352800"/>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9" name="Freeform 28"/>
          <p:cNvSpPr/>
          <p:nvPr/>
        </p:nvSpPr>
        <p:spPr>
          <a:xfrm>
            <a:off x="2514600" y="34877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30" name="Rectangle 29"/>
          <p:cNvSpPr/>
          <p:nvPr/>
        </p:nvSpPr>
        <p:spPr>
          <a:xfrm>
            <a:off x="685800" y="5580062"/>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0507" name="TextBox 30"/>
          <p:cNvSpPr txBox="1">
            <a:spLocks noChangeArrowheads="1"/>
          </p:cNvSpPr>
          <p:nvPr/>
        </p:nvSpPr>
        <p:spPr bwMode="auto">
          <a:xfrm>
            <a:off x="828675" y="5972175"/>
            <a:ext cx="1066800" cy="369887"/>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charset="0"/>
              </a:rPr>
              <a:t>Graphic</a:t>
            </a:r>
          </a:p>
        </p:txBody>
      </p:sp>
      <p:sp>
        <p:nvSpPr>
          <p:cNvPr id="32" name="Rectangle 31"/>
          <p:cNvSpPr/>
          <p:nvPr/>
        </p:nvSpPr>
        <p:spPr>
          <a:xfrm>
            <a:off x="2362200" y="5580062"/>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0509" name="TextBox 32"/>
          <p:cNvSpPr txBox="1">
            <a:spLocks noChangeArrowheads="1"/>
          </p:cNvSpPr>
          <p:nvPr/>
        </p:nvSpPr>
        <p:spPr bwMode="auto">
          <a:xfrm>
            <a:off x="2438400" y="5580062"/>
            <a:ext cx="1219200" cy="369888"/>
          </a:xfrm>
          <a:prstGeom prst="rect">
            <a:avLst/>
          </a:prstGeom>
          <a:noFill/>
          <a:ln w="9525">
            <a:noFill/>
            <a:miter lim="800000"/>
            <a:headEnd/>
            <a:tailEnd/>
          </a:ln>
        </p:spPr>
        <p:txBody>
          <a:bodyPr wrap="square">
            <a:spAutoFit/>
          </a:bodyPr>
          <a:lstStyle/>
          <a:p>
            <a:pPr fontAlgn="base">
              <a:spcBef>
                <a:spcPct val="0"/>
              </a:spcBef>
              <a:spcAft>
                <a:spcPct val="0"/>
              </a:spcAft>
            </a:pPr>
            <a:r>
              <a:rPr lang="en-US" dirty="0">
                <a:solidFill>
                  <a:prstClr val="black"/>
                </a:solidFill>
                <a:cs typeface="Arial" charset="0"/>
              </a:rPr>
              <a:t>Narrative</a:t>
            </a:r>
          </a:p>
        </p:txBody>
      </p:sp>
      <p:sp>
        <p:nvSpPr>
          <p:cNvPr id="34" name="Freeform 33"/>
          <p:cNvSpPr/>
          <p:nvPr/>
        </p:nvSpPr>
        <p:spPr>
          <a:xfrm>
            <a:off x="2459038" y="5967412"/>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35" name="Freeform 34"/>
          <p:cNvSpPr/>
          <p:nvPr/>
        </p:nvSpPr>
        <p:spPr>
          <a:xfrm>
            <a:off x="2514600" y="6096000"/>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36" name="Freeform 35"/>
          <p:cNvSpPr/>
          <p:nvPr/>
        </p:nvSpPr>
        <p:spPr>
          <a:xfrm>
            <a:off x="2514600" y="6248400"/>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37" name="Freeform 36"/>
          <p:cNvSpPr/>
          <p:nvPr/>
        </p:nvSpPr>
        <p:spPr>
          <a:xfrm>
            <a:off x="2514600" y="6418262"/>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38" name="Freeform 37"/>
          <p:cNvSpPr/>
          <p:nvPr/>
        </p:nvSpPr>
        <p:spPr>
          <a:xfrm>
            <a:off x="2514600" y="6553200"/>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39" name="Rectangle 38"/>
          <p:cNvSpPr/>
          <p:nvPr/>
        </p:nvSpPr>
        <p:spPr>
          <a:xfrm>
            <a:off x="5410200" y="2514600"/>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0516" name="TextBox 39"/>
          <p:cNvSpPr txBox="1">
            <a:spLocks noChangeArrowheads="1"/>
          </p:cNvSpPr>
          <p:nvPr/>
        </p:nvSpPr>
        <p:spPr bwMode="auto">
          <a:xfrm>
            <a:off x="5553075" y="2906713"/>
            <a:ext cx="1066800" cy="369887"/>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charset="0"/>
              </a:rPr>
              <a:t>Graphic</a:t>
            </a:r>
          </a:p>
        </p:txBody>
      </p:sp>
      <p:sp>
        <p:nvSpPr>
          <p:cNvPr id="41" name="Rectangle 40"/>
          <p:cNvSpPr/>
          <p:nvPr/>
        </p:nvSpPr>
        <p:spPr>
          <a:xfrm>
            <a:off x="7086600" y="2514600"/>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0518" name="TextBox 41"/>
          <p:cNvSpPr txBox="1">
            <a:spLocks noChangeArrowheads="1"/>
          </p:cNvSpPr>
          <p:nvPr/>
        </p:nvSpPr>
        <p:spPr bwMode="auto">
          <a:xfrm>
            <a:off x="7162800" y="2514600"/>
            <a:ext cx="1143000" cy="369888"/>
          </a:xfrm>
          <a:prstGeom prst="rect">
            <a:avLst/>
          </a:prstGeom>
          <a:noFill/>
          <a:ln w="9525">
            <a:noFill/>
            <a:miter lim="800000"/>
            <a:headEnd/>
            <a:tailEnd/>
          </a:ln>
        </p:spPr>
        <p:txBody>
          <a:bodyPr wrap="square">
            <a:spAutoFit/>
          </a:bodyPr>
          <a:lstStyle/>
          <a:p>
            <a:pPr fontAlgn="base">
              <a:spcBef>
                <a:spcPct val="0"/>
              </a:spcBef>
              <a:spcAft>
                <a:spcPct val="0"/>
              </a:spcAft>
            </a:pPr>
            <a:r>
              <a:rPr lang="en-US" dirty="0">
                <a:solidFill>
                  <a:prstClr val="black"/>
                </a:solidFill>
                <a:cs typeface="Arial" charset="0"/>
              </a:rPr>
              <a:t>Narrative</a:t>
            </a:r>
          </a:p>
        </p:txBody>
      </p:sp>
      <p:sp>
        <p:nvSpPr>
          <p:cNvPr id="43" name="Freeform 42"/>
          <p:cNvSpPr/>
          <p:nvPr/>
        </p:nvSpPr>
        <p:spPr>
          <a:xfrm>
            <a:off x="7183438" y="2901950"/>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44" name="Freeform 43"/>
          <p:cNvSpPr/>
          <p:nvPr/>
        </p:nvSpPr>
        <p:spPr>
          <a:xfrm>
            <a:off x="7239000" y="30305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45" name="Freeform 44"/>
          <p:cNvSpPr/>
          <p:nvPr/>
        </p:nvSpPr>
        <p:spPr>
          <a:xfrm>
            <a:off x="7239000" y="31829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46" name="Freeform 45"/>
          <p:cNvSpPr/>
          <p:nvPr/>
        </p:nvSpPr>
        <p:spPr>
          <a:xfrm>
            <a:off x="7239000" y="3352800"/>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47" name="Freeform 46"/>
          <p:cNvSpPr/>
          <p:nvPr/>
        </p:nvSpPr>
        <p:spPr>
          <a:xfrm>
            <a:off x="7239000" y="34877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48" name="Rectangle 47"/>
          <p:cNvSpPr/>
          <p:nvPr/>
        </p:nvSpPr>
        <p:spPr>
          <a:xfrm>
            <a:off x="5410200" y="5580062"/>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0525" name="TextBox 48"/>
          <p:cNvSpPr txBox="1">
            <a:spLocks noChangeArrowheads="1"/>
          </p:cNvSpPr>
          <p:nvPr/>
        </p:nvSpPr>
        <p:spPr bwMode="auto">
          <a:xfrm>
            <a:off x="5553075" y="5972175"/>
            <a:ext cx="1066800" cy="369887"/>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charset="0"/>
              </a:rPr>
              <a:t>Graphic</a:t>
            </a:r>
          </a:p>
        </p:txBody>
      </p:sp>
      <p:sp>
        <p:nvSpPr>
          <p:cNvPr id="50" name="Rectangle 49"/>
          <p:cNvSpPr/>
          <p:nvPr/>
        </p:nvSpPr>
        <p:spPr>
          <a:xfrm>
            <a:off x="7086600" y="5580062"/>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0527" name="TextBox 50"/>
          <p:cNvSpPr txBox="1">
            <a:spLocks noChangeArrowheads="1"/>
          </p:cNvSpPr>
          <p:nvPr/>
        </p:nvSpPr>
        <p:spPr bwMode="auto">
          <a:xfrm>
            <a:off x="7162800" y="5580062"/>
            <a:ext cx="1143000" cy="369888"/>
          </a:xfrm>
          <a:prstGeom prst="rect">
            <a:avLst/>
          </a:prstGeom>
          <a:noFill/>
          <a:ln w="9525">
            <a:noFill/>
            <a:miter lim="800000"/>
            <a:headEnd/>
            <a:tailEnd/>
          </a:ln>
        </p:spPr>
        <p:txBody>
          <a:bodyPr wrap="square">
            <a:spAutoFit/>
          </a:bodyPr>
          <a:lstStyle/>
          <a:p>
            <a:pPr fontAlgn="base">
              <a:spcBef>
                <a:spcPct val="0"/>
              </a:spcBef>
              <a:spcAft>
                <a:spcPct val="0"/>
              </a:spcAft>
            </a:pPr>
            <a:r>
              <a:rPr lang="en-US" dirty="0">
                <a:solidFill>
                  <a:prstClr val="black"/>
                </a:solidFill>
                <a:cs typeface="Arial" charset="0"/>
              </a:rPr>
              <a:t>Narrative</a:t>
            </a:r>
          </a:p>
        </p:txBody>
      </p:sp>
      <p:sp>
        <p:nvSpPr>
          <p:cNvPr id="52" name="Freeform 51"/>
          <p:cNvSpPr/>
          <p:nvPr/>
        </p:nvSpPr>
        <p:spPr>
          <a:xfrm>
            <a:off x="7183438" y="5967412"/>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3" name="Freeform 52"/>
          <p:cNvSpPr/>
          <p:nvPr/>
        </p:nvSpPr>
        <p:spPr>
          <a:xfrm>
            <a:off x="7239000" y="6096000"/>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4" name="Freeform 53"/>
          <p:cNvSpPr/>
          <p:nvPr/>
        </p:nvSpPr>
        <p:spPr>
          <a:xfrm>
            <a:off x="7239000" y="6248400"/>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5" name="Freeform 54"/>
          <p:cNvSpPr/>
          <p:nvPr/>
        </p:nvSpPr>
        <p:spPr>
          <a:xfrm>
            <a:off x="7239000" y="6418262"/>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6" name="Freeform 55"/>
          <p:cNvSpPr/>
          <p:nvPr/>
        </p:nvSpPr>
        <p:spPr>
          <a:xfrm>
            <a:off x="7239000" y="6553200"/>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0533" name="TextBox 56"/>
          <p:cNvSpPr txBox="1">
            <a:spLocks noChangeArrowheads="1"/>
          </p:cNvSpPr>
          <p:nvPr/>
        </p:nvSpPr>
        <p:spPr bwMode="auto">
          <a:xfrm>
            <a:off x="725556" y="2276061"/>
            <a:ext cx="3733800" cy="246063"/>
          </a:xfrm>
          <a:prstGeom prst="rect">
            <a:avLst/>
          </a:prstGeom>
          <a:noFill/>
          <a:ln w="9525">
            <a:noFill/>
            <a:miter lim="800000"/>
            <a:headEnd/>
            <a:tailEnd/>
          </a:ln>
        </p:spPr>
        <p:txBody>
          <a:bodyPr>
            <a:spAutoFit/>
          </a:bodyPr>
          <a:lstStyle/>
          <a:p>
            <a:pPr fontAlgn="base">
              <a:spcBef>
                <a:spcPct val="0"/>
              </a:spcBef>
              <a:spcAft>
                <a:spcPct val="0"/>
              </a:spcAft>
            </a:pPr>
            <a:r>
              <a:rPr lang="en-US" sz="1000" dirty="0">
                <a:solidFill>
                  <a:prstClr val="black"/>
                </a:solidFill>
                <a:latin typeface="Arial" charset="0"/>
                <a:cs typeface="Arial" charset="0"/>
              </a:rPr>
              <a:t>Answered by means of a graphic and prose.</a:t>
            </a:r>
          </a:p>
        </p:txBody>
      </p:sp>
      <p:sp>
        <p:nvSpPr>
          <p:cNvPr id="20534" name="TextBox 57"/>
          <p:cNvSpPr txBox="1">
            <a:spLocks noChangeArrowheads="1"/>
          </p:cNvSpPr>
          <p:nvPr/>
        </p:nvSpPr>
        <p:spPr bwMode="auto">
          <a:xfrm>
            <a:off x="5555973" y="2289312"/>
            <a:ext cx="3733800" cy="246063"/>
          </a:xfrm>
          <a:prstGeom prst="rect">
            <a:avLst/>
          </a:prstGeom>
          <a:noFill/>
          <a:ln w="9525">
            <a:noFill/>
            <a:miter lim="800000"/>
            <a:headEnd/>
            <a:tailEnd/>
          </a:ln>
        </p:spPr>
        <p:txBody>
          <a:bodyPr>
            <a:spAutoFit/>
          </a:bodyPr>
          <a:lstStyle/>
          <a:p>
            <a:pPr fontAlgn="base">
              <a:spcBef>
                <a:spcPct val="0"/>
              </a:spcBef>
              <a:spcAft>
                <a:spcPct val="0"/>
              </a:spcAft>
            </a:pPr>
            <a:r>
              <a:rPr lang="en-US" sz="1000" dirty="0">
                <a:solidFill>
                  <a:prstClr val="black"/>
                </a:solidFill>
                <a:latin typeface="Arial" charset="0"/>
                <a:cs typeface="Arial" charset="0"/>
              </a:rPr>
              <a:t>Answered by means of a graphic and prose.</a:t>
            </a:r>
          </a:p>
        </p:txBody>
      </p:sp>
      <p:sp>
        <p:nvSpPr>
          <p:cNvPr id="20535" name="TextBox 58"/>
          <p:cNvSpPr txBox="1">
            <a:spLocks noChangeArrowheads="1"/>
          </p:cNvSpPr>
          <p:nvPr/>
        </p:nvSpPr>
        <p:spPr bwMode="auto">
          <a:xfrm>
            <a:off x="838200" y="5334000"/>
            <a:ext cx="3733800" cy="246062"/>
          </a:xfrm>
          <a:prstGeom prst="rect">
            <a:avLst/>
          </a:prstGeom>
          <a:noFill/>
          <a:ln w="9525">
            <a:noFill/>
            <a:miter lim="800000"/>
            <a:headEnd/>
            <a:tailEnd/>
          </a:ln>
        </p:spPr>
        <p:txBody>
          <a:bodyPr>
            <a:spAutoFit/>
          </a:bodyPr>
          <a:lstStyle/>
          <a:p>
            <a:pPr fontAlgn="base">
              <a:spcBef>
                <a:spcPct val="0"/>
              </a:spcBef>
              <a:spcAft>
                <a:spcPct val="0"/>
              </a:spcAft>
            </a:pPr>
            <a:r>
              <a:rPr lang="en-US" sz="1000" dirty="0">
                <a:solidFill>
                  <a:prstClr val="black"/>
                </a:solidFill>
                <a:latin typeface="Arial" charset="0"/>
                <a:cs typeface="Arial" charset="0"/>
              </a:rPr>
              <a:t>Answered by means of a graphic and prose.</a:t>
            </a:r>
          </a:p>
        </p:txBody>
      </p:sp>
      <p:sp>
        <p:nvSpPr>
          <p:cNvPr id="20536" name="TextBox 59"/>
          <p:cNvSpPr txBox="1">
            <a:spLocks noChangeArrowheads="1"/>
          </p:cNvSpPr>
          <p:nvPr/>
        </p:nvSpPr>
        <p:spPr bwMode="auto">
          <a:xfrm>
            <a:off x="5486400" y="5334000"/>
            <a:ext cx="3733800" cy="246062"/>
          </a:xfrm>
          <a:prstGeom prst="rect">
            <a:avLst/>
          </a:prstGeom>
          <a:noFill/>
          <a:ln w="9525">
            <a:noFill/>
            <a:miter lim="800000"/>
            <a:headEnd/>
            <a:tailEnd/>
          </a:ln>
        </p:spPr>
        <p:txBody>
          <a:bodyPr>
            <a:spAutoFit/>
          </a:bodyPr>
          <a:lstStyle/>
          <a:p>
            <a:pPr fontAlgn="base">
              <a:spcBef>
                <a:spcPct val="0"/>
              </a:spcBef>
              <a:spcAft>
                <a:spcPct val="0"/>
              </a:spcAft>
            </a:pPr>
            <a:r>
              <a:rPr lang="en-US" sz="1000">
                <a:solidFill>
                  <a:prstClr val="black"/>
                </a:solidFill>
                <a:latin typeface="Arial" charset="0"/>
                <a:cs typeface="Arial" charset="0"/>
              </a:rPr>
              <a:t>Answered by means of a graphic and prose.</a:t>
            </a:r>
          </a:p>
        </p:txBody>
      </p:sp>
      <p:sp>
        <p:nvSpPr>
          <p:cNvPr id="60" name="Title 1"/>
          <p:cNvSpPr txBox="1">
            <a:spLocks/>
          </p:cNvSpPr>
          <p:nvPr/>
        </p:nvSpPr>
        <p:spPr>
          <a:xfrm>
            <a:off x="533400" y="-18106"/>
            <a:ext cx="8229600"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Overall Template for Design</a:t>
            </a:r>
            <a:endParaRPr lang="en-US" dirty="0"/>
          </a:p>
        </p:txBody>
      </p:sp>
    </p:spTree>
    <p:extLst>
      <p:ext uri="{BB962C8B-B14F-4D97-AF65-F5344CB8AC3E}">
        <p14:creationId xmlns:p14="http://schemas.microsoft.com/office/powerpoint/2010/main" val="425197281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Step 2</a:t>
            </a:r>
            <a:endParaRPr lang="en-US" dirty="0"/>
          </a:p>
        </p:txBody>
      </p:sp>
      <p:sp>
        <p:nvSpPr>
          <p:cNvPr id="9" name="Subtitle 8"/>
          <p:cNvSpPr>
            <a:spLocks noGrp="1"/>
          </p:cNvSpPr>
          <p:nvPr>
            <p:ph type="subTitle" idx="1"/>
          </p:nvPr>
        </p:nvSpPr>
        <p:spPr/>
        <p:txBody>
          <a:bodyPr/>
          <a:lstStyle/>
          <a:p>
            <a:r>
              <a:rPr lang="en-US" dirty="0" smtClean="0"/>
              <a:t>Environment Frame</a:t>
            </a:r>
            <a:endParaRPr lang="en-US" dirty="0"/>
          </a:p>
        </p:txBody>
      </p:sp>
    </p:spTree>
    <p:extLst>
      <p:ext uri="{BB962C8B-B14F-4D97-AF65-F5344CB8AC3E}">
        <p14:creationId xmlns:p14="http://schemas.microsoft.com/office/powerpoint/2010/main" val="36013276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descr="When we understand that slide, we’ll have won the war,” General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210" y="142592"/>
            <a:ext cx="8457295" cy="6176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7391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602" y="25256"/>
            <a:ext cx="8229600" cy="1143000"/>
          </a:xfrm>
        </p:spPr>
        <p:txBody>
          <a:bodyPr/>
          <a:lstStyle/>
          <a:p>
            <a:r>
              <a:rPr lang="en-US" dirty="0" smtClean="0"/>
              <a:t>Framing</a:t>
            </a:r>
            <a:endParaRPr lang="en-US" dirty="0"/>
          </a:p>
        </p:txBody>
      </p:sp>
      <p:pic>
        <p:nvPicPr>
          <p:cNvPr id="4" name="Content Placeholder 3"/>
          <p:cNvPicPr>
            <a:picLocks noGrp="1" noChangeAspect="1"/>
          </p:cNvPicPr>
          <p:nvPr>
            <p:ph idx="1"/>
          </p:nvPr>
        </p:nvPicPr>
        <p:blipFill>
          <a:blip r:embed="rId2"/>
          <a:stretch>
            <a:fillRect/>
          </a:stretch>
        </p:blipFill>
        <p:spPr>
          <a:xfrm>
            <a:off x="484004" y="860369"/>
            <a:ext cx="8202796" cy="4525963"/>
          </a:xfrm>
          <a:prstGeom prst="rect">
            <a:avLst/>
          </a:prstGeom>
        </p:spPr>
      </p:pic>
      <p:sp>
        <p:nvSpPr>
          <p:cNvPr id="5" name="TextBox 7"/>
          <p:cNvSpPr txBox="1">
            <a:spLocks noChangeArrowheads="1"/>
          </p:cNvSpPr>
          <p:nvPr/>
        </p:nvSpPr>
        <p:spPr bwMode="auto">
          <a:xfrm>
            <a:off x="662016" y="5347420"/>
            <a:ext cx="8208963" cy="1477328"/>
          </a:xfrm>
          <a:prstGeom prst="rect">
            <a:avLst/>
          </a:prstGeom>
          <a:noFill/>
          <a:ln w="9525">
            <a:noFill/>
            <a:miter lim="800000"/>
            <a:headEnd/>
            <a:tailEnd/>
          </a:ln>
        </p:spPr>
        <p:txBody>
          <a:bodyPr>
            <a:spAutoFit/>
          </a:bodyPr>
          <a:lstStyle/>
          <a:p>
            <a:pPr defTabSz="344488" eaLnBrk="0" fontAlgn="base" hangingPunct="0">
              <a:spcBef>
                <a:spcPct val="0"/>
              </a:spcBef>
              <a:spcAft>
                <a:spcPct val="0"/>
              </a:spcAft>
              <a:buClr>
                <a:srgbClr val="0000FF"/>
              </a:buClr>
              <a:buFont typeface="Wingdings" pitchFamily="2" charset="2"/>
              <a:buChar char="§"/>
            </a:pPr>
            <a:r>
              <a:rPr lang="en-US" b="1" dirty="0">
                <a:solidFill>
                  <a:srgbClr val="000000"/>
                </a:solidFill>
              </a:rPr>
              <a:t> Framing the environment is essential to ensuring commanders identify the right 	problem to solve.  Effective application of the Army Planning Process is the </a:t>
            </a:r>
            <a:r>
              <a:rPr lang="en-US" b="1" dirty="0">
                <a:solidFill>
                  <a:srgbClr val="230BB5"/>
                </a:solidFill>
              </a:rPr>
              <a:t>difference between solving a problem right and solving the right problem.</a:t>
            </a:r>
          </a:p>
          <a:p>
            <a:pPr defTabSz="344488" eaLnBrk="0" fontAlgn="base" hangingPunct="0">
              <a:spcBef>
                <a:spcPct val="0"/>
              </a:spcBef>
              <a:spcAft>
                <a:spcPct val="0"/>
              </a:spcAft>
              <a:buClr>
                <a:srgbClr val="0000FF"/>
              </a:buClr>
              <a:buFont typeface="Wingdings" pitchFamily="2" charset="2"/>
              <a:buChar char="§"/>
            </a:pPr>
            <a:r>
              <a:rPr lang="en-US" b="1" dirty="0">
                <a:solidFill>
                  <a:srgbClr val="000000"/>
                </a:solidFill>
              </a:rPr>
              <a:t> Einstein supposedly said that if he had one hour to save the world he </a:t>
            </a:r>
            <a:r>
              <a:rPr lang="en-US" b="1" i="1" dirty="0">
                <a:solidFill>
                  <a:srgbClr val="230BB5"/>
                </a:solidFill>
              </a:rPr>
              <a:t>would spend fifty-five minutes </a:t>
            </a:r>
            <a:r>
              <a:rPr lang="en-US" b="1" i="1" u="sng" dirty="0">
                <a:solidFill>
                  <a:srgbClr val="230BB5"/>
                </a:solidFill>
              </a:rPr>
              <a:t>defining the problem</a:t>
            </a:r>
            <a:r>
              <a:rPr lang="en-US" b="1" i="1" dirty="0">
                <a:solidFill>
                  <a:srgbClr val="230BB5"/>
                </a:solidFill>
              </a:rPr>
              <a:t> and only five minutes finding the solution</a:t>
            </a:r>
            <a:r>
              <a:rPr lang="en-US" b="1" dirty="0">
                <a:solidFill>
                  <a:srgbClr val="230BB5"/>
                </a:solidFill>
              </a:rPr>
              <a:t>.</a:t>
            </a:r>
          </a:p>
        </p:txBody>
      </p:sp>
    </p:spTree>
    <p:extLst>
      <p:ext uri="{BB962C8B-B14F-4D97-AF65-F5344CB8AC3E}">
        <p14:creationId xmlns:p14="http://schemas.microsoft.com/office/powerpoint/2010/main" val="30140812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0"/>
            <a:ext cx="8229600" cy="1143000"/>
          </a:xfrm>
        </p:spPr>
        <p:txBody>
          <a:bodyPr/>
          <a:lstStyle/>
          <a:p>
            <a:pPr eaLnBrk="1" hangingPunct="1"/>
            <a:r>
              <a:rPr lang="en-US" dirty="0" smtClean="0"/>
              <a:t>Environmental Frame, part 1</a:t>
            </a:r>
          </a:p>
        </p:txBody>
      </p:sp>
      <p:sp>
        <p:nvSpPr>
          <p:cNvPr id="21507" name="TextBox 3"/>
          <p:cNvSpPr txBox="1">
            <a:spLocks noChangeArrowheads="1"/>
          </p:cNvSpPr>
          <p:nvPr/>
        </p:nvSpPr>
        <p:spPr bwMode="auto">
          <a:xfrm>
            <a:off x="381000" y="1182687"/>
            <a:ext cx="3276600" cy="646113"/>
          </a:xfrm>
          <a:prstGeom prst="rect">
            <a:avLst/>
          </a:prstGeom>
          <a:noFill/>
          <a:ln w="9525">
            <a:noFill/>
            <a:miter lim="800000"/>
            <a:headEnd/>
            <a:tailEnd/>
          </a:ln>
        </p:spPr>
        <p:txBody>
          <a:bodyPr>
            <a:spAutoFit/>
          </a:bodyPr>
          <a:lstStyle/>
          <a:p>
            <a:pPr marL="342900" indent="-342900" fontAlgn="base">
              <a:spcBef>
                <a:spcPct val="0"/>
              </a:spcBef>
              <a:spcAft>
                <a:spcPct val="0"/>
              </a:spcAft>
              <a:buFontTx/>
              <a:buAutoNum type="alphaLcParenR"/>
            </a:pPr>
            <a:r>
              <a:rPr lang="en-US" dirty="0">
                <a:solidFill>
                  <a:prstClr val="black"/>
                </a:solidFill>
                <a:cs typeface="Arial" charset="0"/>
              </a:rPr>
              <a:t>Take into consideration . . . </a:t>
            </a:r>
            <a:r>
              <a:rPr lang="en-US" dirty="0" smtClean="0">
                <a:solidFill>
                  <a:prstClr val="black"/>
                </a:solidFill>
                <a:cs typeface="Arial" charset="0"/>
              </a:rPr>
              <a:t>        </a:t>
            </a:r>
            <a:r>
              <a:rPr lang="en-US" dirty="0">
                <a:solidFill>
                  <a:prstClr val="black"/>
                </a:solidFill>
                <a:cs typeface="Arial" charset="0"/>
              </a:rPr>
              <a:t>(among other things)</a:t>
            </a:r>
          </a:p>
        </p:txBody>
      </p:sp>
      <p:sp>
        <p:nvSpPr>
          <p:cNvPr id="21508" name="TextBox 6"/>
          <p:cNvSpPr txBox="1">
            <a:spLocks noChangeArrowheads="1"/>
          </p:cNvSpPr>
          <p:nvPr/>
        </p:nvSpPr>
        <p:spPr bwMode="auto">
          <a:xfrm>
            <a:off x="609600" y="1827859"/>
            <a:ext cx="2362200" cy="1938992"/>
          </a:xfrm>
          <a:prstGeom prst="rect">
            <a:avLst/>
          </a:prstGeom>
          <a:noFill/>
          <a:ln w="9525">
            <a:solidFill>
              <a:schemeClr val="tx1"/>
            </a:solidFill>
            <a:miter lim="800000"/>
            <a:headEnd/>
            <a:tailEnd/>
          </a:ln>
        </p:spPr>
        <p:txBody>
          <a:bodyPr wrap="square">
            <a:spAutoFit/>
          </a:bodyPr>
          <a:lstStyle/>
          <a:p>
            <a:pPr fontAlgn="base">
              <a:spcBef>
                <a:spcPct val="0"/>
              </a:spcBef>
              <a:spcAft>
                <a:spcPct val="0"/>
              </a:spcAft>
              <a:buFontTx/>
              <a:buChar char="-"/>
            </a:pPr>
            <a:r>
              <a:rPr lang="en-US" sz="1200" dirty="0">
                <a:solidFill>
                  <a:prstClr val="black"/>
                </a:solidFill>
                <a:cs typeface="Arial" charset="0"/>
              </a:rPr>
              <a:t>Guidance</a:t>
            </a:r>
          </a:p>
          <a:p>
            <a:pPr fontAlgn="base">
              <a:spcBef>
                <a:spcPct val="0"/>
              </a:spcBef>
              <a:spcAft>
                <a:spcPct val="0"/>
              </a:spcAft>
              <a:buFontTx/>
              <a:buChar char="-"/>
            </a:pPr>
            <a:r>
              <a:rPr lang="en-US" sz="1200" dirty="0">
                <a:solidFill>
                  <a:prstClr val="black"/>
                </a:solidFill>
                <a:cs typeface="Arial" charset="0"/>
              </a:rPr>
              <a:t>Histories and cultures</a:t>
            </a:r>
          </a:p>
          <a:p>
            <a:pPr fontAlgn="base">
              <a:spcBef>
                <a:spcPct val="0"/>
              </a:spcBef>
              <a:spcAft>
                <a:spcPct val="0"/>
              </a:spcAft>
              <a:buFontTx/>
              <a:buChar char="-"/>
            </a:pPr>
            <a:r>
              <a:rPr lang="en-US" sz="1200" dirty="0">
                <a:solidFill>
                  <a:prstClr val="black"/>
                </a:solidFill>
                <a:cs typeface="Arial" charset="0"/>
              </a:rPr>
              <a:t>Actors (</a:t>
            </a:r>
            <a:r>
              <a:rPr lang="en-US" sz="1200" b="1" i="1" dirty="0">
                <a:solidFill>
                  <a:prstClr val="black"/>
                </a:solidFill>
                <a:cs typeface="Arial" charset="0"/>
              </a:rPr>
              <a:t>any</a:t>
            </a:r>
            <a:r>
              <a:rPr lang="en-US" sz="1200" dirty="0">
                <a:solidFill>
                  <a:prstClr val="black"/>
                </a:solidFill>
                <a:cs typeface="Arial" charset="0"/>
              </a:rPr>
              <a:t> persons, institutions, bureaucracies, organizations, groups, communities, etc. that have relevant interests or influence)</a:t>
            </a:r>
          </a:p>
          <a:p>
            <a:pPr fontAlgn="base">
              <a:spcBef>
                <a:spcPct val="0"/>
              </a:spcBef>
              <a:spcAft>
                <a:spcPct val="0"/>
              </a:spcAft>
              <a:buFontTx/>
              <a:buChar char="-"/>
            </a:pPr>
            <a:r>
              <a:rPr lang="en-US" sz="1200" dirty="0">
                <a:solidFill>
                  <a:prstClr val="black"/>
                </a:solidFill>
                <a:cs typeface="Arial" charset="0"/>
              </a:rPr>
              <a:t>Actors’ goals</a:t>
            </a:r>
          </a:p>
          <a:p>
            <a:pPr fontAlgn="base">
              <a:spcBef>
                <a:spcPct val="0"/>
              </a:spcBef>
              <a:spcAft>
                <a:spcPct val="0"/>
              </a:spcAft>
              <a:buFontTx/>
              <a:buChar char="-"/>
            </a:pPr>
            <a:r>
              <a:rPr lang="en-US" sz="1200" dirty="0">
                <a:solidFill>
                  <a:prstClr val="black"/>
                </a:solidFill>
                <a:cs typeface="Arial" charset="0"/>
              </a:rPr>
              <a:t> Relationships among the actors</a:t>
            </a:r>
          </a:p>
          <a:p>
            <a:pPr fontAlgn="base">
              <a:spcBef>
                <a:spcPct val="0"/>
              </a:spcBef>
              <a:spcAft>
                <a:spcPct val="0"/>
              </a:spcAft>
              <a:buFontTx/>
              <a:buChar char="-"/>
            </a:pPr>
            <a:r>
              <a:rPr lang="en-US" sz="1200" dirty="0">
                <a:solidFill>
                  <a:prstClr val="black"/>
                </a:solidFill>
                <a:cs typeface="Arial" charset="0"/>
              </a:rPr>
              <a:t> The operational </a:t>
            </a:r>
            <a:r>
              <a:rPr lang="en-US" sz="1200" dirty="0" smtClean="0">
                <a:solidFill>
                  <a:prstClr val="black"/>
                </a:solidFill>
                <a:cs typeface="Arial" charset="0"/>
              </a:rPr>
              <a:t>variables</a:t>
            </a:r>
            <a:endParaRPr lang="en-US" sz="1200" dirty="0">
              <a:solidFill>
                <a:prstClr val="black"/>
              </a:solidFill>
              <a:cs typeface="Arial" charset="0"/>
            </a:endParaRPr>
          </a:p>
        </p:txBody>
      </p:sp>
      <p:sp>
        <p:nvSpPr>
          <p:cNvPr id="21509" name="TextBox 19"/>
          <p:cNvSpPr txBox="1">
            <a:spLocks noChangeArrowheads="1"/>
          </p:cNvSpPr>
          <p:nvPr/>
        </p:nvSpPr>
        <p:spPr bwMode="auto">
          <a:xfrm>
            <a:off x="381000" y="3886200"/>
            <a:ext cx="3276600" cy="646113"/>
          </a:xfrm>
          <a:prstGeom prst="rect">
            <a:avLst/>
          </a:prstGeom>
          <a:noFill/>
          <a:ln w="9525">
            <a:noFill/>
            <a:miter lim="800000"/>
            <a:headEnd/>
            <a:tailEnd/>
          </a:ln>
        </p:spPr>
        <p:txBody>
          <a:bodyPr>
            <a:spAutoFit/>
          </a:bodyPr>
          <a:lstStyle/>
          <a:p>
            <a:pPr marL="342900" indent="-342900" fontAlgn="base">
              <a:spcBef>
                <a:spcPct val="0"/>
              </a:spcBef>
              <a:spcAft>
                <a:spcPct val="0"/>
              </a:spcAft>
            </a:pPr>
            <a:r>
              <a:rPr lang="en-US" dirty="0">
                <a:solidFill>
                  <a:prstClr val="black"/>
                </a:solidFill>
                <a:cs typeface="Arial" charset="0"/>
              </a:rPr>
              <a:t>b)	Posit an answer to the question . . . .</a:t>
            </a:r>
          </a:p>
        </p:txBody>
      </p:sp>
      <p:sp>
        <p:nvSpPr>
          <p:cNvPr id="21510" name="TextBox 20"/>
          <p:cNvSpPr txBox="1">
            <a:spLocks noChangeArrowheads="1"/>
          </p:cNvSpPr>
          <p:nvPr/>
        </p:nvSpPr>
        <p:spPr bwMode="auto">
          <a:xfrm>
            <a:off x="3733800" y="3886200"/>
            <a:ext cx="3276600" cy="646113"/>
          </a:xfrm>
          <a:prstGeom prst="rect">
            <a:avLst/>
          </a:prstGeom>
          <a:noFill/>
          <a:ln w="9525">
            <a:noFill/>
            <a:miter lim="800000"/>
            <a:headEnd/>
            <a:tailEnd/>
          </a:ln>
        </p:spPr>
        <p:txBody>
          <a:bodyPr>
            <a:spAutoFit/>
          </a:bodyPr>
          <a:lstStyle/>
          <a:p>
            <a:pPr marL="342900" indent="-342900" fontAlgn="base">
              <a:spcBef>
                <a:spcPct val="0"/>
              </a:spcBef>
              <a:spcAft>
                <a:spcPct val="0"/>
              </a:spcAft>
            </a:pPr>
            <a:r>
              <a:rPr lang="en-US" b="1" i="1">
                <a:solidFill>
                  <a:srgbClr val="230BB5"/>
                </a:solidFill>
                <a:cs typeface="Arial" charset="0"/>
              </a:rPr>
              <a:t>“What is going on in the environment?”</a:t>
            </a:r>
          </a:p>
        </p:txBody>
      </p:sp>
      <p:sp>
        <p:nvSpPr>
          <p:cNvPr id="22" name="Rectangle 21"/>
          <p:cNvSpPr/>
          <p:nvPr/>
        </p:nvSpPr>
        <p:spPr>
          <a:xfrm>
            <a:off x="3505200" y="4495800"/>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1512" name="TextBox 22"/>
          <p:cNvSpPr txBox="1">
            <a:spLocks noChangeArrowheads="1"/>
          </p:cNvSpPr>
          <p:nvPr/>
        </p:nvSpPr>
        <p:spPr bwMode="auto">
          <a:xfrm>
            <a:off x="3648075" y="4964113"/>
            <a:ext cx="1066800" cy="369887"/>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charset="0"/>
              </a:rPr>
              <a:t>Graphic</a:t>
            </a:r>
          </a:p>
        </p:txBody>
      </p:sp>
      <p:sp>
        <p:nvSpPr>
          <p:cNvPr id="24" name="Rectangle 23"/>
          <p:cNvSpPr/>
          <p:nvPr/>
        </p:nvSpPr>
        <p:spPr>
          <a:xfrm>
            <a:off x="5181600" y="4495800"/>
            <a:ext cx="13716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1514" name="TextBox 24"/>
          <p:cNvSpPr txBox="1">
            <a:spLocks noChangeArrowheads="1"/>
          </p:cNvSpPr>
          <p:nvPr/>
        </p:nvSpPr>
        <p:spPr bwMode="auto">
          <a:xfrm>
            <a:off x="5257800" y="4495800"/>
            <a:ext cx="1143000" cy="369888"/>
          </a:xfrm>
          <a:prstGeom prst="rect">
            <a:avLst/>
          </a:prstGeom>
          <a:noFill/>
          <a:ln w="9525">
            <a:noFill/>
            <a:miter lim="800000"/>
            <a:headEnd/>
            <a:tailEnd/>
          </a:ln>
        </p:spPr>
        <p:txBody>
          <a:bodyPr wrap="square">
            <a:spAutoFit/>
          </a:bodyPr>
          <a:lstStyle/>
          <a:p>
            <a:pPr fontAlgn="base">
              <a:spcBef>
                <a:spcPct val="0"/>
              </a:spcBef>
              <a:spcAft>
                <a:spcPct val="0"/>
              </a:spcAft>
            </a:pPr>
            <a:r>
              <a:rPr lang="en-US" dirty="0">
                <a:solidFill>
                  <a:prstClr val="black"/>
                </a:solidFill>
                <a:cs typeface="Arial" charset="0"/>
              </a:rPr>
              <a:t>Narrative</a:t>
            </a:r>
          </a:p>
        </p:txBody>
      </p:sp>
      <p:sp>
        <p:nvSpPr>
          <p:cNvPr id="26" name="Freeform 25"/>
          <p:cNvSpPr/>
          <p:nvPr/>
        </p:nvSpPr>
        <p:spPr>
          <a:xfrm>
            <a:off x="5278438" y="4959350"/>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7" name="Freeform 26"/>
          <p:cNvSpPr/>
          <p:nvPr/>
        </p:nvSpPr>
        <p:spPr>
          <a:xfrm>
            <a:off x="5334000" y="50879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8" name="Freeform 27"/>
          <p:cNvSpPr/>
          <p:nvPr/>
        </p:nvSpPr>
        <p:spPr>
          <a:xfrm>
            <a:off x="5334000" y="52403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9" name="Freeform 28"/>
          <p:cNvSpPr/>
          <p:nvPr/>
        </p:nvSpPr>
        <p:spPr>
          <a:xfrm>
            <a:off x="5334000" y="5410200"/>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30" name="Freeform 29"/>
          <p:cNvSpPr/>
          <p:nvPr/>
        </p:nvSpPr>
        <p:spPr>
          <a:xfrm>
            <a:off x="5334000" y="55451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1520" name="TextBox 24"/>
          <p:cNvSpPr txBox="1">
            <a:spLocks noChangeArrowheads="1"/>
          </p:cNvSpPr>
          <p:nvPr/>
        </p:nvSpPr>
        <p:spPr bwMode="auto">
          <a:xfrm>
            <a:off x="152400" y="5796915"/>
            <a:ext cx="8763000" cy="984885"/>
          </a:xfrm>
          <a:prstGeom prst="rect">
            <a:avLst/>
          </a:prstGeom>
          <a:noFill/>
          <a:ln w="9525">
            <a:solidFill>
              <a:schemeClr val="tx1"/>
            </a:solidFill>
            <a:miter lim="800000"/>
            <a:headEnd/>
            <a:tailEnd/>
          </a:ln>
        </p:spPr>
        <p:txBody>
          <a:bodyPr wrap="square">
            <a:spAutoFit/>
          </a:bodyPr>
          <a:lstStyle/>
          <a:p>
            <a:pPr marL="342900" indent="-342900" fontAlgn="base">
              <a:spcBef>
                <a:spcPct val="0"/>
              </a:spcBef>
              <a:spcAft>
                <a:spcPct val="0"/>
              </a:spcAft>
            </a:pPr>
            <a:r>
              <a:rPr lang="en-US" dirty="0">
                <a:solidFill>
                  <a:prstClr val="black"/>
                </a:solidFill>
                <a:cs typeface="Arial" charset="0"/>
              </a:rPr>
              <a:t>	</a:t>
            </a:r>
            <a:r>
              <a:rPr lang="en-US" sz="1000" dirty="0">
                <a:solidFill>
                  <a:prstClr val="black"/>
                </a:solidFill>
                <a:cs typeface="Arial" charset="0"/>
              </a:rPr>
              <a:t>Note:  This frame is a simplification of reality.  This simplification is important.  Lives and resources will depend upon whether our view of reality as communicated in the environmental frame is better or worse.  Keeping in mind the need to simplify, the more actors’ perspectives we consider, the better.  The more relationships we consider, the better.  Moreover, given the operational environment’s complexity, the more expertise we consider, the better.  For instance, if governance, economic development, or reconciliation will at some point constitute lines of effort, it might help for someone to know something about politics, economics, and sectarian conflict.  Doctrine touches upon such topics; however, doctrine does not instruct about such topics</a:t>
            </a:r>
            <a:r>
              <a:rPr lang="en-US" sz="1000" dirty="0" smtClean="0">
                <a:solidFill>
                  <a:prstClr val="black"/>
                </a:solidFill>
                <a:cs typeface="Arial" charset="0"/>
              </a:rPr>
              <a:t>.</a:t>
            </a:r>
            <a:endParaRPr lang="en-US" sz="1000" dirty="0">
              <a:solidFill>
                <a:prstClr val="black"/>
              </a:solidFill>
              <a:cs typeface="Arial" charset="0"/>
            </a:endParaRPr>
          </a:p>
        </p:txBody>
      </p:sp>
      <p:sp>
        <p:nvSpPr>
          <p:cNvPr id="21521" name="TextBox 6"/>
          <p:cNvSpPr txBox="1">
            <a:spLocks noChangeArrowheads="1"/>
          </p:cNvSpPr>
          <p:nvPr/>
        </p:nvSpPr>
        <p:spPr bwMode="auto">
          <a:xfrm>
            <a:off x="3429000" y="1274476"/>
            <a:ext cx="2362200" cy="2492375"/>
          </a:xfrm>
          <a:prstGeom prst="rect">
            <a:avLst/>
          </a:prstGeom>
          <a:noFill/>
          <a:ln w="9525">
            <a:solidFill>
              <a:schemeClr val="tx1"/>
            </a:solidFill>
            <a:miter lim="800000"/>
            <a:headEnd/>
            <a:tailEnd/>
          </a:ln>
        </p:spPr>
        <p:txBody>
          <a:bodyPr>
            <a:spAutoFit/>
          </a:bodyPr>
          <a:lstStyle/>
          <a:p>
            <a:pPr fontAlgn="base">
              <a:spcBef>
                <a:spcPct val="0"/>
              </a:spcBef>
              <a:spcAft>
                <a:spcPct val="0"/>
              </a:spcAft>
              <a:buFontTx/>
              <a:buChar char="-"/>
            </a:pPr>
            <a:r>
              <a:rPr lang="en-US" sz="1200">
                <a:solidFill>
                  <a:prstClr val="black"/>
                </a:solidFill>
                <a:cs typeface="Arial" charset="0"/>
              </a:rPr>
              <a:t>Tendencies: the likely pattern of the relationships if we don’t intervene  (consider tendencies in light of specific relationships and in the aggregate)</a:t>
            </a:r>
          </a:p>
          <a:p>
            <a:pPr fontAlgn="base">
              <a:spcBef>
                <a:spcPct val="0"/>
              </a:spcBef>
              <a:spcAft>
                <a:spcPct val="0"/>
              </a:spcAft>
              <a:buFontTx/>
              <a:buChar char="-"/>
            </a:pPr>
            <a:r>
              <a:rPr lang="en-US" sz="1200">
                <a:solidFill>
                  <a:prstClr val="black"/>
                </a:solidFill>
                <a:cs typeface="Arial" charset="0"/>
              </a:rPr>
              <a:t>Potentials: the inherent ability or capacity for the growth or development of a specific interaction or relationship  (consider potential in light of specific relationships and in the aggregate </a:t>
            </a:r>
          </a:p>
          <a:p>
            <a:pPr fontAlgn="base">
              <a:spcBef>
                <a:spcPct val="0"/>
              </a:spcBef>
              <a:spcAft>
                <a:spcPct val="0"/>
              </a:spcAft>
            </a:pPr>
            <a:endParaRPr lang="en-US" sz="1200">
              <a:solidFill>
                <a:prstClr val="black"/>
              </a:solidFill>
              <a:cs typeface="Arial" charset="0"/>
            </a:endParaRPr>
          </a:p>
        </p:txBody>
      </p:sp>
      <p:cxnSp>
        <p:nvCxnSpPr>
          <p:cNvPr id="42" name="Straight Arrow Connector 41"/>
          <p:cNvCxnSpPr/>
          <p:nvPr/>
        </p:nvCxnSpPr>
        <p:spPr>
          <a:xfrm flipV="1">
            <a:off x="6324600" y="1371600"/>
            <a:ext cx="1905000" cy="1219200"/>
          </a:xfrm>
          <a:prstGeom prst="straightConnector1">
            <a:avLst/>
          </a:prstGeom>
          <a:noFill/>
          <a:ln>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324600" y="2667000"/>
            <a:ext cx="1981200" cy="609600"/>
          </a:xfrm>
          <a:prstGeom prst="straightConnector1">
            <a:avLst/>
          </a:prstGeom>
          <a:noFill/>
          <a:ln>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400800" y="3733800"/>
            <a:ext cx="1981200" cy="1588"/>
          </a:xfrm>
          <a:prstGeom prst="straightConnector1">
            <a:avLst/>
          </a:prstGeom>
          <a:no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25" name="TextBox 18"/>
          <p:cNvSpPr txBox="1">
            <a:spLocks noChangeArrowheads="1"/>
          </p:cNvSpPr>
          <p:nvPr/>
        </p:nvSpPr>
        <p:spPr bwMode="auto">
          <a:xfrm>
            <a:off x="7162800" y="3760788"/>
            <a:ext cx="990600" cy="277812"/>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charset="0"/>
              </a:rPr>
              <a:t>time</a:t>
            </a:r>
          </a:p>
        </p:txBody>
      </p:sp>
      <p:cxnSp>
        <p:nvCxnSpPr>
          <p:cNvPr id="48" name="Straight Arrow Connector 47"/>
          <p:cNvCxnSpPr/>
          <p:nvPr/>
        </p:nvCxnSpPr>
        <p:spPr>
          <a:xfrm>
            <a:off x="6400800" y="2590800"/>
            <a:ext cx="1981200" cy="304800"/>
          </a:xfrm>
          <a:prstGeom prst="straightConnector1">
            <a:avLst/>
          </a:prstGeom>
          <a:noFill/>
          <a:ln>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21527" name="TextBox 13"/>
          <p:cNvSpPr txBox="1">
            <a:spLocks noChangeArrowheads="1"/>
          </p:cNvSpPr>
          <p:nvPr/>
        </p:nvSpPr>
        <p:spPr bwMode="auto">
          <a:xfrm rot="-1856126">
            <a:off x="6421438" y="1828800"/>
            <a:ext cx="1371600" cy="276225"/>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charset="0"/>
              </a:rPr>
              <a:t>Potential </a:t>
            </a:r>
            <a:r>
              <a:rPr lang="en-US" sz="1200" i="1">
                <a:solidFill>
                  <a:prstClr val="black"/>
                </a:solidFill>
                <a:cs typeface="Arial" charset="0"/>
              </a:rPr>
              <a:t>i</a:t>
            </a:r>
          </a:p>
        </p:txBody>
      </p:sp>
      <p:sp>
        <p:nvSpPr>
          <p:cNvPr id="21528" name="TextBox 13"/>
          <p:cNvSpPr txBox="1">
            <a:spLocks noChangeArrowheads="1"/>
          </p:cNvSpPr>
          <p:nvPr/>
        </p:nvSpPr>
        <p:spPr bwMode="auto">
          <a:xfrm rot="1042555">
            <a:off x="6467475" y="2952750"/>
            <a:ext cx="1371600" cy="277813"/>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charset="0"/>
              </a:rPr>
              <a:t>Potential </a:t>
            </a:r>
            <a:r>
              <a:rPr lang="en-US" sz="1200" i="1">
                <a:solidFill>
                  <a:prstClr val="black"/>
                </a:solidFill>
                <a:cs typeface="Arial" charset="0"/>
              </a:rPr>
              <a:t>iv</a:t>
            </a:r>
          </a:p>
        </p:txBody>
      </p:sp>
      <p:cxnSp>
        <p:nvCxnSpPr>
          <p:cNvPr id="51" name="Straight Arrow Connector 50"/>
          <p:cNvCxnSpPr/>
          <p:nvPr/>
        </p:nvCxnSpPr>
        <p:spPr>
          <a:xfrm flipV="1">
            <a:off x="6400800" y="2133600"/>
            <a:ext cx="1981200" cy="457200"/>
          </a:xfrm>
          <a:prstGeom prst="straightConnector1">
            <a:avLst/>
          </a:prstGeom>
          <a:noFill/>
          <a:ln>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21530" name="TextBox 13"/>
          <p:cNvSpPr txBox="1">
            <a:spLocks noChangeArrowheads="1"/>
          </p:cNvSpPr>
          <p:nvPr/>
        </p:nvSpPr>
        <p:spPr bwMode="auto">
          <a:xfrm rot="-849395">
            <a:off x="7073900" y="1998663"/>
            <a:ext cx="1371600" cy="276225"/>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charset="0"/>
              </a:rPr>
              <a:t>Potential </a:t>
            </a:r>
            <a:r>
              <a:rPr lang="en-US" sz="1200" i="1">
                <a:solidFill>
                  <a:prstClr val="black"/>
                </a:solidFill>
                <a:cs typeface="Arial" charset="0"/>
              </a:rPr>
              <a:t>ii</a:t>
            </a:r>
          </a:p>
        </p:txBody>
      </p:sp>
      <p:sp>
        <p:nvSpPr>
          <p:cNvPr id="21531" name="TextBox 13"/>
          <p:cNvSpPr txBox="1">
            <a:spLocks noChangeArrowheads="1"/>
          </p:cNvSpPr>
          <p:nvPr/>
        </p:nvSpPr>
        <p:spPr bwMode="auto">
          <a:xfrm rot="476990">
            <a:off x="7099300" y="2570163"/>
            <a:ext cx="1371600" cy="461962"/>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charset="0"/>
              </a:rPr>
              <a:t>Potential </a:t>
            </a:r>
            <a:r>
              <a:rPr lang="en-US" sz="1200" i="1">
                <a:solidFill>
                  <a:prstClr val="black"/>
                </a:solidFill>
                <a:cs typeface="Arial" charset="0"/>
              </a:rPr>
              <a:t>iii (and the likely trend) </a:t>
            </a:r>
            <a:r>
              <a:rPr lang="en-US" sz="1200">
                <a:solidFill>
                  <a:prstClr val="black"/>
                </a:solidFill>
                <a:cs typeface="Arial" charset="0"/>
              </a:rPr>
              <a:t> </a:t>
            </a:r>
          </a:p>
        </p:txBody>
      </p:sp>
      <p:sp>
        <p:nvSpPr>
          <p:cNvPr id="21532" name="Slide Number Placeholder 30"/>
          <p:cNvSpPr>
            <a:spLocks noGrp="1"/>
          </p:cNvSpPr>
          <p:nvPr>
            <p:ph type="sldNum" sz="quarter" idx="12"/>
          </p:nvPr>
        </p:nvSpPr>
        <p:spPr bwMode="auto">
          <a:noFill/>
          <a:ln>
            <a:miter lim="800000"/>
            <a:headEnd/>
            <a:tailEnd/>
          </a:ln>
        </p:spPr>
        <p:txBody>
          <a:bodyPr/>
          <a:lstStyle/>
          <a:p>
            <a:fld id="{875C50F0-D7D9-4933-91C5-04C221F4B73F}" type="slidenum">
              <a:rPr lang="en-US" smtClean="0"/>
              <a:pPr/>
              <a:t>31</a:t>
            </a:fld>
            <a:endParaRPr lang="en-US" smtClean="0"/>
          </a:p>
        </p:txBody>
      </p:sp>
    </p:spTree>
    <p:extLst>
      <p:ext uri="{BB962C8B-B14F-4D97-AF65-F5344CB8AC3E}">
        <p14:creationId xmlns:p14="http://schemas.microsoft.com/office/powerpoint/2010/main" val="31797441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of the OE</a:t>
            </a:r>
            <a:endParaRPr lang="en-US" dirty="0"/>
          </a:p>
        </p:txBody>
      </p:sp>
      <p:pic>
        <p:nvPicPr>
          <p:cNvPr id="4" name="Content Placeholder 3"/>
          <p:cNvPicPr>
            <a:picLocks noGrp="1" noChangeAspect="1"/>
          </p:cNvPicPr>
          <p:nvPr>
            <p:ph idx="1"/>
          </p:nvPr>
        </p:nvPicPr>
        <p:blipFill>
          <a:blip r:embed="rId2"/>
          <a:stretch>
            <a:fillRect/>
          </a:stretch>
        </p:blipFill>
        <p:spPr>
          <a:xfrm>
            <a:off x="2269626" y="1600200"/>
            <a:ext cx="4604748" cy="4525963"/>
          </a:xfrm>
          <a:prstGeom prst="rect">
            <a:avLst/>
          </a:prstGeom>
        </p:spPr>
      </p:pic>
    </p:spTree>
    <p:extLst>
      <p:ext uri="{BB962C8B-B14F-4D97-AF65-F5344CB8AC3E}">
        <p14:creationId xmlns:p14="http://schemas.microsoft.com/office/powerpoint/2010/main" val="1464362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endParaRPr lang="en-US" dirty="0"/>
          </a:p>
        </p:txBody>
      </p:sp>
      <p:pic>
        <p:nvPicPr>
          <p:cNvPr id="4" name="Content Placeholder 3"/>
          <p:cNvPicPr>
            <a:picLocks noGrp="1" noChangeAspect="1"/>
          </p:cNvPicPr>
          <p:nvPr>
            <p:ph idx="1"/>
          </p:nvPr>
        </p:nvPicPr>
        <p:blipFill>
          <a:blip r:embed="rId2"/>
          <a:stretch>
            <a:fillRect/>
          </a:stretch>
        </p:blipFill>
        <p:spPr>
          <a:xfrm>
            <a:off x="457200" y="2318149"/>
            <a:ext cx="8229600" cy="3090065"/>
          </a:xfrm>
          <a:prstGeom prst="rect">
            <a:avLst/>
          </a:prstGeom>
        </p:spPr>
      </p:pic>
    </p:spTree>
    <p:extLst>
      <p:ext uri="{BB962C8B-B14F-4D97-AF65-F5344CB8AC3E}">
        <p14:creationId xmlns:p14="http://schemas.microsoft.com/office/powerpoint/2010/main" val="30095274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0"/>
            <a:ext cx="8229600" cy="1143000"/>
          </a:xfrm>
        </p:spPr>
        <p:txBody>
          <a:bodyPr/>
          <a:lstStyle/>
          <a:p>
            <a:pPr eaLnBrk="1" hangingPunct="1"/>
            <a:r>
              <a:rPr lang="en-US" dirty="0" smtClean="0"/>
              <a:t>Environmental Frame, part 2</a:t>
            </a:r>
          </a:p>
        </p:txBody>
      </p:sp>
      <p:sp>
        <p:nvSpPr>
          <p:cNvPr id="22531" name="TextBox 3"/>
          <p:cNvSpPr txBox="1">
            <a:spLocks noChangeArrowheads="1"/>
          </p:cNvSpPr>
          <p:nvPr/>
        </p:nvSpPr>
        <p:spPr bwMode="auto">
          <a:xfrm>
            <a:off x="381000" y="1335087"/>
            <a:ext cx="3276600" cy="646113"/>
          </a:xfrm>
          <a:prstGeom prst="rect">
            <a:avLst/>
          </a:prstGeom>
          <a:noFill/>
          <a:ln w="9525">
            <a:noFill/>
            <a:miter lim="800000"/>
            <a:headEnd/>
            <a:tailEnd/>
          </a:ln>
        </p:spPr>
        <p:txBody>
          <a:bodyPr>
            <a:spAutoFit/>
          </a:bodyPr>
          <a:lstStyle/>
          <a:p>
            <a:pPr marL="342900" indent="-342900" fontAlgn="base">
              <a:spcBef>
                <a:spcPct val="0"/>
              </a:spcBef>
              <a:spcAft>
                <a:spcPct val="0"/>
              </a:spcAft>
              <a:buFontTx/>
              <a:buAutoNum type="alphaLcParenR"/>
            </a:pPr>
            <a:r>
              <a:rPr lang="en-US" dirty="0">
                <a:solidFill>
                  <a:prstClr val="black"/>
                </a:solidFill>
                <a:cs typeface="Arial" charset="0"/>
              </a:rPr>
              <a:t>Take into consideration . . . </a:t>
            </a:r>
            <a:r>
              <a:rPr lang="en-US" dirty="0" smtClean="0">
                <a:solidFill>
                  <a:prstClr val="black"/>
                </a:solidFill>
                <a:cs typeface="Arial" charset="0"/>
              </a:rPr>
              <a:t>       </a:t>
            </a:r>
            <a:r>
              <a:rPr lang="en-US" dirty="0">
                <a:solidFill>
                  <a:prstClr val="black"/>
                </a:solidFill>
                <a:cs typeface="Arial" charset="0"/>
              </a:rPr>
              <a:t>(among other things)</a:t>
            </a:r>
          </a:p>
        </p:txBody>
      </p:sp>
      <p:sp>
        <p:nvSpPr>
          <p:cNvPr id="22532" name="TextBox 6"/>
          <p:cNvSpPr txBox="1">
            <a:spLocks noChangeArrowheads="1"/>
          </p:cNvSpPr>
          <p:nvPr/>
        </p:nvSpPr>
        <p:spPr bwMode="auto">
          <a:xfrm>
            <a:off x="4876800" y="2355850"/>
            <a:ext cx="2362200" cy="646112"/>
          </a:xfrm>
          <a:prstGeom prst="rect">
            <a:avLst/>
          </a:prstGeom>
          <a:noFill/>
          <a:ln w="9525">
            <a:solidFill>
              <a:schemeClr val="tx1"/>
            </a:solidFill>
            <a:miter lim="800000"/>
            <a:headEnd/>
            <a:tailEnd/>
          </a:ln>
        </p:spPr>
        <p:txBody>
          <a:bodyPr>
            <a:spAutoFit/>
          </a:bodyPr>
          <a:lstStyle/>
          <a:p>
            <a:pPr fontAlgn="base">
              <a:spcBef>
                <a:spcPct val="0"/>
              </a:spcBef>
              <a:spcAft>
                <a:spcPct val="0"/>
              </a:spcAft>
              <a:buFontTx/>
              <a:buChar char="-"/>
            </a:pPr>
            <a:r>
              <a:rPr lang="en-US" sz="1200">
                <a:solidFill>
                  <a:prstClr val="black"/>
                </a:solidFill>
                <a:cs typeface="Arial" charset="0"/>
              </a:rPr>
              <a:t>Guidance from higher</a:t>
            </a:r>
          </a:p>
          <a:p>
            <a:pPr fontAlgn="base">
              <a:spcBef>
                <a:spcPct val="0"/>
              </a:spcBef>
              <a:spcAft>
                <a:spcPct val="0"/>
              </a:spcAft>
              <a:buFontTx/>
              <a:buChar char="-"/>
            </a:pPr>
            <a:r>
              <a:rPr lang="en-US" sz="1200">
                <a:solidFill>
                  <a:prstClr val="black"/>
                </a:solidFill>
                <a:cs typeface="Arial" charset="0"/>
              </a:rPr>
              <a:t>Time available</a:t>
            </a:r>
          </a:p>
          <a:p>
            <a:pPr fontAlgn="base">
              <a:spcBef>
                <a:spcPct val="0"/>
              </a:spcBef>
              <a:spcAft>
                <a:spcPct val="0"/>
              </a:spcAft>
              <a:buFontTx/>
              <a:buChar char="-"/>
            </a:pPr>
            <a:r>
              <a:rPr lang="en-US" sz="1200">
                <a:solidFill>
                  <a:prstClr val="black"/>
                </a:solidFill>
                <a:cs typeface="Arial" charset="0"/>
              </a:rPr>
              <a:t>Duration of desired end state</a:t>
            </a:r>
          </a:p>
        </p:txBody>
      </p:sp>
      <p:sp>
        <p:nvSpPr>
          <p:cNvPr id="22533" name="TextBox 19"/>
          <p:cNvSpPr txBox="1">
            <a:spLocks noChangeArrowheads="1"/>
          </p:cNvSpPr>
          <p:nvPr/>
        </p:nvSpPr>
        <p:spPr bwMode="auto">
          <a:xfrm>
            <a:off x="381000" y="3773487"/>
            <a:ext cx="3276600" cy="646113"/>
          </a:xfrm>
          <a:prstGeom prst="rect">
            <a:avLst/>
          </a:prstGeom>
          <a:noFill/>
          <a:ln w="9525">
            <a:noFill/>
            <a:miter lim="800000"/>
            <a:headEnd/>
            <a:tailEnd/>
          </a:ln>
        </p:spPr>
        <p:txBody>
          <a:bodyPr>
            <a:spAutoFit/>
          </a:bodyPr>
          <a:lstStyle/>
          <a:p>
            <a:pPr marL="342900" indent="-342900" fontAlgn="base">
              <a:spcBef>
                <a:spcPct val="0"/>
              </a:spcBef>
              <a:spcAft>
                <a:spcPct val="0"/>
              </a:spcAft>
            </a:pPr>
            <a:r>
              <a:rPr lang="en-US">
                <a:solidFill>
                  <a:prstClr val="black"/>
                </a:solidFill>
                <a:cs typeface="Arial" charset="0"/>
              </a:rPr>
              <a:t>b)	Posit an answer to the question . . . .</a:t>
            </a:r>
          </a:p>
        </p:txBody>
      </p:sp>
      <p:sp>
        <p:nvSpPr>
          <p:cNvPr id="22534" name="TextBox 20"/>
          <p:cNvSpPr txBox="1">
            <a:spLocks noChangeArrowheads="1"/>
          </p:cNvSpPr>
          <p:nvPr/>
        </p:nvSpPr>
        <p:spPr bwMode="auto">
          <a:xfrm>
            <a:off x="3733800" y="3849687"/>
            <a:ext cx="3276600" cy="646113"/>
          </a:xfrm>
          <a:prstGeom prst="rect">
            <a:avLst/>
          </a:prstGeom>
          <a:noFill/>
          <a:ln w="9525">
            <a:noFill/>
            <a:miter lim="800000"/>
            <a:headEnd/>
            <a:tailEnd/>
          </a:ln>
        </p:spPr>
        <p:txBody>
          <a:bodyPr>
            <a:spAutoFit/>
          </a:bodyPr>
          <a:lstStyle/>
          <a:p>
            <a:pPr marL="342900" indent="-342900" fontAlgn="base">
              <a:spcBef>
                <a:spcPct val="0"/>
              </a:spcBef>
              <a:spcAft>
                <a:spcPct val="0"/>
              </a:spcAft>
            </a:pPr>
            <a:r>
              <a:rPr lang="en-US" b="1" i="1">
                <a:solidFill>
                  <a:srgbClr val="230BB5"/>
                </a:solidFill>
                <a:cs typeface="Arial" charset="0"/>
              </a:rPr>
              <a:t>“What do we want the environment to look like?”</a:t>
            </a:r>
          </a:p>
        </p:txBody>
      </p:sp>
      <p:sp>
        <p:nvSpPr>
          <p:cNvPr id="22" name="Rectangle 21"/>
          <p:cNvSpPr/>
          <p:nvPr/>
        </p:nvSpPr>
        <p:spPr>
          <a:xfrm>
            <a:off x="3962400" y="4572000"/>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2536" name="TextBox 22"/>
          <p:cNvSpPr txBox="1">
            <a:spLocks noChangeArrowheads="1"/>
          </p:cNvSpPr>
          <p:nvPr/>
        </p:nvSpPr>
        <p:spPr bwMode="auto">
          <a:xfrm>
            <a:off x="4105275" y="4964113"/>
            <a:ext cx="1066800" cy="369887"/>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charset="0"/>
              </a:rPr>
              <a:t>Graphic</a:t>
            </a:r>
          </a:p>
        </p:txBody>
      </p:sp>
      <p:sp>
        <p:nvSpPr>
          <p:cNvPr id="24" name="Rectangle 23"/>
          <p:cNvSpPr/>
          <p:nvPr/>
        </p:nvSpPr>
        <p:spPr>
          <a:xfrm>
            <a:off x="5638800" y="4572000"/>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2538" name="TextBox 24"/>
          <p:cNvSpPr txBox="1">
            <a:spLocks noChangeArrowheads="1"/>
          </p:cNvSpPr>
          <p:nvPr/>
        </p:nvSpPr>
        <p:spPr bwMode="auto">
          <a:xfrm>
            <a:off x="5715000" y="4572000"/>
            <a:ext cx="1219200" cy="369888"/>
          </a:xfrm>
          <a:prstGeom prst="rect">
            <a:avLst/>
          </a:prstGeom>
          <a:noFill/>
          <a:ln w="9525">
            <a:noFill/>
            <a:miter lim="800000"/>
            <a:headEnd/>
            <a:tailEnd/>
          </a:ln>
        </p:spPr>
        <p:txBody>
          <a:bodyPr wrap="square">
            <a:spAutoFit/>
          </a:bodyPr>
          <a:lstStyle/>
          <a:p>
            <a:pPr fontAlgn="base">
              <a:spcBef>
                <a:spcPct val="0"/>
              </a:spcBef>
              <a:spcAft>
                <a:spcPct val="0"/>
              </a:spcAft>
            </a:pPr>
            <a:r>
              <a:rPr lang="en-US" dirty="0">
                <a:solidFill>
                  <a:prstClr val="black"/>
                </a:solidFill>
                <a:cs typeface="Arial" charset="0"/>
              </a:rPr>
              <a:t>Narrative</a:t>
            </a:r>
          </a:p>
        </p:txBody>
      </p:sp>
      <p:sp>
        <p:nvSpPr>
          <p:cNvPr id="26" name="Freeform 25"/>
          <p:cNvSpPr/>
          <p:nvPr/>
        </p:nvSpPr>
        <p:spPr>
          <a:xfrm>
            <a:off x="5735638" y="4959350"/>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7" name="Freeform 26"/>
          <p:cNvSpPr/>
          <p:nvPr/>
        </p:nvSpPr>
        <p:spPr>
          <a:xfrm>
            <a:off x="5791200" y="50879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8" name="Freeform 27"/>
          <p:cNvSpPr/>
          <p:nvPr/>
        </p:nvSpPr>
        <p:spPr>
          <a:xfrm>
            <a:off x="5791200" y="52403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9" name="Freeform 28"/>
          <p:cNvSpPr/>
          <p:nvPr/>
        </p:nvSpPr>
        <p:spPr>
          <a:xfrm>
            <a:off x="5791200" y="5410200"/>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30" name="Freeform 29"/>
          <p:cNvSpPr/>
          <p:nvPr/>
        </p:nvSpPr>
        <p:spPr>
          <a:xfrm>
            <a:off x="5791200" y="55451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2544" name="TextBox 6"/>
          <p:cNvSpPr txBox="1">
            <a:spLocks noChangeArrowheads="1"/>
          </p:cNvSpPr>
          <p:nvPr/>
        </p:nvSpPr>
        <p:spPr bwMode="auto">
          <a:xfrm>
            <a:off x="1752600" y="2011362"/>
            <a:ext cx="2362200" cy="1570038"/>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200">
                <a:solidFill>
                  <a:prstClr val="black"/>
                </a:solidFill>
                <a:cs typeface="Arial" charset="0"/>
              </a:rPr>
              <a:t>-Tangible conditions</a:t>
            </a:r>
          </a:p>
          <a:p>
            <a:pPr fontAlgn="base">
              <a:spcBef>
                <a:spcPct val="0"/>
              </a:spcBef>
              <a:spcAft>
                <a:spcPct val="0"/>
              </a:spcAft>
              <a:buFontTx/>
              <a:buChar char="-"/>
            </a:pPr>
            <a:r>
              <a:rPr lang="en-US" sz="1200">
                <a:solidFill>
                  <a:prstClr val="black"/>
                </a:solidFill>
                <a:cs typeface="Arial" charset="0"/>
              </a:rPr>
              <a:t>Intangible conditions</a:t>
            </a:r>
          </a:p>
          <a:p>
            <a:pPr fontAlgn="base">
              <a:spcBef>
                <a:spcPct val="0"/>
              </a:spcBef>
              <a:spcAft>
                <a:spcPct val="0"/>
              </a:spcAft>
              <a:buFontTx/>
              <a:buChar char="-"/>
            </a:pPr>
            <a:r>
              <a:rPr lang="en-US" sz="1200">
                <a:solidFill>
                  <a:prstClr val="black"/>
                </a:solidFill>
                <a:cs typeface="Arial" charset="0"/>
              </a:rPr>
              <a:t>Military conditions</a:t>
            </a:r>
          </a:p>
          <a:p>
            <a:pPr fontAlgn="base">
              <a:spcBef>
                <a:spcPct val="0"/>
              </a:spcBef>
              <a:spcAft>
                <a:spcPct val="0"/>
              </a:spcAft>
              <a:buFontTx/>
              <a:buChar char="-"/>
            </a:pPr>
            <a:r>
              <a:rPr lang="en-US" sz="1200">
                <a:solidFill>
                  <a:prstClr val="black"/>
                </a:solidFill>
                <a:cs typeface="Arial" charset="0"/>
              </a:rPr>
              <a:t>Non-military conditions</a:t>
            </a:r>
          </a:p>
          <a:p>
            <a:pPr fontAlgn="base">
              <a:spcBef>
                <a:spcPct val="0"/>
              </a:spcBef>
              <a:spcAft>
                <a:spcPct val="0"/>
              </a:spcAft>
              <a:buFontTx/>
              <a:buChar char="-"/>
            </a:pPr>
            <a:r>
              <a:rPr lang="en-US" sz="1200">
                <a:solidFill>
                  <a:prstClr val="black"/>
                </a:solidFill>
                <a:cs typeface="Arial" charset="0"/>
              </a:rPr>
              <a:t>Perceptions</a:t>
            </a:r>
          </a:p>
          <a:p>
            <a:pPr fontAlgn="base">
              <a:spcBef>
                <a:spcPct val="0"/>
              </a:spcBef>
              <a:spcAft>
                <a:spcPct val="0"/>
              </a:spcAft>
              <a:buFontTx/>
              <a:buChar char="-"/>
            </a:pPr>
            <a:r>
              <a:rPr lang="en-US" sz="1200">
                <a:solidFill>
                  <a:prstClr val="black"/>
                </a:solidFill>
                <a:cs typeface="Arial" charset="0"/>
              </a:rPr>
              <a:t>Levels of comprehension</a:t>
            </a:r>
          </a:p>
          <a:p>
            <a:pPr fontAlgn="base">
              <a:spcBef>
                <a:spcPct val="0"/>
              </a:spcBef>
              <a:spcAft>
                <a:spcPct val="0"/>
              </a:spcAft>
              <a:buFontTx/>
              <a:buChar char="-"/>
            </a:pPr>
            <a:r>
              <a:rPr lang="en-US" sz="1200">
                <a:solidFill>
                  <a:prstClr val="black"/>
                </a:solidFill>
                <a:cs typeface="Arial" charset="0"/>
              </a:rPr>
              <a:t>Cohesion among groups</a:t>
            </a:r>
          </a:p>
          <a:p>
            <a:pPr fontAlgn="base">
              <a:spcBef>
                <a:spcPct val="0"/>
              </a:spcBef>
              <a:spcAft>
                <a:spcPct val="0"/>
              </a:spcAft>
              <a:buFontTx/>
              <a:buChar char="-"/>
            </a:pPr>
            <a:r>
              <a:rPr lang="en-US" sz="1200">
                <a:solidFill>
                  <a:prstClr val="black"/>
                </a:solidFill>
                <a:cs typeface="Arial" charset="0"/>
              </a:rPr>
              <a:t>Relationships between actors</a:t>
            </a:r>
          </a:p>
        </p:txBody>
      </p:sp>
      <p:sp>
        <p:nvSpPr>
          <p:cNvPr id="22545" name="TextBox 6"/>
          <p:cNvSpPr txBox="1">
            <a:spLocks noChangeArrowheads="1"/>
          </p:cNvSpPr>
          <p:nvPr/>
        </p:nvSpPr>
        <p:spPr bwMode="auto">
          <a:xfrm>
            <a:off x="5638800" y="5943600"/>
            <a:ext cx="2362200" cy="646113"/>
          </a:xfrm>
          <a:prstGeom prst="rect">
            <a:avLst/>
          </a:prstGeom>
          <a:noFill/>
          <a:ln w="9525">
            <a:solidFill>
              <a:schemeClr val="tx1"/>
            </a:solidFill>
            <a:miter lim="800000"/>
            <a:headEnd/>
            <a:tailEnd/>
          </a:ln>
        </p:spPr>
        <p:txBody>
          <a:bodyPr>
            <a:spAutoFit/>
          </a:bodyPr>
          <a:lstStyle/>
          <a:p>
            <a:pPr fontAlgn="base">
              <a:spcBef>
                <a:spcPct val="0"/>
              </a:spcBef>
              <a:spcAft>
                <a:spcPct val="0"/>
              </a:spcAft>
              <a:buFontTx/>
              <a:buChar char="-"/>
            </a:pPr>
            <a:r>
              <a:rPr lang="en-US" sz="1200">
                <a:solidFill>
                  <a:prstClr val="black"/>
                </a:solidFill>
                <a:cs typeface="Arial" charset="0"/>
              </a:rPr>
              <a:t> This narrative includes a description of our desirable conditions.</a:t>
            </a:r>
          </a:p>
        </p:txBody>
      </p:sp>
    </p:spTree>
    <p:extLst>
      <p:ext uri="{BB962C8B-B14F-4D97-AF65-F5344CB8AC3E}">
        <p14:creationId xmlns:p14="http://schemas.microsoft.com/office/powerpoint/2010/main" val="347213983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a:t>
            </a:r>
            <a:r>
              <a:rPr lang="en-US" dirty="0"/>
              <a:t>E</a:t>
            </a:r>
            <a:r>
              <a:rPr lang="en-US" dirty="0" smtClean="0"/>
              <a:t>nd </a:t>
            </a:r>
            <a:r>
              <a:rPr lang="en-US" dirty="0"/>
              <a:t>S</a:t>
            </a:r>
            <a:r>
              <a:rPr lang="en-US" dirty="0" smtClean="0"/>
              <a:t>tate</a:t>
            </a:r>
            <a:endParaRPr lang="en-US" dirty="0"/>
          </a:p>
        </p:txBody>
      </p:sp>
      <p:pic>
        <p:nvPicPr>
          <p:cNvPr id="4" name="Content Placeholder 3"/>
          <p:cNvPicPr>
            <a:picLocks noGrp="1" noChangeAspect="1"/>
          </p:cNvPicPr>
          <p:nvPr>
            <p:ph idx="1"/>
          </p:nvPr>
        </p:nvPicPr>
        <p:blipFill>
          <a:blip r:embed="rId2"/>
          <a:stretch>
            <a:fillRect/>
          </a:stretch>
        </p:blipFill>
        <p:spPr>
          <a:xfrm>
            <a:off x="2031616" y="1600200"/>
            <a:ext cx="5080767" cy="4525963"/>
          </a:xfrm>
          <a:prstGeom prst="rect">
            <a:avLst/>
          </a:prstGeom>
        </p:spPr>
      </p:pic>
    </p:spTree>
    <p:extLst>
      <p:ext uri="{BB962C8B-B14F-4D97-AF65-F5344CB8AC3E}">
        <p14:creationId xmlns:p14="http://schemas.microsoft.com/office/powerpoint/2010/main" val="20113092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endParaRPr lang="en-US" dirty="0"/>
          </a:p>
        </p:txBody>
      </p:sp>
      <p:pic>
        <p:nvPicPr>
          <p:cNvPr id="4" name="Content Placeholder 3"/>
          <p:cNvPicPr>
            <a:picLocks noGrp="1" noChangeAspect="1"/>
          </p:cNvPicPr>
          <p:nvPr>
            <p:ph idx="1"/>
          </p:nvPr>
        </p:nvPicPr>
        <p:blipFill>
          <a:blip r:embed="rId2"/>
          <a:stretch>
            <a:fillRect/>
          </a:stretch>
        </p:blipFill>
        <p:spPr>
          <a:xfrm>
            <a:off x="457200" y="2798872"/>
            <a:ext cx="8229600" cy="2128618"/>
          </a:xfrm>
          <a:prstGeom prst="rect">
            <a:avLst/>
          </a:prstGeom>
        </p:spPr>
      </p:pic>
    </p:spTree>
    <p:extLst>
      <p:ext uri="{BB962C8B-B14F-4D97-AF65-F5344CB8AC3E}">
        <p14:creationId xmlns:p14="http://schemas.microsoft.com/office/powerpoint/2010/main" val="10290856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echniques</a:t>
            </a:r>
            <a:endParaRPr lang="en-US" dirty="0"/>
          </a:p>
        </p:txBody>
      </p:sp>
      <p:pic>
        <p:nvPicPr>
          <p:cNvPr id="8" name="Content Placeholder 7"/>
          <p:cNvPicPr>
            <a:picLocks noGrp="1" noChangeAspect="1"/>
          </p:cNvPicPr>
          <p:nvPr>
            <p:ph sz="half" idx="1"/>
          </p:nvPr>
        </p:nvPicPr>
        <p:blipFill>
          <a:blip r:embed="rId2"/>
          <a:stretch>
            <a:fillRect/>
          </a:stretch>
        </p:blipFill>
        <p:spPr>
          <a:xfrm>
            <a:off x="340822" y="2251993"/>
            <a:ext cx="4038600" cy="3018276"/>
          </a:xfrm>
          <a:prstGeom prst="rect">
            <a:avLst/>
          </a:prstGeom>
        </p:spPr>
      </p:pic>
      <p:pic>
        <p:nvPicPr>
          <p:cNvPr id="9" name="Content Placeholder 8"/>
          <p:cNvPicPr>
            <a:picLocks noGrp="1" noChangeAspect="1"/>
          </p:cNvPicPr>
          <p:nvPr>
            <p:ph sz="half" idx="2"/>
          </p:nvPr>
        </p:nvPicPr>
        <p:blipFill>
          <a:blip r:embed="rId3"/>
          <a:stretch>
            <a:fillRect/>
          </a:stretch>
        </p:blipFill>
        <p:spPr>
          <a:xfrm>
            <a:off x="4648200" y="2251993"/>
            <a:ext cx="4038600" cy="3222377"/>
          </a:xfrm>
          <a:prstGeom prst="rect">
            <a:avLst/>
          </a:prstGeom>
        </p:spPr>
      </p:pic>
    </p:spTree>
    <p:extLst>
      <p:ext uri="{BB962C8B-B14F-4D97-AF65-F5344CB8AC3E}">
        <p14:creationId xmlns:p14="http://schemas.microsoft.com/office/powerpoint/2010/main" val="2592869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vs Desired</a:t>
            </a:r>
            <a:endParaRPr lang="en-US" dirty="0"/>
          </a:p>
        </p:txBody>
      </p:sp>
      <p:pic>
        <p:nvPicPr>
          <p:cNvPr id="5" name="Content Placeholder 3"/>
          <p:cNvPicPr>
            <a:picLocks noGrp="1" noChangeAspect="1"/>
          </p:cNvPicPr>
          <p:nvPr>
            <p:ph sz="half" idx="2"/>
          </p:nvPr>
        </p:nvPicPr>
        <p:blipFill>
          <a:blip r:embed="rId2"/>
          <a:stretch>
            <a:fillRect/>
          </a:stretch>
        </p:blipFill>
        <p:spPr>
          <a:xfrm>
            <a:off x="4572000" y="1878431"/>
            <a:ext cx="4456092" cy="3969500"/>
          </a:xfrm>
          <a:prstGeom prst="rect">
            <a:avLst/>
          </a:prstGeom>
        </p:spPr>
      </p:pic>
      <p:pic>
        <p:nvPicPr>
          <p:cNvPr id="6" name="Content Placeholder 3"/>
          <p:cNvPicPr>
            <a:picLocks noGrp="1" noChangeAspect="1"/>
          </p:cNvPicPr>
          <p:nvPr>
            <p:ph sz="half" idx="1"/>
          </p:nvPr>
        </p:nvPicPr>
        <p:blipFill>
          <a:blip r:embed="rId3"/>
          <a:stretch>
            <a:fillRect/>
          </a:stretch>
        </p:blipFill>
        <p:spPr>
          <a:xfrm>
            <a:off x="457200" y="1878431"/>
            <a:ext cx="4038600" cy="3969500"/>
          </a:xfrm>
          <a:prstGeom prst="rect">
            <a:avLst/>
          </a:prstGeom>
        </p:spPr>
      </p:pic>
    </p:spTree>
    <p:extLst>
      <p:ext uri="{BB962C8B-B14F-4D97-AF65-F5344CB8AC3E}">
        <p14:creationId xmlns:p14="http://schemas.microsoft.com/office/powerpoint/2010/main" val="2229113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Step 3</a:t>
            </a:r>
            <a:endParaRPr lang="en-US" dirty="0"/>
          </a:p>
        </p:txBody>
      </p:sp>
      <p:sp>
        <p:nvSpPr>
          <p:cNvPr id="6" name="Subtitle 5"/>
          <p:cNvSpPr>
            <a:spLocks noGrp="1"/>
          </p:cNvSpPr>
          <p:nvPr>
            <p:ph type="subTitle" idx="1"/>
          </p:nvPr>
        </p:nvSpPr>
        <p:spPr/>
        <p:txBody>
          <a:bodyPr/>
          <a:lstStyle/>
          <a:p>
            <a:r>
              <a:rPr lang="en-US" dirty="0" smtClean="0"/>
              <a:t>Problem Frame</a:t>
            </a:r>
            <a:endParaRPr lang="en-US" dirty="0"/>
          </a:p>
        </p:txBody>
      </p:sp>
    </p:spTree>
    <p:extLst>
      <p:ext uri="{BB962C8B-B14F-4D97-AF65-F5344CB8AC3E}">
        <p14:creationId xmlns:p14="http://schemas.microsoft.com/office/powerpoint/2010/main" val="398025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Easy Turbo</a:t>
            </a:r>
            <a:endParaRPr lang="en-US" dirty="0"/>
          </a:p>
        </p:txBody>
      </p:sp>
    </p:spTree>
    <p:extLst>
      <p:ext uri="{BB962C8B-B14F-4D97-AF65-F5344CB8AC3E}">
        <p14:creationId xmlns:p14="http://schemas.microsoft.com/office/powerpoint/2010/main" val="35511330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0979"/>
            <a:ext cx="7772400" cy="1470025"/>
          </a:xfrm>
        </p:spPr>
        <p:txBody>
          <a:bodyPr/>
          <a:lstStyle/>
          <a:p>
            <a:r>
              <a:rPr lang="en-US" dirty="0" smtClean="0"/>
              <a:t>Problem Frame</a:t>
            </a:r>
            <a:endParaRPr lang="en-US" dirty="0"/>
          </a:p>
        </p:txBody>
      </p:sp>
      <p:pic>
        <p:nvPicPr>
          <p:cNvPr id="9218" name="Picture 2" descr="http://funny-pictures-blog.com/wp-content/uploads/2011/06/problem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9642" y="1122292"/>
            <a:ext cx="47244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873523" y="5083939"/>
            <a:ext cx="8011528" cy="1372676"/>
          </a:xfrm>
          <a:prstGeom prst="rect">
            <a:avLst/>
          </a:prstGeom>
        </p:spPr>
      </p:pic>
    </p:spTree>
    <p:extLst>
      <p:ext uri="{BB962C8B-B14F-4D97-AF65-F5344CB8AC3E}">
        <p14:creationId xmlns:p14="http://schemas.microsoft.com/office/powerpoint/2010/main" val="2241782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0"/>
            <a:ext cx="8229600" cy="1143000"/>
          </a:xfrm>
        </p:spPr>
        <p:txBody>
          <a:bodyPr/>
          <a:lstStyle/>
          <a:p>
            <a:pPr eaLnBrk="1" hangingPunct="1"/>
            <a:r>
              <a:rPr lang="en-US" dirty="0" smtClean="0"/>
              <a:t>Problem Frame</a:t>
            </a:r>
          </a:p>
        </p:txBody>
      </p:sp>
      <p:sp>
        <p:nvSpPr>
          <p:cNvPr id="23555" name="TextBox 3"/>
          <p:cNvSpPr txBox="1">
            <a:spLocks noChangeArrowheads="1"/>
          </p:cNvSpPr>
          <p:nvPr/>
        </p:nvSpPr>
        <p:spPr bwMode="auto">
          <a:xfrm>
            <a:off x="381000" y="1411288"/>
            <a:ext cx="3276600" cy="646112"/>
          </a:xfrm>
          <a:prstGeom prst="rect">
            <a:avLst/>
          </a:prstGeom>
          <a:noFill/>
          <a:ln w="9525">
            <a:noFill/>
            <a:miter lim="800000"/>
            <a:headEnd/>
            <a:tailEnd/>
          </a:ln>
        </p:spPr>
        <p:txBody>
          <a:bodyPr>
            <a:spAutoFit/>
          </a:bodyPr>
          <a:lstStyle/>
          <a:p>
            <a:pPr marL="342900" indent="-342900" fontAlgn="base">
              <a:spcBef>
                <a:spcPct val="0"/>
              </a:spcBef>
              <a:spcAft>
                <a:spcPct val="0"/>
              </a:spcAft>
              <a:buFontTx/>
              <a:buAutoNum type="alphaLcParenR"/>
            </a:pPr>
            <a:r>
              <a:rPr lang="en-US" dirty="0">
                <a:solidFill>
                  <a:prstClr val="black"/>
                </a:solidFill>
                <a:cs typeface="Arial" charset="0"/>
              </a:rPr>
              <a:t>Take into consideration . . . </a:t>
            </a:r>
            <a:r>
              <a:rPr lang="en-US" dirty="0" smtClean="0">
                <a:solidFill>
                  <a:prstClr val="black"/>
                </a:solidFill>
                <a:cs typeface="Arial" charset="0"/>
              </a:rPr>
              <a:t>        </a:t>
            </a:r>
            <a:r>
              <a:rPr lang="en-US" dirty="0">
                <a:solidFill>
                  <a:prstClr val="black"/>
                </a:solidFill>
                <a:cs typeface="Arial" charset="0"/>
              </a:rPr>
              <a:t>(among other things)</a:t>
            </a:r>
          </a:p>
        </p:txBody>
      </p:sp>
      <p:sp>
        <p:nvSpPr>
          <p:cNvPr id="23556" name="TextBox 6"/>
          <p:cNvSpPr txBox="1">
            <a:spLocks noChangeArrowheads="1"/>
          </p:cNvSpPr>
          <p:nvPr/>
        </p:nvSpPr>
        <p:spPr bwMode="auto">
          <a:xfrm>
            <a:off x="838200" y="2133600"/>
            <a:ext cx="2362200" cy="1600200"/>
          </a:xfrm>
          <a:prstGeom prst="rect">
            <a:avLst/>
          </a:prstGeom>
          <a:noFill/>
          <a:ln w="9525">
            <a:solidFill>
              <a:schemeClr val="tx1"/>
            </a:solidFill>
            <a:miter lim="800000"/>
            <a:headEnd/>
            <a:tailEnd/>
          </a:ln>
        </p:spPr>
        <p:txBody>
          <a:bodyPr wrap="square">
            <a:spAutoFit/>
          </a:bodyPr>
          <a:lstStyle/>
          <a:p>
            <a:pPr fontAlgn="base">
              <a:spcBef>
                <a:spcPct val="0"/>
              </a:spcBef>
              <a:spcAft>
                <a:spcPct val="0"/>
              </a:spcAft>
              <a:buFontTx/>
              <a:buChar char="-"/>
            </a:pPr>
            <a:r>
              <a:rPr lang="en-US" sz="1200" dirty="0">
                <a:solidFill>
                  <a:prstClr val="black"/>
                </a:solidFill>
                <a:cs typeface="Arial" charset="0"/>
              </a:rPr>
              <a:t>Root causes</a:t>
            </a:r>
          </a:p>
          <a:p>
            <a:pPr fontAlgn="base">
              <a:spcBef>
                <a:spcPct val="0"/>
              </a:spcBef>
              <a:spcAft>
                <a:spcPct val="0"/>
              </a:spcAft>
              <a:buFontTx/>
              <a:buChar char="-"/>
            </a:pPr>
            <a:r>
              <a:rPr lang="en-US" sz="1200" dirty="0">
                <a:solidFill>
                  <a:prstClr val="black"/>
                </a:solidFill>
                <a:cs typeface="Arial" charset="0"/>
              </a:rPr>
              <a:t>Tendencies</a:t>
            </a:r>
          </a:p>
          <a:p>
            <a:pPr fontAlgn="base">
              <a:spcBef>
                <a:spcPct val="0"/>
              </a:spcBef>
              <a:spcAft>
                <a:spcPct val="0"/>
              </a:spcAft>
              <a:buFontTx/>
              <a:buChar char="-"/>
            </a:pPr>
            <a:r>
              <a:rPr lang="en-US" sz="1200" dirty="0">
                <a:solidFill>
                  <a:prstClr val="black"/>
                </a:solidFill>
                <a:cs typeface="Arial" charset="0"/>
              </a:rPr>
              <a:t>Potentials</a:t>
            </a:r>
          </a:p>
          <a:p>
            <a:pPr fontAlgn="base">
              <a:spcBef>
                <a:spcPct val="0"/>
              </a:spcBef>
              <a:spcAft>
                <a:spcPct val="0"/>
              </a:spcAft>
              <a:buFontTx/>
              <a:buChar char="-"/>
            </a:pPr>
            <a:r>
              <a:rPr lang="en-US" sz="1200" dirty="0">
                <a:solidFill>
                  <a:prstClr val="black"/>
                </a:solidFill>
                <a:cs typeface="Arial" charset="0"/>
              </a:rPr>
              <a:t>Areas of tension and competition within the environment (tension is the resistance or friction among and between actors)</a:t>
            </a:r>
          </a:p>
        </p:txBody>
      </p:sp>
      <p:sp>
        <p:nvSpPr>
          <p:cNvPr id="23557" name="TextBox 19"/>
          <p:cNvSpPr txBox="1">
            <a:spLocks noChangeArrowheads="1"/>
          </p:cNvSpPr>
          <p:nvPr/>
        </p:nvSpPr>
        <p:spPr bwMode="auto">
          <a:xfrm>
            <a:off x="381000" y="3733800"/>
            <a:ext cx="3276600" cy="646113"/>
          </a:xfrm>
          <a:prstGeom prst="rect">
            <a:avLst/>
          </a:prstGeom>
          <a:noFill/>
          <a:ln w="9525">
            <a:noFill/>
            <a:miter lim="800000"/>
            <a:headEnd/>
            <a:tailEnd/>
          </a:ln>
        </p:spPr>
        <p:txBody>
          <a:bodyPr>
            <a:spAutoFit/>
          </a:bodyPr>
          <a:lstStyle/>
          <a:p>
            <a:pPr marL="342900" indent="-342900" fontAlgn="base">
              <a:spcBef>
                <a:spcPct val="0"/>
              </a:spcBef>
              <a:spcAft>
                <a:spcPct val="0"/>
              </a:spcAft>
            </a:pPr>
            <a:r>
              <a:rPr lang="en-US">
                <a:solidFill>
                  <a:prstClr val="black"/>
                </a:solidFill>
                <a:cs typeface="Arial" charset="0"/>
              </a:rPr>
              <a:t>b)	Posit an answer to the question . . . .</a:t>
            </a:r>
          </a:p>
        </p:txBody>
      </p:sp>
      <p:sp>
        <p:nvSpPr>
          <p:cNvPr id="23558" name="TextBox 20"/>
          <p:cNvSpPr txBox="1">
            <a:spLocks noChangeArrowheads="1"/>
          </p:cNvSpPr>
          <p:nvPr/>
        </p:nvSpPr>
        <p:spPr bwMode="auto">
          <a:xfrm>
            <a:off x="2883529" y="3783341"/>
            <a:ext cx="3810000" cy="923925"/>
          </a:xfrm>
          <a:prstGeom prst="rect">
            <a:avLst/>
          </a:prstGeom>
          <a:noFill/>
          <a:ln w="9525">
            <a:noFill/>
            <a:miter lim="800000"/>
            <a:headEnd/>
            <a:tailEnd/>
          </a:ln>
        </p:spPr>
        <p:txBody>
          <a:bodyPr>
            <a:spAutoFit/>
          </a:bodyPr>
          <a:lstStyle/>
          <a:p>
            <a:pPr marL="342900" indent="-342900" fontAlgn="base">
              <a:spcBef>
                <a:spcPct val="0"/>
              </a:spcBef>
              <a:spcAft>
                <a:spcPct val="0"/>
              </a:spcAft>
            </a:pPr>
            <a:r>
              <a:rPr lang="en-US" b="1" i="1" dirty="0">
                <a:solidFill>
                  <a:srgbClr val="230BB5"/>
                </a:solidFill>
                <a:cs typeface="Arial" charset="0"/>
              </a:rPr>
              <a:t>“Where—conceptually—in the environment should we act to achieve our desired state?”</a:t>
            </a:r>
          </a:p>
        </p:txBody>
      </p:sp>
      <p:sp>
        <p:nvSpPr>
          <p:cNvPr id="22" name="Rectangle 21"/>
          <p:cNvSpPr/>
          <p:nvPr/>
        </p:nvSpPr>
        <p:spPr>
          <a:xfrm>
            <a:off x="3581400" y="4724400"/>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3560" name="TextBox 22"/>
          <p:cNvSpPr txBox="1">
            <a:spLocks noChangeArrowheads="1"/>
          </p:cNvSpPr>
          <p:nvPr/>
        </p:nvSpPr>
        <p:spPr bwMode="auto">
          <a:xfrm>
            <a:off x="3733800" y="5116513"/>
            <a:ext cx="1066800" cy="369887"/>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charset="0"/>
              </a:rPr>
              <a:t>Graphic</a:t>
            </a:r>
          </a:p>
        </p:txBody>
      </p:sp>
      <p:sp>
        <p:nvSpPr>
          <p:cNvPr id="24" name="Rectangle 23"/>
          <p:cNvSpPr/>
          <p:nvPr/>
        </p:nvSpPr>
        <p:spPr>
          <a:xfrm>
            <a:off x="5105400" y="4724400"/>
            <a:ext cx="12192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cs typeface="Arial" charset="0"/>
            </a:endParaRPr>
          </a:p>
        </p:txBody>
      </p:sp>
      <p:sp>
        <p:nvSpPr>
          <p:cNvPr id="23562" name="TextBox 24"/>
          <p:cNvSpPr txBox="1">
            <a:spLocks noChangeArrowheads="1"/>
          </p:cNvSpPr>
          <p:nvPr/>
        </p:nvSpPr>
        <p:spPr bwMode="auto">
          <a:xfrm>
            <a:off x="5181600" y="4724400"/>
            <a:ext cx="1143000" cy="369888"/>
          </a:xfrm>
          <a:prstGeom prst="rect">
            <a:avLst/>
          </a:prstGeom>
          <a:noFill/>
          <a:ln w="9525">
            <a:noFill/>
            <a:miter lim="800000"/>
            <a:headEnd/>
            <a:tailEnd/>
          </a:ln>
        </p:spPr>
        <p:txBody>
          <a:bodyPr wrap="square">
            <a:spAutoFit/>
          </a:bodyPr>
          <a:lstStyle/>
          <a:p>
            <a:pPr fontAlgn="base">
              <a:spcBef>
                <a:spcPct val="0"/>
              </a:spcBef>
              <a:spcAft>
                <a:spcPct val="0"/>
              </a:spcAft>
            </a:pPr>
            <a:r>
              <a:rPr lang="en-US" dirty="0">
                <a:solidFill>
                  <a:prstClr val="black"/>
                </a:solidFill>
                <a:cs typeface="Arial" charset="0"/>
              </a:rPr>
              <a:t>Narrative</a:t>
            </a:r>
          </a:p>
        </p:txBody>
      </p:sp>
      <p:sp>
        <p:nvSpPr>
          <p:cNvPr id="26" name="Freeform 25"/>
          <p:cNvSpPr/>
          <p:nvPr/>
        </p:nvSpPr>
        <p:spPr>
          <a:xfrm>
            <a:off x="5202238" y="5111750"/>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7" name="Freeform 26"/>
          <p:cNvSpPr/>
          <p:nvPr/>
        </p:nvSpPr>
        <p:spPr>
          <a:xfrm>
            <a:off x="5257800" y="52403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8" name="Freeform 27"/>
          <p:cNvSpPr/>
          <p:nvPr/>
        </p:nvSpPr>
        <p:spPr>
          <a:xfrm>
            <a:off x="5257800" y="53927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9" name="Freeform 28"/>
          <p:cNvSpPr/>
          <p:nvPr/>
        </p:nvSpPr>
        <p:spPr>
          <a:xfrm>
            <a:off x="5257800" y="5562600"/>
            <a:ext cx="1006475" cy="93663"/>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30" name="Freeform 29"/>
          <p:cNvSpPr/>
          <p:nvPr/>
        </p:nvSpPr>
        <p:spPr>
          <a:xfrm>
            <a:off x="5257800" y="5697538"/>
            <a:ext cx="1006475" cy="93662"/>
          </a:xfrm>
          <a:custGeom>
            <a:avLst/>
            <a:gdLst>
              <a:gd name="connsiteX0" fmla="*/ 1005840 w 1005840"/>
              <a:gd name="connsiteY0" fmla="*/ 82296 h 93778"/>
              <a:gd name="connsiteX1" fmla="*/ 978408 w 1005840"/>
              <a:gd name="connsiteY1" fmla="*/ 91440 h 93778"/>
              <a:gd name="connsiteX2" fmla="*/ 932688 w 1005840"/>
              <a:gd name="connsiteY2" fmla="*/ 64008 h 93778"/>
              <a:gd name="connsiteX3" fmla="*/ 896112 w 1005840"/>
              <a:gd name="connsiteY3" fmla="*/ 54864 h 93778"/>
              <a:gd name="connsiteX4" fmla="*/ 841248 w 1005840"/>
              <a:gd name="connsiteY4" fmla="*/ 18288 h 93778"/>
              <a:gd name="connsiteX5" fmla="*/ 786384 w 1005840"/>
              <a:gd name="connsiteY5" fmla="*/ 0 h 93778"/>
              <a:gd name="connsiteX6" fmla="*/ 758952 w 1005840"/>
              <a:gd name="connsiteY6" fmla="*/ 9144 h 93778"/>
              <a:gd name="connsiteX7" fmla="*/ 704088 w 1005840"/>
              <a:gd name="connsiteY7" fmla="*/ 54864 h 93778"/>
              <a:gd name="connsiteX8" fmla="*/ 649224 w 1005840"/>
              <a:gd name="connsiteY8" fmla="*/ 45720 h 93778"/>
              <a:gd name="connsiteX9" fmla="*/ 612648 w 1005840"/>
              <a:gd name="connsiteY9" fmla="*/ 27432 h 93778"/>
              <a:gd name="connsiteX10" fmla="*/ 585216 w 1005840"/>
              <a:gd name="connsiteY10" fmla="*/ 18288 h 93778"/>
              <a:gd name="connsiteX11" fmla="*/ 530352 w 1005840"/>
              <a:gd name="connsiteY11" fmla="*/ 36576 h 93778"/>
              <a:gd name="connsiteX12" fmla="*/ 502920 w 1005840"/>
              <a:gd name="connsiteY12" fmla="*/ 45720 h 93778"/>
              <a:gd name="connsiteX13" fmla="*/ 411480 w 1005840"/>
              <a:gd name="connsiteY13" fmla="*/ 64008 h 93778"/>
              <a:gd name="connsiteX14" fmla="*/ 384048 w 1005840"/>
              <a:gd name="connsiteY14" fmla="*/ 54864 h 93778"/>
              <a:gd name="connsiteX15" fmla="*/ 356616 w 1005840"/>
              <a:gd name="connsiteY15" fmla="*/ 36576 h 93778"/>
              <a:gd name="connsiteX16" fmla="*/ 237744 w 1005840"/>
              <a:gd name="connsiteY16" fmla="*/ 45720 h 93778"/>
              <a:gd name="connsiteX17" fmla="*/ 182880 w 1005840"/>
              <a:gd name="connsiteY17" fmla="*/ 36576 h 93778"/>
              <a:gd name="connsiteX18" fmla="*/ 155448 w 1005840"/>
              <a:gd name="connsiteY18" fmla="*/ 18288 h 93778"/>
              <a:gd name="connsiteX19" fmla="*/ 118872 w 1005840"/>
              <a:gd name="connsiteY19" fmla="*/ 27432 h 93778"/>
              <a:gd name="connsiteX20" fmla="*/ 54864 w 1005840"/>
              <a:gd name="connsiteY20" fmla="*/ 45720 h 93778"/>
              <a:gd name="connsiteX21" fmla="*/ 27432 w 1005840"/>
              <a:gd name="connsiteY21" fmla="*/ 73152 h 93778"/>
              <a:gd name="connsiteX22" fmla="*/ 0 w 1005840"/>
              <a:gd name="connsiteY22" fmla="*/ 54864 h 9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5840" h="93778">
                <a:moveTo>
                  <a:pt x="1005840" y="82296"/>
                </a:moveTo>
                <a:cubicBezTo>
                  <a:pt x="996696" y="85344"/>
                  <a:pt x="987759" y="93778"/>
                  <a:pt x="978408" y="91440"/>
                </a:cubicBezTo>
                <a:cubicBezTo>
                  <a:pt x="961166" y="87129"/>
                  <a:pt x="948929" y="71226"/>
                  <a:pt x="932688" y="64008"/>
                </a:cubicBezTo>
                <a:cubicBezTo>
                  <a:pt x="921204" y="58904"/>
                  <a:pt x="908304" y="57912"/>
                  <a:pt x="896112" y="54864"/>
                </a:cubicBezTo>
                <a:cubicBezTo>
                  <a:pt x="877824" y="42672"/>
                  <a:pt x="862100" y="25239"/>
                  <a:pt x="841248" y="18288"/>
                </a:cubicBezTo>
                <a:lnTo>
                  <a:pt x="786384" y="0"/>
                </a:lnTo>
                <a:cubicBezTo>
                  <a:pt x="777240" y="3048"/>
                  <a:pt x="767573" y="4833"/>
                  <a:pt x="758952" y="9144"/>
                </a:cubicBezTo>
                <a:cubicBezTo>
                  <a:pt x="733491" y="21875"/>
                  <a:pt x="724311" y="34641"/>
                  <a:pt x="704088" y="54864"/>
                </a:cubicBezTo>
                <a:cubicBezTo>
                  <a:pt x="685800" y="51816"/>
                  <a:pt x="666982" y="51048"/>
                  <a:pt x="649224" y="45720"/>
                </a:cubicBezTo>
                <a:cubicBezTo>
                  <a:pt x="636168" y="41803"/>
                  <a:pt x="625177" y="32802"/>
                  <a:pt x="612648" y="27432"/>
                </a:cubicBezTo>
                <a:cubicBezTo>
                  <a:pt x="603789" y="23635"/>
                  <a:pt x="594360" y="21336"/>
                  <a:pt x="585216" y="18288"/>
                </a:cubicBezTo>
                <a:lnTo>
                  <a:pt x="530352" y="36576"/>
                </a:lnTo>
                <a:cubicBezTo>
                  <a:pt x="521208" y="39624"/>
                  <a:pt x="512427" y="44135"/>
                  <a:pt x="502920" y="45720"/>
                </a:cubicBezTo>
                <a:cubicBezTo>
                  <a:pt x="435660" y="56930"/>
                  <a:pt x="466043" y="50367"/>
                  <a:pt x="411480" y="64008"/>
                </a:cubicBezTo>
                <a:cubicBezTo>
                  <a:pt x="402336" y="60960"/>
                  <a:pt x="392669" y="59175"/>
                  <a:pt x="384048" y="54864"/>
                </a:cubicBezTo>
                <a:cubicBezTo>
                  <a:pt x="374218" y="49949"/>
                  <a:pt x="367584" y="37262"/>
                  <a:pt x="356616" y="36576"/>
                </a:cubicBezTo>
                <a:cubicBezTo>
                  <a:pt x="316952" y="34097"/>
                  <a:pt x="277368" y="42672"/>
                  <a:pt x="237744" y="45720"/>
                </a:cubicBezTo>
                <a:cubicBezTo>
                  <a:pt x="219456" y="42672"/>
                  <a:pt x="200469" y="42439"/>
                  <a:pt x="182880" y="36576"/>
                </a:cubicBezTo>
                <a:cubicBezTo>
                  <a:pt x="172454" y="33101"/>
                  <a:pt x="166327" y="19842"/>
                  <a:pt x="155448" y="18288"/>
                </a:cubicBezTo>
                <a:cubicBezTo>
                  <a:pt x="143007" y="16511"/>
                  <a:pt x="130956" y="23980"/>
                  <a:pt x="118872" y="27432"/>
                </a:cubicBezTo>
                <a:cubicBezTo>
                  <a:pt x="27045" y="53668"/>
                  <a:pt x="169207" y="17134"/>
                  <a:pt x="54864" y="45720"/>
                </a:cubicBezTo>
                <a:cubicBezTo>
                  <a:pt x="45720" y="54864"/>
                  <a:pt x="40188" y="71026"/>
                  <a:pt x="27432" y="73152"/>
                </a:cubicBezTo>
                <a:cubicBezTo>
                  <a:pt x="16592" y="74959"/>
                  <a:pt x="0" y="54864"/>
                  <a:pt x="0" y="5486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23568" name="TextBox 31"/>
          <p:cNvSpPr txBox="1">
            <a:spLocks noChangeArrowheads="1"/>
          </p:cNvSpPr>
          <p:nvPr/>
        </p:nvSpPr>
        <p:spPr bwMode="auto">
          <a:xfrm>
            <a:off x="381000" y="5867681"/>
            <a:ext cx="8153400" cy="954107"/>
          </a:xfrm>
          <a:prstGeom prst="rect">
            <a:avLst/>
          </a:prstGeom>
          <a:noFill/>
          <a:ln w="9525">
            <a:noFill/>
            <a:miter lim="800000"/>
            <a:headEnd/>
            <a:tailEnd/>
          </a:ln>
        </p:spPr>
        <p:txBody>
          <a:bodyPr>
            <a:spAutoFit/>
          </a:bodyPr>
          <a:lstStyle/>
          <a:p>
            <a:pPr marL="342900" indent="-342900" fontAlgn="base">
              <a:spcBef>
                <a:spcPct val="0"/>
              </a:spcBef>
              <a:spcAft>
                <a:spcPct val="0"/>
              </a:spcAft>
            </a:pPr>
            <a:r>
              <a:rPr lang="en-US" sz="1400" dirty="0">
                <a:solidFill>
                  <a:prstClr val="black"/>
                </a:solidFill>
                <a:cs typeface="Arial" charset="0"/>
              </a:rPr>
              <a:t>c)	Next, specify a problem statement or problem set that reflects our thinking about the difference between current and desired conditions.  Judgment is important here!  The problem statement describes in a declarative sentence where—conceptually—in the current environment we believe our organization should act in order to achieve a more desirable state.  It sets the stage for the next frame.</a:t>
            </a:r>
          </a:p>
        </p:txBody>
      </p:sp>
      <p:cxnSp>
        <p:nvCxnSpPr>
          <p:cNvPr id="44" name="Straight Arrow Connector 43"/>
          <p:cNvCxnSpPr/>
          <p:nvPr/>
        </p:nvCxnSpPr>
        <p:spPr>
          <a:xfrm flipV="1">
            <a:off x="6477000" y="1676400"/>
            <a:ext cx="1905000" cy="1219200"/>
          </a:xfrm>
          <a:prstGeom prst="straightConnector1">
            <a:avLst/>
          </a:prstGeom>
          <a:ln>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477000" y="2971800"/>
            <a:ext cx="1981200" cy="609600"/>
          </a:xfrm>
          <a:prstGeom prst="straightConnector1">
            <a:avLst/>
          </a:prstGeom>
          <a:ln>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23571" name="TextBox 13"/>
          <p:cNvSpPr txBox="1">
            <a:spLocks noChangeArrowheads="1"/>
          </p:cNvSpPr>
          <p:nvPr/>
        </p:nvSpPr>
        <p:spPr bwMode="auto">
          <a:xfrm>
            <a:off x="7924800" y="1219200"/>
            <a:ext cx="838200" cy="461963"/>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charset="0"/>
              </a:rPr>
              <a:t>best-case scenario</a:t>
            </a:r>
          </a:p>
        </p:txBody>
      </p:sp>
      <p:sp>
        <p:nvSpPr>
          <p:cNvPr id="23572" name="TextBox 14"/>
          <p:cNvSpPr txBox="1">
            <a:spLocks noChangeArrowheads="1"/>
          </p:cNvSpPr>
          <p:nvPr/>
        </p:nvSpPr>
        <p:spPr bwMode="auto">
          <a:xfrm>
            <a:off x="8001000" y="3581400"/>
            <a:ext cx="990600" cy="461963"/>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charset="0"/>
              </a:rPr>
              <a:t>worse-case scenario</a:t>
            </a:r>
          </a:p>
        </p:txBody>
      </p:sp>
      <p:cxnSp>
        <p:nvCxnSpPr>
          <p:cNvPr id="48" name="Straight Arrow Connector 47"/>
          <p:cNvCxnSpPr/>
          <p:nvPr/>
        </p:nvCxnSpPr>
        <p:spPr>
          <a:xfrm>
            <a:off x="6553200" y="4037013"/>
            <a:ext cx="19812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574" name="TextBox 18"/>
          <p:cNvSpPr txBox="1">
            <a:spLocks noChangeArrowheads="1"/>
          </p:cNvSpPr>
          <p:nvPr/>
        </p:nvSpPr>
        <p:spPr bwMode="auto">
          <a:xfrm>
            <a:off x="7315200" y="4065588"/>
            <a:ext cx="990600" cy="277812"/>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charset="0"/>
              </a:rPr>
              <a:t>time</a:t>
            </a:r>
          </a:p>
        </p:txBody>
      </p:sp>
      <p:cxnSp>
        <p:nvCxnSpPr>
          <p:cNvPr id="50" name="Straight Arrow Connector 49"/>
          <p:cNvCxnSpPr/>
          <p:nvPr/>
        </p:nvCxnSpPr>
        <p:spPr>
          <a:xfrm>
            <a:off x="6553200" y="2895600"/>
            <a:ext cx="1981200" cy="304800"/>
          </a:xfrm>
          <a:prstGeom prst="straightConnector1">
            <a:avLst/>
          </a:prstGeom>
          <a:ln>
            <a:solidFill>
              <a:schemeClr val="tx1"/>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23576" name="TextBox 13"/>
          <p:cNvSpPr txBox="1">
            <a:spLocks noChangeArrowheads="1"/>
          </p:cNvSpPr>
          <p:nvPr/>
        </p:nvSpPr>
        <p:spPr bwMode="auto">
          <a:xfrm rot="397691">
            <a:off x="7216775" y="2868613"/>
            <a:ext cx="1371600" cy="461962"/>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charset="0"/>
              </a:rPr>
              <a:t>Trend if we don’t intervene</a:t>
            </a:r>
          </a:p>
        </p:txBody>
      </p:sp>
      <p:sp>
        <p:nvSpPr>
          <p:cNvPr id="23577" name="TextBox 13"/>
          <p:cNvSpPr txBox="1">
            <a:spLocks noChangeArrowheads="1"/>
          </p:cNvSpPr>
          <p:nvPr/>
        </p:nvSpPr>
        <p:spPr bwMode="auto">
          <a:xfrm rot="-1856126">
            <a:off x="6573838" y="2133600"/>
            <a:ext cx="1371600" cy="276225"/>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charset="0"/>
              </a:rPr>
              <a:t>Potential</a:t>
            </a:r>
          </a:p>
        </p:txBody>
      </p:sp>
      <p:sp>
        <p:nvSpPr>
          <p:cNvPr id="23578" name="TextBox 13"/>
          <p:cNvSpPr txBox="1">
            <a:spLocks noChangeArrowheads="1"/>
          </p:cNvSpPr>
          <p:nvPr/>
        </p:nvSpPr>
        <p:spPr bwMode="auto">
          <a:xfrm rot="1042555">
            <a:off x="6619875" y="3257550"/>
            <a:ext cx="1371600" cy="277813"/>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charset="0"/>
              </a:rPr>
              <a:t>Potential</a:t>
            </a:r>
          </a:p>
        </p:txBody>
      </p:sp>
      <p:sp>
        <p:nvSpPr>
          <p:cNvPr id="23579" name="TextBox 6"/>
          <p:cNvSpPr txBox="1">
            <a:spLocks noChangeArrowheads="1"/>
          </p:cNvSpPr>
          <p:nvPr/>
        </p:nvSpPr>
        <p:spPr bwMode="auto">
          <a:xfrm>
            <a:off x="3429000" y="2133600"/>
            <a:ext cx="2362200" cy="1384300"/>
          </a:xfrm>
          <a:prstGeom prst="rect">
            <a:avLst/>
          </a:prstGeom>
          <a:noFill/>
          <a:ln w="9525">
            <a:solidFill>
              <a:schemeClr val="tx1"/>
            </a:solidFill>
            <a:miter lim="800000"/>
            <a:headEnd/>
            <a:tailEnd/>
          </a:ln>
        </p:spPr>
        <p:txBody>
          <a:bodyPr>
            <a:spAutoFit/>
          </a:bodyPr>
          <a:lstStyle/>
          <a:p>
            <a:pPr fontAlgn="base">
              <a:spcBef>
                <a:spcPct val="0"/>
              </a:spcBef>
              <a:spcAft>
                <a:spcPct val="0"/>
              </a:spcAft>
              <a:buFontTx/>
              <a:buChar char="-"/>
            </a:pPr>
            <a:r>
              <a:rPr lang="en-US" sz="1200">
                <a:solidFill>
                  <a:prstClr val="black"/>
                </a:solidFill>
                <a:cs typeface="Arial" charset="0"/>
              </a:rPr>
              <a:t>Determine which tensions are positive, neutral, or negative relative to our desired end state</a:t>
            </a:r>
          </a:p>
          <a:p>
            <a:pPr fontAlgn="base">
              <a:spcBef>
                <a:spcPct val="0"/>
              </a:spcBef>
              <a:spcAft>
                <a:spcPct val="0"/>
              </a:spcAft>
              <a:buFontTx/>
              <a:buChar char="-"/>
            </a:pPr>
            <a:r>
              <a:rPr lang="en-US" sz="1200">
                <a:solidFill>
                  <a:prstClr val="black"/>
                </a:solidFill>
                <a:cs typeface="Arial" charset="0"/>
              </a:rPr>
              <a:t>Identify those tensions we can exploit to drive change</a:t>
            </a:r>
          </a:p>
          <a:p>
            <a:pPr fontAlgn="base">
              <a:spcBef>
                <a:spcPct val="0"/>
              </a:spcBef>
              <a:spcAft>
                <a:spcPct val="0"/>
              </a:spcAft>
              <a:buFontTx/>
              <a:buChar char="-"/>
            </a:pPr>
            <a:r>
              <a:rPr lang="en-US" sz="1200">
                <a:solidFill>
                  <a:prstClr val="black"/>
                </a:solidFill>
                <a:cs typeface="Arial" charset="0"/>
              </a:rPr>
              <a:t>Identify those tensions we must mitigate</a:t>
            </a:r>
          </a:p>
        </p:txBody>
      </p:sp>
      <p:cxnSp>
        <p:nvCxnSpPr>
          <p:cNvPr id="55" name="Straight Arrow Connector 54"/>
          <p:cNvCxnSpPr/>
          <p:nvPr/>
        </p:nvCxnSpPr>
        <p:spPr>
          <a:xfrm flipV="1">
            <a:off x="6629400" y="2133600"/>
            <a:ext cx="1752600" cy="762000"/>
          </a:xfrm>
          <a:prstGeom prst="straightConnector1">
            <a:avLst/>
          </a:prstGeom>
          <a:ln>
            <a:solidFill>
              <a:srgbClr val="00B0F0"/>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6629400" y="2590800"/>
            <a:ext cx="1828800" cy="304800"/>
          </a:xfrm>
          <a:prstGeom prst="straightConnector1">
            <a:avLst/>
          </a:prstGeom>
          <a:ln>
            <a:solidFill>
              <a:srgbClr val="00B0F0"/>
            </a:solidFill>
            <a:prstDash val="lgDash"/>
            <a:tailEnd type="arrow"/>
          </a:ln>
        </p:spPr>
        <p:style>
          <a:lnRef idx="1">
            <a:schemeClr val="accent1"/>
          </a:lnRef>
          <a:fillRef idx="0">
            <a:schemeClr val="accent1"/>
          </a:fillRef>
          <a:effectRef idx="0">
            <a:schemeClr val="accent1"/>
          </a:effectRef>
          <a:fontRef idx="minor">
            <a:schemeClr val="tx1"/>
          </a:fontRef>
        </p:style>
      </p:cxnSp>
      <p:sp>
        <p:nvSpPr>
          <p:cNvPr id="23582" name="TextBox 13"/>
          <p:cNvSpPr txBox="1">
            <a:spLocks noChangeArrowheads="1"/>
          </p:cNvSpPr>
          <p:nvPr/>
        </p:nvSpPr>
        <p:spPr bwMode="auto">
          <a:xfrm>
            <a:off x="8382000" y="1987550"/>
            <a:ext cx="685800" cy="846138"/>
          </a:xfrm>
          <a:prstGeom prst="rect">
            <a:avLst/>
          </a:prstGeom>
          <a:noFill/>
          <a:ln w="9525">
            <a:solidFill>
              <a:srgbClr val="00B0F0"/>
            </a:solidFill>
            <a:miter lim="800000"/>
            <a:headEnd/>
            <a:tailEnd/>
          </a:ln>
        </p:spPr>
        <p:txBody>
          <a:bodyPr>
            <a:spAutoFit/>
          </a:bodyPr>
          <a:lstStyle/>
          <a:p>
            <a:pPr fontAlgn="base">
              <a:spcBef>
                <a:spcPct val="0"/>
              </a:spcBef>
              <a:spcAft>
                <a:spcPct val="0"/>
              </a:spcAft>
            </a:pPr>
            <a:r>
              <a:rPr lang="en-US" sz="700">
                <a:solidFill>
                  <a:prstClr val="black"/>
                </a:solidFill>
                <a:cs typeface="Arial" charset="0"/>
              </a:rPr>
              <a:t>Hypothesized range of outcomes if we exploit and mitigate the right tensions</a:t>
            </a:r>
          </a:p>
        </p:txBody>
      </p:sp>
      <p:sp>
        <p:nvSpPr>
          <p:cNvPr id="23583" name="Slide Number Placeholder 30"/>
          <p:cNvSpPr>
            <a:spLocks noGrp="1"/>
          </p:cNvSpPr>
          <p:nvPr>
            <p:ph type="sldNum" sz="quarter" idx="12"/>
          </p:nvPr>
        </p:nvSpPr>
        <p:spPr bwMode="auto">
          <a:noFill/>
          <a:ln>
            <a:miter lim="800000"/>
            <a:headEnd/>
            <a:tailEnd/>
          </a:ln>
        </p:spPr>
        <p:txBody>
          <a:bodyPr/>
          <a:lstStyle/>
          <a:p>
            <a:fld id="{79518F23-C58E-4011-8A2A-C791DC3F15DB}" type="slidenum">
              <a:rPr lang="en-US" smtClean="0"/>
              <a:pPr/>
              <a:t>41</a:t>
            </a:fld>
            <a:endParaRPr lang="en-US" smtClean="0"/>
          </a:p>
        </p:txBody>
      </p:sp>
      <p:sp>
        <p:nvSpPr>
          <p:cNvPr id="2" name="Rectangle 1"/>
          <p:cNvSpPr/>
          <p:nvPr/>
        </p:nvSpPr>
        <p:spPr>
          <a:xfrm>
            <a:off x="6324600" y="1097735"/>
            <a:ext cx="2743200" cy="3200400"/>
          </a:xfrm>
          <a:prstGeom prst="rect">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0766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Frame</a:t>
            </a:r>
            <a:endParaRPr lang="en-US" dirty="0"/>
          </a:p>
        </p:txBody>
      </p:sp>
      <p:pic>
        <p:nvPicPr>
          <p:cNvPr id="4" name="Content Placeholder 3"/>
          <p:cNvPicPr>
            <a:picLocks noGrp="1" noChangeAspect="1"/>
          </p:cNvPicPr>
          <p:nvPr>
            <p:ph idx="1"/>
          </p:nvPr>
        </p:nvPicPr>
        <p:blipFill>
          <a:blip r:embed="rId2"/>
          <a:stretch>
            <a:fillRect/>
          </a:stretch>
        </p:blipFill>
        <p:spPr>
          <a:xfrm>
            <a:off x="1526310" y="1600200"/>
            <a:ext cx="6091380" cy="4525963"/>
          </a:xfrm>
          <a:prstGeom prst="rect">
            <a:avLst/>
          </a:prstGeom>
        </p:spPr>
      </p:pic>
    </p:spTree>
    <p:extLst>
      <p:ext uri="{BB962C8B-B14F-4D97-AF65-F5344CB8AC3E}">
        <p14:creationId xmlns:p14="http://schemas.microsoft.com/office/powerpoint/2010/main" val="30866316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you ask?</a:t>
            </a:r>
            <a:endParaRPr lang="en-US" dirty="0"/>
          </a:p>
        </p:txBody>
      </p:sp>
      <p:pic>
        <p:nvPicPr>
          <p:cNvPr id="4" name="Content Placeholder 3"/>
          <p:cNvPicPr>
            <a:picLocks noGrp="1" noChangeAspect="1"/>
          </p:cNvPicPr>
          <p:nvPr>
            <p:ph idx="1"/>
          </p:nvPr>
        </p:nvPicPr>
        <p:blipFill>
          <a:blip r:embed="rId2"/>
          <a:stretch>
            <a:fillRect/>
          </a:stretch>
        </p:blipFill>
        <p:spPr>
          <a:xfrm>
            <a:off x="457200" y="2599224"/>
            <a:ext cx="8229600" cy="2527914"/>
          </a:xfrm>
          <a:prstGeom prst="rect">
            <a:avLst/>
          </a:prstGeom>
        </p:spPr>
      </p:pic>
    </p:spTree>
    <p:extLst>
      <p:ext uri="{BB962C8B-B14F-4D97-AF65-F5344CB8AC3E}">
        <p14:creationId xmlns:p14="http://schemas.microsoft.com/office/powerpoint/2010/main" val="41136079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out relationships</a:t>
            </a:r>
            <a:endParaRPr lang="en-US" dirty="0"/>
          </a:p>
        </p:txBody>
      </p:sp>
      <p:pic>
        <p:nvPicPr>
          <p:cNvPr id="4" name="Picture 3"/>
          <p:cNvPicPr>
            <a:picLocks noChangeAspect="1"/>
          </p:cNvPicPr>
          <p:nvPr/>
        </p:nvPicPr>
        <p:blipFill>
          <a:blip r:embed="rId2"/>
          <a:stretch>
            <a:fillRect/>
          </a:stretch>
        </p:blipFill>
        <p:spPr>
          <a:xfrm>
            <a:off x="1117561" y="1417638"/>
            <a:ext cx="6709372" cy="2664000"/>
          </a:xfrm>
          <a:prstGeom prst="rect">
            <a:avLst/>
          </a:prstGeom>
        </p:spPr>
      </p:pic>
      <p:pic>
        <p:nvPicPr>
          <p:cNvPr id="5" name="Picture 4"/>
          <p:cNvPicPr>
            <a:picLocks noChangeAspect="1"/>
          </p:cNvPicPr>
          <p:nvPr/>
        </p:nvPicPr>
        <p:blipFill>
          <a:blip r:embed="rId3"/>
          <a:stretch>
            <a:fillRect/>
          </a:stretch>
        </p:blipFill>
        <p:spPr>
          <a:xfrm>
            <a:off x="1180769" y="4018886"/>
            <a:ext cx="5286172" cy="1179772"/>
          </a:xfrm>
          <a:prstGeom prst="rect">
            <a:avLst/>
          </a:prstGeom>
        </p:spPr>
      </p:pic>
      <p:pic>
        <p:nvPicPr>
          <p:cNvPr id="6" name="Picture 5"/>
          <p:cNvPicPr>
            <a:picLocks noChangeAspect="1"/>
          </p:cNvPicPr>
          <p:nvPr/>
        </p:nvPicPr>
        <p:blipFill>
          <a:blip r:embed="rId4"/>
          <a:stretch>
            <a:fillRect/>
          </a:stretch>
        </p:blipFill>
        <p:spPr>
          <a:xfrm>
            <a:off x="556542" y="5315203"/>
            <a:ext cx="8030915" cy="1065600"/>
          </a:xfrm>
          <a:prstGeom prst="rect">
            <a:avLst/>
          </a:prstGeom>
        </p:spPr>
      </p:pic>
    </p:spTree>
    <p:extLst>
      <p:ext uri="{BB962C8B-B14F-4D97-AF65-F5344CB8AC3E}">
        <p14:creationId xmlns:p14="http://schemas.microsoft.com/office/powerpoint/2010/main" val="1107969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378"/>
            <a:ext cx="8839200" cy="1143000"/>
          </a:xfrm>
        </p:spPr>
        <p:txBody>
          <a:bodyPr>
            <a:normAutofit fontScale="90000"/>
          </a:bodyPr>
          <a:lstStyle/>
          <a:p>
            <a:r>
              <a:rPr lang="en-US" dirty="0" smtClean="0"/>
              <a:t>Design – Problem Statement TTP Narrative</a:t>
            </a:r>
            <a:endParaRPr lang="en-US" dirty="0"/>
          </a:p>
        </p:txBody>
      </p:sp>
      <p:sp>
        <p:nvSpPr>
          <p:cNvPr id="3" name="Content Placeholder 2"/>
          <p:cNvSpPr>
            <a:spLocks noGrp="1"/>
          </p:cNvSpPr>
          <p:nvPr>
            <p:ph idx="1"/>
          </p:nvPr>
        </p:nvSpPr>
        <p:spPr>
          <a:xfrm>
            <a:off x="0" y="1753359"/>
            <a:ext cx="5257800" cy="4525963"/>
          </a:xfrm>
        </p:spPr>
        <p:txBody>
          <a:bodyPr anchor="ctr">
            <a:normAutofit/>
          </a:bodyPr>
          <a:lstStyle/>
          <a:p>
            <a:pPr algn="ctr">
              <a:buNone/>
            </a:pPr>
            <a:r>
              <a:rPr lang="en-US" sz="2800" dirty="0" smtClean="0"/>
              <a:t>How does </a:t>
            </a:r>
            <a:r>
              <a:rPr lang="en-US" sz="2800" dirty="0" smtClean="0">
                <a:solidFill>
                  <a:srgbClr val="FF0000"/>
                </a:solidFill>
              </a:rPr>
              <a:t>__(Who)__</a:t>
            </a:r>
          </a:p>
          <a:p>
            <a:pPr algn="ctr">
              <a:buNone/>
            </a:pPr>
            <a:r>
              <a:rPr lang="en-US" sz="2800" dirty="0" smtClean="0"/>
              <a:t>Conduct </a:t>
            </a:r>
            <a:r>
              <a:rPr lang="en-US" sz="2800" dirty="0" smtClean="0">
                <a:solidFill>
                  <a:srgbClr val="FF0000"/>
                </a:solidFill>
              </a:rPr>
              <a:t>__(What)__</a:t>
            </a:r>
          </a:p>
          <a:p>
            <a:pPr algn="ctr">
              <a:buNone/>
            </a:pPr>
            <a:r>
              <a:rPr lang="en-US" sz="2800" dirty="0" smtClean="0"/>
              <a:t>Given </a:t>
            </a:r>
            <a:r>
              <a:rPr lang="en-US" sz="2800" dirty="0" smtClean="0">
                <a:solidFill>
                  <a:srgbClr val="FF0000"/>
                </a:solidFill>
              </a:rPr>
              <a:t>__(Environment)__</a:t>
            </a:r>
          </a:p>
          <a:p>
            <a:pPr algn="ctr">
              <a:buNone/>
            </a:pPr>
            <a:r>
              <a:rPr lang="en-US" sz="2800" dirty="0" smtClean="0"/>
              <a:t>With </a:t>
            </a:r>
            <a:r>
              <a:rPr lang="en-US" sz="2800" dirty="0" smtClean="0">
                <a:solidFill>
                  <a:srgbClr val="FF0000"/>
                </a:solidFill>
              </a:rPr>
              <a:t>__(Challenges/Constraints)__</a:t>
            </a:r>
          </a:p>
          <a:p>
            <a:pPr algn="ctr">
              <a:buNone/>
            </a:pPr>
            <a:r>
              <a:rPr lang="en-US" sz="2800" dirty="0" smtClean="0"/>
              <a:t>Within </a:t>
            </a:r>
            <a:r>
              <a:rPr lang="en-US" sz="2800" dirty="0" smtClean="0">
                <a:solidFill>
                  <a:srgbClr val="FF0000"/>
                </a:solidFill>
              </a:rPr>
              <a:t>__(Timeline)__</a:t>
            </a:r>
          </a:p>
        </p:txBody>
      </p:sp>
      <p:sp>
        <p:nvSpPr>
          <p:cNvPr id="5" name="Content Placeholder 8"/>
          <p:cNvSpPr txBox="1">
            <a:spLocks/>
          </p:cNvSpPr>
          <p:nvPr/>
        </p:nvSpPr>
        <p:spPr>
          <a:xfrm>
            <a:off x="5105400" y="1327080"/>
            <a:ext cx="4038600" cy="537852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dirty="0" smtClean="0"/>
              <a:t>How can CJTF-HOA posture to assist our East African and IGO partners in conducting humanitarian assistance operations following an El Nino-related disaster with limited resources and authorities given an uncertain environment?</a:t>
            </a:r>
            <a:endParaRPr lang="en-US" sz="2800" dirty="0"/>
          </a:p>
        </p:txBody>
      </p:sp>
    </p:spTree>
    <p:extLst>
      <p:ext uri="{BB962C8B-B14F-4D97-AF65-F5344CB8AC3E}">
        <p14:creationId xmlns:p14="http://schemas.microsoft.com/office/powerpoint/2010/main" val="3035662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endParaRPr lang="en-US" dirty="0"/>
          </a:p>
        </p:txBody>
      </p:sp>
      <p:pic>
        <p:nvPicPr>
          <p:cNvPr id="4" name="Content Placeholder 3"/>
          <p:cNvPicPr>
            <a:picLocks noGrp="1" noChangeAspect="1"/>
          </p:cNvPicPr>
          <p:nvPr>
            <p:ph idx="1"/>
          </p:nvPr>
        </p:nvPicPr>
        <p:blipFill>
          <a:blip r:embed="rId2"/>
          <a:stretch>
            <a:fillRect/>
          </a:stretch>
        </p:blipFill>
        <p:spPr>
          <a:xfrm>
            <a:off x="457200" y="2505801"/>
            <a:ext cx="8229600" cy="2714760"/>
          </a:xfrm>
          <a:prstGeom prst="rect">
            <a:avLst/>
          </a:prstGeom>
        </p:spPr>
      </p:pic>
    </p:spTree>
    <p:extLst>
      <p:ext uri="{BB962C8B-B14F-4D97-AF65-F5344CB8AC3E}">
        <p14:creationId xmlns:p14="http://schemas.microsoft.com/office/powerpoint/2010/main" val="32694606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Step 4</a:t>
            </a:r>
            <a:endParaRPr lang="en-US" dirty="0"/>
          </a:p>
        </p:txBody>
      </p:sp>
      <p:sp>
        <p:nvSpPr>
          <p:cNvPr id="5" name="Subtitle 4"/>
          <p:cNvSpPr>
            <a:spLocks noGrp="1"/>
          </p:cNvSpPr>
          <p:nvPr>
            <p:ph type="subTitle" idx="1"/>
          </p:nvPr>
        </p:nvSpPr>
        <p:spPr/>
        <p:txBody>
          <a:bodyPr/>
          <a:lstStyle/>
          <a:p>
            <a:r>
              <a:rPr lang="en-US" dirty="0" smtClean="0"/>
              <a:t>Develop an Operational Approach</a:t>
            </a:r>
            <a:endParaRPr lang="en-US" dirty="0"/>
          </a:p>
        </p:txBody>
      </p:sp>
    </p:spTree>
    <p:extLst>
      <p:ext uri="{BB962C8B-B14F-4D97-AF65-F5344CB8AC3E}">
        <p14:creationId xmlns:p14="http://schemas.microsoft.com/office/powerpoint/2010/main" val="7152268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approach</a:t>
            </a:r>
            <a:endParaRPr lang="en-US" dirty="0"/>
          </a:p>
        </p:txBody>
      </p:sp>
      <p:pic>
        <p:nvPicPr>
          <p:cNvPr id="4" name="Content Placeholder 3"/>
          <p:cNvPicPr>
            <a:picLocks noGrp="1" noChangeAspect="1"/>
          </p:cNvPicPr>
          <p:nvPr>
            <p:ph idx="1"/>
          </p:nvPr>
        </p:nvPicPr>
        <p:blipFill>
          <a:blip r:embed="rId2"/>
          <a:stretch>
            <a:fillRect/>
          </a:stretch>
        </p:blipFill>
        <p:spPr>
          <a:xfrm>
            <a:off x="1512338" y="1600200"/>
            <a:ext cx="6119323" cy="4525963"/>
          </a:xfrm>
          <a:prstGeom prst="rect">
            <a:avLst/>
          </a:prstGeom>
        </p:spPr>
      </p:pic>
    </p:spTree>
    <p:extLst>
      <p:ext uri="{BB962C8B-B14F-4D97-AF65-F5344CB8AC3E}">
        <p14:creationId xmlns:p14="http://schemas.microsoft.com/office/powerpoint/2010/main" val="3059756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Approach</a:t>
            </a:r>
            <a:endParaRPr lang="en-US" dirty="0"/>
          </a:p>
        </p:txBody>
      </p:sp>
      <p:pic>
        <p:nvPicPr>
          <p:cNvPr id="4" name="Content Placeholder 3"/>
          <p:cNvPicPr>
            <a:picLocks noGrp="1" noChangeAspect="1"/>
          </p:cNvPicPr>
          <p:nvPr>
            <p:ph idx="1"/>
          </p:nvPr>
        </p:nvPicPr>
        <p:blipFill>
          <a:blip r:embed="rId2"/>
          <a:stretch>
            <a:fillRect/>
          </a:stretch>
        </p:blipFill>
        <p:spPr>
          <a:xfrm>
            <a:off x="583948" y="1983652"/>
            <a:ext cx="8229600" cy="1598493"/>
          </a:xfrm>
          <a:prstGeom prst="rect">
            <a:avLst/>
          </a:prstGeom>
        </p:spPr>
      </p:pic>
      <p:pic>
        <p:nvPicPr>
          <p:cNvPr id="5" name="Picture 4"/>
          <p:cNvPicPr>
            <a:picLocks noChangeAspect="1"/>
          </p:cNvPicPr>
          <p:nvPr/>
        </p:nvPicPr>
        <p:blipFill>
          <a:blip r:embed="rId3"/>
          <a:stretch>
            <a:fillRect/>
          </a:stretch>
        </p:blipFill>
        <p:spPr>
          <a:xfrm>
            <a:off x="935430" y="3865418"/>
            <a:ext cx="7273139" cy="2082800"/>
          </a:xfrm>
          <a:prstGeom prst="rect">
            <a:avLst/>
          </a:prstGeom>
        </p:spPr>
      </p:pic>
      <p:cxnSp>
        <p:nvCxnSpPr>
          <p:cNvPr id="7" name="Straight Connector 6"/>
          <p:cNvCxnSpPr/>
          <p:nvPr/>
        </p:nvCxnSpPr>
        <p:spPr>
          <a:xfrm>
            <a:off x="4775200" y="4064000"/>
            <a:ext cx="1810327" cy="92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8428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Don’t Stress !</a:t>
            </a:r>
            <a:endParaRPr lang="en-US" dirty="0"/>
          </a:p>
        </p:txBody>
      </p:sp>
    </p:spTree>
    <p:extLst>
      <p:ext uri="{BB962C8B-B14F-4D97-AF65-F5344CB8AC3E}">
        <p14:creationId xmlns:p14="http://schemas.microsoft.com/office/powerpoint/2010/main" val="8757302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pic>
        <p:nvPicPr>
          <p:cNvPr id="4" name="Picture 3"/>
          <p:cNvPicPr>
            <a:picLocks noChangeAspect="1"/>
          </p:cNvPicPr>
          <p:nvPr/>
        </p:nvPicPr>
        <p:blipFill>
          <a:blip r:embed="rId2"/>
          <a:stretch>
            <a:fillRect/>
          </a:stretch>
        </p:blipFill>
        <p:spPr>
          <a:xfrm>
            <a:off x="251571" y="1572547"/>
            <a:ext cx="8640858" cy="1534972"/>
          </a:xfrm>
          <a:prstGeom prst="rect">
            <a:avLst/>
          </a:prstGeom>
        </p:spPr>
      </p:pic>
      <p:pic>
        <p:nvPicPr>
          <p:cNvPr id="5" name="Picture 4"/>
          <p:cNvPicPr>
            <a:picLocks noChangeAspect="1"/>
          </p:cNvPicPr>
          <p:nvPr/>
        </p:nvPicPr>
        <p:blipFill>
          <a:blip r:embed="rId3"/>
          <a:stretch>
            <a:fillRect/>
          </a:stretch>
        </p:blipFill>
        <p:spPr>
          <a:xfrm>
            <a:off x="2236741" y="3404102"/>
            <a:ext cx="4371258" cy="482057"/>
          </a:xfrm>
          <a:prstGeom prst="rect">
            <a:avLst/>
          </a:prstGeom>
        </p:spPr>
      </p:pic>
      <p:pic>
        <p:nvPicPr>
          <p:cNvPr id="6" name="Picture 5"/>
          <p:cNvPicPr>
            <a:picLocks noChangeAspect="1"/>
          </p:cNvPicPr>
          <p:nvPr/>
        </p:nvPicPr>
        <p:blipFill>
          <a:blip r:embed="rId4"/>
          <a:stretch>
            <a:fillRect/>
          </a:stretch>
        </p:blipFill>
        <p:spPr>
          <a:xfrm>
            <a:off x="1438682" y="4182742"/>
            <a:ext cx="6150258" cy="1306629"/>
          </a:xfrm>
          <a:prstGeom prst="rect">
            <a:avLst/>
          </a:prstGeom>
        </p:spPr>
      </p:pic>
    </p:spTree>
    <p:extLst>
      <p:ext uri="{BB962C8B-B14F-4D97-AF65-F5344CB8AC3E}">
        <p14:creationId xmlns:p14="http://schemas.microsoft.com/office/powerpoint/2010/main" val="4504004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Center of Gravity </a:t>
            </a:r>
            <a:endParaRPr lang="en-US" dirty="0"/>
          </a:p>
        </p:txBody>
      </p:sp>
      <p:pic>
        <p:nvPicPr>
          <p:cNvPr id="7170" name="Picture 2" descr="http://www.arboretum.umn.edu/UserFiles/Image/Galleries/Center%20of%20Grav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199" y="1841268"/>
            <a:ext cx="2849602" cy="3562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3082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 Decisive Points</a:t>
            </a:r>
            <a:endParaRPr lang="en-US" dirty="0"/>
          </a:p>
        </p:txBody>
      </p:sp>
      <p:pic>
        <p:nvPicPr>
          <p:cNvPr id="4" name="Picture 3"/>
          <p:cNvPicPr>
            <a:picLocks noChangeAspect="1"/>
          </p:cNvPicPr>
          <p:nvPr/>
        </p:nvPicPr>
        <p:blipFill>
          <a:blip r:embed="rId2"/>
          <a:stretch>
            <a:fillRect/>
          </a:stretch>
        </p:blipFill>
        <p:spPr>
          <a:xfrm>
            <a:off x="193858" y="1515935"/>
            <a:ext cx="8590030" cy="2080457"/>
          </a:xfrm>
          <a:prstGeom prst="rect">
            <a:avLst/>
          </a:prstGeom>
        </p:spPr>
      </p:pic>
      <p:pic>
        <p:nvPicPr>
          <p:cNvPr id="5" name="Picture 4"/>
          <p:cNvPicPr>
            <a:picLocks noChangeAspect="1"/>
          </p:cNvPicPr>
          <p:nvPr/>
        </p:nvPicPr>
        <p:blipFill>
          <a:blip r:embed="rId3"/>
          <a:stretch>
            <a:fillRect/>
          </a:stretch>
        </p:blipFill>
        <p:spPr>
          <a:xfrm>
            <a:off x="193858" y="4125461"/>
            <a:ext cx="8590030" cy="1915543"/>
          </a:xfrm>
          <a:prstGeom prst="rect">
            <a:avLst/>
          </a:prstGeom>
        </p:spPr>
      </p:pic>
    </p:spTree>
    <p:extLst>
      <p:ext uri="{BB962C8B-B14F-4D97-AF65-F5344CB8AC3E}">
        <p14:creationId xmlns:p14="http://schemas.microsoft.com/office/powerpoint/2010/main" val="39670197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 &amp; LOE</a:t>
            </a:r>
            <a:endParaRPr lang="en-US" dirty="0"/>
          </a:p>
        </p:txBody>
      </p:sp>
      <p:pic>
        <p:nvPicPr>
          <p:cNvPr id="4" name="Content Placeholder 3"/>
          <p:cNvPicPr>
            <a:picLocks noGrp="1" noChangeAspect="1"/>
          </p:cNvPicPr>
          <p:nvPr>
            <p:ph idx="1"/>
          </p:nvPr>
        </p:nvPicPr>
        <p:blipFill>
          <a:blip r:embed="rId2"/>
          <a:stretch>
            <a:fillRect/>
          </a:stretch>
        </p:blipFill>
        <p:spPr>
          <a:xfrm>
            <a:off x="457200" y="1084993"/>
            <a:ext cx="8229600" cy="3981075"/>
          </a:xfrm>
          <a:prstGeom prst="rect">
            <a:avLst/>
          </a:prstGeom>
        </p:spPr>
      </p:pic>
    </p:spTree>
    <p:extLst>
      <p:ext uri="{BB962C8B-B14F-4D97-AF65-F5344CB8AC3E}">
        <p14:creationId xmlns:p14="http://schemas.microsoft.com/office/powerpoint/2010/main" val="37082978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 of Operations / Effort</a:t>
            </a:r>
            <a:endParaRPr lang="en-US" dirty="0"/>
          </a:p>
        </p:txBody>
      </p:sp>
      <p:sp>
        <p:nvSpPr>
          <p:cNvPr id="3" name="Content Placeholder 2"/>
          <p:cNvSpPr>
            <a:spLocks noGrp="1"/>
          </p:cNvSpPr>
          <p:nvPr>
            <p:ph idx="1"/>
          </p:nvPr>
        </p:nvSpPr>
        <p:spPr/>
        <p:txBody>
          <a:bodyPr>
            <a:normAutofit fontScale="92500"/>
          </a:bodyPr>
          <a:lstStyle/>
          <a:p>
            <a:r>
              <a:rPr lang="en-US" i="1" dirty="0" smtClean="0"/>
              <a:t>Line of Operation </a:t>
            </a:r>
            <a:r>
              <a:rPr lang="en-US" dirty="0" smtClean="0"/>
              <a:t>is a line that defines the directional orientation of a force in time and space in relation to the enemy and links the force with its base of operations and objectives.</a:t>
            </a:r>
          </a:p>
          <a:p>
            <a:endParaRPr lang="en-US" dirty="0" smtClean="0"/>
          </a:p>
          <a:p>
            <a:r>
              <a:rPr lang="en-US" i="1" dirty="0" smtClean="0"/>
              <a:t>Line of Effort </a:t>
            </a:r>
            <a:r>
              <a:rPr lang="en-US" dirty="0" smtClean="0"/>
              <a:t>is a line that links multiple tasks using the logic of purpose rather than geographical reference to focus efforts towards establishing operational and strategic conditions.</a:t>
            </a:r>
            <a:endParaRPr lang="en-US" dirty="0"/>
          </a:p>
        </p:txBody>
      </p:sp>
    </p:spTree>
    <p:extLst>
      <p:ext uri="{BB962C8B-B14F-4D97-AF65-F5344CB8AC3E}">
        <p14:creationId xmlns:p14="http://schemas.microsoft.com/office/powerpoint/2010/main" val="6399184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pic>
        <p:nvPicPr>
          <p:cNvPr id="4" name="Picture 3"/>
          <p:cNvPicPr>
            <a:picLocks noChangeAspect="1"/>
          </p:cNvPicPr>
          <p:nvPr/>
        </p:nvPicPr>
        <p:blipFill>
          <a:blip r:embed="rId2"/>
          <a:stretch>
            <a:fillRect/>
          </a:stretch>
        </p:blipFill>
        <p:spPr>
          <a:xfrm>
            <a:off x="167075" y="2117928"/>
            <a:ext cx="8809849" cy="1215778"/>
          </a:xfrm>
          <a:prstGeom prst="rect">
            <a:avLst/>
          </a:prstGeom>
        </p:spPr>
      </p:pic>
    </p:spTree>
    <p:extLst>
      <p:ext uri="{BB962C8B-B14F-4D97-AF65-F5344CB8AC3E}">
        <p14:creationId xmlns:p14="http://schemas.microsoft.com/office/powerpoint/2010/main" val="10368370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 synched with LOE</a:t>
            </a:r>
            <a:endParaRPr lang="en-US" dirty="0"/>
          </a:p>
        </p:txBody>
      </p:sp>
      <p:pic>
        <p:nvPicPr>
          <p:cNvPr id="3074" name="Picture 2" descr="http://www.armchairgeneral.com/wordpress/wp-content/uploads/image0211-300x25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883" y="1309572"/>
            <a:ext cx="6226233" cy="51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8107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631"/>
            <a:ext cx="8229600" cy="1143000"/>
          </a:xfrm>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a:stretch>
            <a:fillRect/>
          </a:stretch>
        </p:blipFill>
        <p:spPr>
          <a:xfrm>
            <a:off x="1312710" y="893618"/>
            <a:ext cx="6210308" cy="5709989"/>
          </a:xfrm>
          <a:prstGeom prst="rect">
            <a:avLst/>
          </a:prstGeom>
        </p:spPr>
      </p:pic>
    </p:spTree>
    <p:extLst>
      <p:ext uri="{BB962C8B-B14F-4D97-AF65-F5344CB8AC3E}">
        <p14:creationId xmlns:p14="http://schemas.microsoft.com/office/powerpoint/2010/main" val="2499723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measure</a:t>
            </a:r>
            <a:endParaRPr lang="en-US" dirty="0"/>
          </a:p>
        </p:txBody>
      </p:sp>
      <p:sp>
        <p:nvSpPr>
          <p:cNvPr id="3" name="Content Placeholder 2"/>
          <p:cNvSpPr>
            <a:spLocks noGrp="1"/>
          </p:cNvSpPr>
          <p:nvPr>
            <p:ph idx="1"/>
          </p:nvPr>
        </p:nvSpPr>
        <p:spPr/>
        <p:txBody>
          <a:bodyPr>
            <a:normAutofit fontScale="70000" lnSpcReduction="20000"/>
          </a:bodyPr>
          <a:lstStyle/>
          <a:p>
            <a:r>
              <a:rPr lang="en-GB" b="1" i="1" u="sng" dirty="0"/>
              <a:t>measure of effectiveness</a:t>
            </a:r>
            <a:r>
              <a:rPr lang="en-GB" b="1" i="1" dirty="0"/>
              <a:t> </a:t>
            </a:r>
            <a:r>
              <a:rPr lang="en-GB" b="1" dirty="0">
                <a:solidFill>
                  <a:schemeClr val="bg1">
                    <a:lumMod val="75000"/>
                  </a:schemeClr>
                </a:solidFill>
              </a:rPr>
              <a:t>is a criterion used to assess changes in system behaviour, capability, or operational environment that is tied to measuring the attainment of an end state, achievement of an objective, or creation of an </a:t>
            </a:r>
            <a:r>
              <a:rPr lang="en-GB" b="1" dirty="0" smtClean="0">
                <a:solidFill>
                  <a:schemeClr val="bg1">
                    <a:lumMod val="75000"/>
                  </a:schemeClr>
                </a:solidFill>
              </a:rPr>
              <a:t>effect. </a:t>
            </a:r>
            <a:r>
              <a:rPr lang="en-GB" b="1" dirty="0"/>
              <a:t>MOEs help measure changes in conditions, both positive and negative. MOEs help to answer the question “Are we doing the right things?”</a:t>
            </a:r>
            <a:endParaRPr lang="en-US" dirty="0"/>
          </a:p>
          <a:p>
            <a:pPr marL="0" indent="0">
              <a:buNone/>
            </a:pPr>
            <a:endParaRPr lang="en-US" dirty="0"/>
          </a:p>
          <a:p>
            <a:r>
              <a:rPr lang="en-GB" b="1" i="1" u="sng" dirty="0"/>
              <a:t>measure of performance</a:t>
            </a:r>
            <a:r>
              <a:rPr lang="en-GB" b="1" i="1" dirty="0"/>
              <a:t> </a:t>
            </a:r>
            <a:r>
              <a:rPr lang="en-GB" b="1" dirty="0">
                <a:solidFill>
                  <a:schemeClr val="bg1">
                    <a:lumMod val="75000"/>
                  </a:schemeClr>
                </a:solidFill>
              </a:rPr>
              <a:t>is a criterion used to assess friendly actions that is tied to measuring task </a:t>
            </a:r>
            <a:r>
              <a:rPr lang="en-GB" b="1" dirty="0" smtClean="0">
                <a:solidFill>
                  <a:schemeClr val="bg1">
                    <a:lumMod val="75000"/>
                  </a:schemeClr>
                </a:solidFill>
              </a:rPr>
              <a:t>accomplishment. </a:t>
            </a:r>
            <a:r>
              <a:rPr lang="en-GB" b="1" dirty="0">
                <a:solidFill>
                  <a:schemeClr val="bg1">
                    <a:lumMod val="75000"/>
                  </a:schemeClr>
                </a:solidFill>
              </a:rPr>
              <a:t>MOPs help answer questions such as “Was the action taken?” or “Were the tasks completed to standard?” </a:t>
            </a:r>
            <a:r>
              <a:rPr lang="en-GB" b="1" dirty="0"/>
              <a:t>A MOP confirms or denies that a task has been properly performed. </a:t>
            </a:r>
            <a:r>
              <a:rPr lang="en-GB" b="1" dirty="0">
                <a:solidFill>
                  <a:schemeClr val="bg1">
                    <a:lumMod val="75000"/>
                  </a:schemeClr>
                </a:solidFill>
              </a:rPr>
              <a:t>MOPs are commonly found and tracked at all levels in execution matrixes. MOPs are also commonly used to evaluate training. </a:t>
            </a:r>
            <a:r>
              <a:rPr lang="en-GB" b="1" dirty="0"/>
              <a:t>MOPs help to answer the question “Are we doing things right?”</a:t>
            </a:r>
            <a:endParaRPr lang="en-US" dirty="0"/>
          </a:p>
          <a:p>
            <a:endParaRPr lang="en-US" dirty="0"/>
          </a:p>
        </p:txBody>
      </p:sp>
    </p:spTree>
    <p:extLst>
      <p:ext uri="{BB962C8B-B14F-4D97-AF65-F5344CB8AC3E}">
        <p14:creationId xmlns:p14="http://schemas.microsoft.com/office/powerpoint/2010/main" val="15571665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Other tools</a:t>
            </a:r>
            <a:endParaRPr lang="en-US" dirty="0"/>
          </a:p>
        </p:txBody>
      </p:sp>
    </p:spTree>
    <p:extLst>
      <p:ext uri="{BB962C8B-B14F-4D97-AF65-F5344CB8AC3E}">
        <p14:creationId xmlns:p14="http://schemas.microsoft.com/office/powerpoint/2010/main" val="3984322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Crawl before we can walk</a:t>
            </a:r>
            <a:endParaRPr lang="en-US" dirty="0"/>
          </a:p>
        </p:txBody>
      </p:sp>
      <p:pic>
        <p:nvPicPr>
          <p:cNvPr id="2050" name="Picture 2" descr="menschliche evolution - group picture, image by tag - keywordpictures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35643"/>
            <a:ext cx="8229600" cy="425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2938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50800"/>
          <a:ext cx="9144000" cy="6846894"/>
        </p:xfrm>
        <a:graphic>
          <a:graphicData uri="http://schemas.openxmlformats.org/drawingml/2006/table">
            <a:tbl>
              <a:tblPr/>
              <a:tblGrid>
                <a:gridCol w="1184275"/>
                <a:gridCol w="1428750"/>
                <a:gridCol w="1306513"/>
                <a:gridCol w="1304925"/>
                <a:gridCol w="1306512"/>
                <a:gridCol w="1254125"/>
                <a:gridCol w="1358900"/>
              </a:tblGrid>
              <a:tr h="64008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en-US" sz="36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LX</a:t>
                      </a:r>
                    </a:p>
                  </a:txBody>
                  <a:tcPr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P</a:t>
                      </a:r>
                      <a:r>
                        <a:rPr kumimoji="0" lang="en-US"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olitical</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M</a:t>
                      </a:r>
                      <a:r>
                        <a:rPr kumimoji="0" lang="en-US"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ilitary</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E</a:t>
                      </a:r>
                      <a:r>
                        <a:rPr kumimoji="0" lang="en-US"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conomic</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S</a:t>
                      </a:r>
                      <a:r>
                        <a:rPr kumimoji="0" lang="en-US"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ocial</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I</a:t>
                      </a:r>
                      <a:r>
                        <a:rPr kumimoji="0" lang="en-US"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nfrastructure</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I</a:t>
                      </a:r>
                      <a:r>
                        <a:rPr kumimoji="0" lang="en-US"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nformation</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11236">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A</a:t>
                      </a:r>
                      <a:r>
                        <a:rPr kumimoji="0" lang="en-US"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rea</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KA, MU, UN, FPFA Countries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LI, LX</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LX,MEZ, FPDA countries, reg countries, (KA  for retaliation), BA (reinforcement)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CSL, LX (natural resources), SPODS/APODs  for trade. KA supports LX economically</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No delineation of central concentration of Pro LX / KA </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Road networks,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APODS, SPODs, hospitals, power supply</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Radio, TV, print media, internet, word of mouth</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5156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S</a:t>
                      </a:r>
                      <a:r>
                        <a:rPr kumimoji="0" lang="en-US"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tructures</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Districts, electorates,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Influence areas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Tribal?</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KMF in RKH, GLD, MT Morgan (2 X BDE)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SF Bn</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2 x SQN F-16/C</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Surface strike grp</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Sub surface strike Grp</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MEU</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Trade through GLD (CSL), RKH (APOD)</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Rural feed the town centres</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Putanga vs Southa sympathizers.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PFFL Putanga sympathizer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RLPF –serve the pop  Southa?  Can be swung</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3</a:t>
                      </a:r>
                      <a:r>
                        <a:rPr kumimoji="0" lang="en-US" altLang="en-US" sz="900" b="0" i="0" u="none" strike="noStrike" cap="none" normalizeH="0" baseline="30000" smtClean="0">
                          <a:ln>
                            <a:noFill/>
                          </a:ln>
                          <a:solidFill>
                            <a:schemeClr val="tx1"/>
                          </a:solidFill>
                          <a:effectLst/>
                          <a:latin typeface="Calibri" panose="020F0502020204030204" pitchFamily="34" charset="0"/>
                          <a:ea typeface="MS PGothic" panose="020B0600070205080204" pitchFamily="34" charset="-128"/>
                        </a:rPr>
                        <a:t>rd</a:t>
                      </a: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 world country poor quality roads, no rail networks. Main infra IVO RKH / GLD</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Mob phone, TV stations, radio stations, internet </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92223">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AU"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C</a:t>
                      </a:r>
                      <a:r>
                        <a:rPr kumimoji="0" lang="en-AU"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apabilities</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Minor governance,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Limited security maintenance.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Southa heavily influence reliant on KA. Corruption</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Putanga backed by UN/AS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Clan Based justice system</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MEU, Mar ptl, surface strike, subsurface strike,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SF strike, recon, engr, log 2 line, BG AMO capability, light motor Bde</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Restricted, reliant on KA for exports.  Reliant on CSL and trade to SE Asia.</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Limited internal lofC</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RLPF – centered on pop centres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Minor policing /limited  Para force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PFFL – reg, urban fighters and aux.  Challenge upto PL size Minor inf tactics</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Limited LofC, intermittent power supply, limited medical support.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Limited communications centered pop centres</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Minor and basic information, limited to radio, TV and print media and word of mouth.</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1051562">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AU"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O</a:t>
                      </a:r>
                      <a:r>
                        <a:rPr kumimoji="0" lang="en-AU"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rganisation</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Political Parties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Southa, Putanga</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KA President Gen Rashidi</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UN</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KMF,</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Para RLPF</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IPM</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SOKA</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PFFL</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KA Police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Banks,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Money lenders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Mining companies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Shipping companies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Forestry</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Tourism</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Pro Putanga</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Pro Southa</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Pro LGX Nat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Pro KA alignment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Clan based justice syste</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Natural resource companies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Local Banks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Local Transport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Local Shipping</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Local mining</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endParaRP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Media owners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Telecommunications networks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Internet providers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Mayors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Local Mullahs</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88987">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P</a:t>
                      </a:r>
                      <a:r>
                        <a:rPr kumimoji="0" lang="en-US"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eople</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Prime minister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Parlament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Governor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Mayors</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FPDA</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KMF Comds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IPM Leaders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SOKA leaders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PFFL leaders</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Bankers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Farmers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Miners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Foresters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Tourism  operators</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Edith Cowan ( Lawyer)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PWPS – Mona Mira (violence against woman/children)</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Local labourers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Builders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Local transport operators</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Website oeprators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Radio operators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TV presenters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Mayors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RLPF</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11236">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1"/>
                          </a:solidFill>
                          <a:effectLst>
                            <a:outerShdw blurRad="38100" dist="38100" dir="2700000" algn="tl">
                              <a:srgbClr val="C0C0C0"/>
                            </a:outerShdw>
                          </a:effectLst>
                          <a:latin typeface="Calibri" panose="020F0502020204030204" pitchFamily="34" charset="0"/>
                          <a:ea typeface="MS PGothic" panose="020B0600070205080204" pitchFamily="34" charset="-128"/>
                        </a:rPr>
                        <a:t>E</a:t>
                      </a:r>
                      <a:r>
                        <a:rPr kumimoji="0" lang="en-US" altLang="en-US" sz="14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vents</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Exile of Putanga</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Req by Southa for KMF assistance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Mona Mira – req assistance to FPDA, UNHCR</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KMF build up in LGX</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IPM  kidnap 4 x FAW</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SF neutralise the PFFL</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KA Police ICB RLPF.</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Possible terrorist attack external to spt IO</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NA</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Actions of Mona Mira</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Crimes against humanity</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Raskals (criminal)</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NA</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chemeClr val="tx1"/>
                          </a:solidFill>
                          <a:effectLst/>
                          <a:latin typeface="Calibri" panose="020F0502020204030204" pitchFamily="34" charset="0"/>
                          <a:ea typeface="MS PGothic" panose="020B0600070205080204" pitchFamily="34" charset="-128"/>
                        </a:rPr>
                        <a:t>NA</a:t>
                      </a:r>
                    </a:p>
                  </a:txBody>
                  <a:tcPr marT="45722" marB="4572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6096656"/>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a:t>
            </a:r>
            <a:r>
              <a:rPr lang="en-US" dirty="0" smtClean="0"/>
              <a:t>xamples</a:t>
            </a:r>
            <a:endParaRPr lang="en-US" dirty="0"/>
          </a:p>
        </p:txBody>
      </p:sp>
    </p:spTree>
    <p:extLst>
      <p:ext uri="{BB962C8B-B14F-4D97-AF65-F5344CB8AC3E}">
        <p14:creationId xmlns:p14="http://schemas.microsoft.com/office/powerpoint/2010/main" val="19114373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1520" y="188640"/>
            <a:ext cx="8242300" cy="6184900"/>
          </a:xfrm>
          <a:prstGeom prst="rect">
            <a:avLst/>
          </a:prstGeom>
        </p:spPr>
      </p:pic>
    </p:spTree>
    <p:extLst>
      <p:ext uri="{BB962C8B-B14F-4D97-AF65-F5344CB8AC3E}">
        <p14:creationId xmlns:p14="http://schemas.microsoft.com/office/powerpoint/2010/main" val="32501393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528" y="268436"/>
            <a:ext cx="8242300" cy="6184900"/>
          </a:xfrm>
          <a:prstGeom prst="rect">
            <a:avLst/>
          </a:prstGeom>
        </p:spPr>
      </p:pic>
    </p:spTree>
    <p:extLst>
      <p:ext uri="{BB962C8B-B14F-4D97-AF65-F5344CB8AC3E}">
        <p14:creationId xmlns:p14="http://schemas.microsoft.com/office/powerpoint/2010/main" val="34960019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874" y="-33866"/>
            <a:ext cx="6565726" cy="3707560"/>
          </a:xfrm>
          <a:prstGeom prst="rect">
            <a:avLst/>
          </a:prstGeom>
        </p:spPr>
      </p:pic>
      <p:pic>
        <p:nvPicPr>
          <p:cNvPr id="5" name="Picture 4"/>
          <p:cNvPicPr>
            <a:picLocks noChangeAspect="1"/>
          </p:cNvPicPr>
          <p:nvPr/>
        </p:nvPicPr>
        <p:blipFill>
          <a:blip r:embed="rId3"/>
          <a:stretch>
            <a:fillRect/>
          </a:stretch>
        </p:blipFill>
        <p:spPr>
          <a:xfrm>
            <a:off x="254000" y="3517900"/>
            <a:ext cx="2717800" cy="3046998"/>
          </a:xfrm>
          <a:prstGeom prst="rect">
            <a:avLst/>
          </a:prstGeom>
          <a:ln>
            <a:solidFill>
              <a:srgbClr val="000000"/>
            </a:solidFill>
          </a:ln>
        </p:spPr>
      </p:pic>
      <p:pic>
        <p:nvPicPr>
          <p:cNvPr id="6" name="Picture 5"/>
          <p:cNvPicPr>
            <a:picLocks noChangeAspect="1"/>
          </p:cNvPicPr>
          <p:nvPr/>
        </p:nvPicPr>
        <p:blipFill>
          <a:blip r:embed="rId4"/>
          <a:stretch>
            <a:fillRect/>
          </a:stretch>
        </p:blipFill>
        <p:spPr>
          <a:xfrm>
            <a:off x="6832600" y="3233430"/>
            <a:ext cx="2311400" cy="3649964"/>
          </a:xfrm>
          <a:prstGeom prst="rect">
            <a:avLst/>
          </a:prstGeom>
          <a:ln>
            <a:solidFill>
              <a:srgbClr val="000000"/>
            </a:solidFill>
          </a:ln>
        </p:spPr>
      </p:pic>
      <p:grpSp>
        <p:nvGrpSpPr>
          <p:cNvPr id="25" name="Group 24"/>
          <p:cNvGrpSpPr/>
          <p:nvPr/>
        </p:nvGrpSpPr>
        <p:grpSpPr>
          <a:xfrm>
            <a:off x="3048001" y="3776141"/>
            <a:ext cx="457215" cy="389459"/>
            <a:chOff x="3098800" y="3776141"/>
            <a:chExt cx="457215" cy="389459"/>
          </a:xfrm>
        </p:grpSpPr>
        <p:sp>
          <p:nvSpPr>
            <p:cNvPr id="7" name="Oval 6"/>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3132682" y="3776141"/>
              <a:ext cx="423333" cy="369332"/>
            </a:xfrm>
            <a:prstGeom prst="rect">
              <a:avLst/>
            </a:prstGeom>
            <a:noFill/>
          </p:spPr>
          <p:txBody>
            <a:bodyPr wrap="square" rtlCol="0">
              <a:spAutoFit/>
            </a:bodyPr>
            <a:lstStyle/>
            <a:p>
              <a:r>
                <a:rPr lang="en-US" dirty="0">
                  <a:solidFill>
                    <a:schemeClr val="bg1"/>
                  </a:solidFill>
                </a:rPr>
                <a:t>K</a:t>
              </a:r>
            </a:p>
          </p:txBody>
        </p:sp>
      </p:grpSp>
      <p:grpSp>
        <p:nvGrpSpPr>
          <p:cNvPr id="24" name="Group 23"/>
          <p:cNvGrpSpPr/>
          <p:nvPr/>
        </p:nvGrpSpPr>
        <p:grpSpPr>
          <a:xfrm>
            <a:off x="3048001" y="4199469"/>
            <a:ext cx="474151" cy="397932"/>
            <a:chOff x="3098800" y="4250268"/>
            <a:chExt cx="474151" cy="397932"/>
          </a:xfrm>
        </p:grpSpPr>
        <p:sp>
          <p:nvSpPr>
            <p:cNvPr id="8" name="Oval 7"/>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23" name="Group 22"/>
          <p:cNvGrpSpPr/>
          <p:nvPr/>
        </p:nvGrpSpPr>
        <p:grpSpPr>
          <a:xfrm>
            <a:off x="3014070" y="6008122"/>
            <a:ext cx="474151" cy="406389"/>
            <a:chOff x="3098803" y="4690529"/>
            <a:chExt cx="474151" cy="406389"/>
          </a:xfrm>
        </p:grpSpPr>
        <p:sp>
          <p:nvSpPr>
            <p:cNvPr id="12" name="Oval 11"/>
            <p:cNvSpPr/>
            <p:nvPr/>
          </p:nvSpPr>
          <p:spPr>
            <a:xfrm>
              <a:off x="3098803" y="4715918"/>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p:cNvSpPr txBox="1"/>
            <p:nvPr/>
          </p:nvSpPr>
          <p:spPr>
            <a:xfrm>
              <a:off x="3149621" y="4690529"/>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a:solidFill>
                    <a:schemeClr val="tx1"/>
                  </a:solidFill>
                </a:rPr>
                <a:t>L</a:t>
              </a:r>
            </a:p>
          </p:txBody>
        </p:sp>
      </p:grpSp>
      <p:grpSp>
        <p:nvGrpSpPr>
          <p:cNvPr id="22" name="Group 21"/>
          <p:cNvGrpSpPr/>
          <p:nvPr/>
        </p:nvGrpSpPr>
        <p:grpSpPr>
          <a:xfrm>
            <a:off x="4766770" y="3761240"/>
            <a:ext cx="457218" cy="406389"/>
            <a:chOff x="3098806" y="5130790"/>
            <a:chExt cx="457218" cy="406389"/>
          </a:xfrm>
        </p:grpSpPr>
        <p:sp>
          <p:nvSpPr>
            <p:cNvPr id="14" name="Oval 13"/>
            <p:cNvSpPr/>
            <p:nvPr/>
          </p:nvSpPr>
          <p:spPr>
            <a:xfrm>
              <a:off x="3098806" y="5156179"/>
              <a:ext cx="355600" cy="381000"/>
            </a:xfrm>
            <a:prstGeom prst="ellipse">
              <a:avLst/>
            </a:prstGeom>
            <a:gradFill flip="none" rotWithShape="1">
              <a:gsLst>
                <a:gs pos="0">
                  <a:schemeClr val="accent2"/>
                </a:gs>
                <a:gs pos="100000">
                  <a:srgbClr val="FFFFFF"/>
                </a:gs>
                <a:gs pos="73000">
                  <a:srgbClr val="008000"/>
                </a:gs>
              </a:gsLst>
              <a:lin ang="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p:cNvSpPr txBox="1"/>
            <p:nvPr/>
          </p:nvSpPr>
          <p:spPr>
            <a:xfrm>
              <a:off x="3132691" y="5130790"/>
              <a:ext cx="423333" cy="369332"/>
            </a:xfrm>
            <a:prstGeom prst="rect">
              <a:avLst/>
            </a:prstGeom>
            <a:noFill/>
          </p:spPr>
          <p:txBody>
            <a:bodyPr wrap="square" rtlCol="0">
              <a:spAutoFit/>
            </a:bodyPr>
            <a:lstStyle/>
            <a:p>
              <a:r>
                <a:rPr lang="en-US" b="1" dirty="0" smtClean="0"/>
                <a:t>R</a:t>
              </a:r>
              <a:endParaRPr lang="en-US" b="1" dirty="0"/>
            </a:p>
          </p:txBody>
        </p:sp>
      </p:grpSp>
      <p:grpSp>
        <p:nvGrpSpPr>
          <p:cNvPr id="21" name="Group 20"/>
          <p:cNvGrpSpPr/>
          <p:nvPr/>
        </p:nvGrpSpPr>
        <p:grpSpPr>
          <a:xfrm>
            <a:off x="3031071" y="5537185"/>
            <a:ext cx="457224" cy="406383"/>
            <a:chOff x="3098803" y="5571051"/>
            <a:chExt cx="457224" cy="406383"/>
          </a:xfrm>
        </p:grpSpPr>
        <p:sp>
          <p:nvSpPr>
            <p:cNvPr id="16" name="Oval 15"/>
            <p:cNvSpPr/>
            <p:nvPr/>
          </p:nvSpPr>
          <p:spPr>
            <a:xfrm>
              <a:off x="3098803" y="5596434"/>
              <a:ext cx="3556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p:cNvSpPr txBox="1"/>
            <p:nvPr/>
          </p:nvSpPr>
          <p:spPr>
            <a:xfrm>
              <a:off x="3132694" y="5571051"/>
              <a:ext cx="423333" cy="369332"/>
            </a:xfrm>
            <a:prstGeom prst="rect">
              <a:avLst/>
            </a:prstGeom>
            <a:noFill/>
          </p:spPr>
          <p:txBody>
            <a:bodyPr wrap="square" rtlCol="0">
              <a:spAutoFit/>
            </a:bodyPr>
            <a:lstStyle/>
            <a:p>
              <a:r>
                <a:rPr lang="en-US" b="1" dirty="0"/>
                <a:t>P</a:t>
              </a:r>
            </a:p>
          </p:txBody>
        </p:sp>
      </p:grpSp>
      <p:grpSp>
        <p:nvGrpSpPr>
          <p:cNvPr id="20" name="Group 19"/>
          <p:cNvGrpSpPr/>
          <p:nvPr/>
        </p:nvGrpSpPr>
        <p:grpSpPr>
          <a:xfrm>
            <a:off x="3039522" y="4631267"/>
            <a:ext cx="465677" cy="401126"/>
            <a:chOff x="3098800" y="6146839"/>
            <a:chExt cx="465677" cy="401126"/>
          </a:xfrm>
        </p:grpSpPr>
        <p:sp>
          <p:nvSpPr>
            <p:cNvPr id="19" name="Oval 18"/>
            <p:cNvSpPr/>
            <p:nvPr/>
          </p:nvSpPr>
          <p:spPr>
            <a:xfrm>
              <a:off x="3098800" y="6166965"/>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p:cNvSpPr txBox="1"/>
            <p:nvPr/>
          </p:nvSpPr>
          <p:spPr>
            <a:xfrm>
              <a:off x="3141144" y="6146839"/>
              <a:ext cx="423333" cy="369332"/>
            </a:xfrm>
            <a:prstGeom prst="rect">
              <a:avLst/>
            </a:prstGeom>
            <a:noFill/>
          </p:spPr>
          <p:txBody>
            <a:bodyPr wrap="square" rtlCol="0">
              <a:spAutoFit/>
            </a:bodyPr>
            <a:lstStyle/>
            <a:p>
              <a:r>
                <a:rPr lang="en-US" dirty="0" smtClean="0">
                  <a:solidFill>
                    <a:schemeClr val="bg1"/>
                  </a:solidFill>
                </a:rPr>
                <a:t>S</a:t>
              </a:r>
              <a:endParaRPr lang="en-US" dirty="0">
                <a:solidFill>
                  <a:schemeClr val="bg1"/>
                </a:solidFill>
              </a:endParaRPr>
            </a:p>
          </p:txBody>
        </p:sp>
      </p:grpSp>
      <p:grpSp>
        <p:nvGrpSpPr>
          <p:cNvPr id="26" name="Group 25"/>
          <p:cNvGrpSpPr/>
          <p:nvPr/>
        </p:nvGrpSpPr>
        <p:grpSpPr>
          <a:xfrm>
            <a:off x="4779430" y="5545692"/>
            <a:ext cx="491084" cy="389456"/>
            <a:chOff x="3098803" y="4707462"/>
            <a:chExt cx="491084" cy="389456"/>
          </a:xfrm>
          <a:solidFill>
            <a:srgbClr val="FFFF00"/>
          </a:solidFill>
        </p:grpSpPr>
        <p:sp>
          <p:nvSpPr>
            <p:cNvPr id="27" name="Oval 26"/>
            <p:cNvSpPr/>
            <p:nvPr/>
          </p:nvSpPr>
          <p:spPr>
            <a:xfrm>
              <a:off x="3098803" y="4715918"/>
              <a:ext cx="355600" cy="381000"/>
            </a:xfrm>
            <a:prstGeom prst="ellipse">
              <a:avLst/>
            </a:prstGeom>
            <a:grp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p:cNvSpPr txBox="1"/>
            <p:nvPr/>
          </p:nvSpPr>
          <p:spPr>
            <a:xfrm>
              <a:off x="3166554" y="4707462"/>
              <a:ext cx="423333" cy="369332"/>
            </a:xfrm>
            <a:prstGeom prst="rect">
              <a:avLst/>
            </a:prstGeom>
            <a:noFill/>
          </p:spPr>
          <p:txBody>
            <a:bodyPr wrap="square" rtlCol="0">
              <a:spAutoFit/>
            </a:bodyPr>
            <a:lstStyle/>
            <a:p>
              <a:r>
                <a:rPr lang="en-US" b="1" dirty="0" smtClean="0"/>
                <a:t>I</a:t>
              </a:r>
              <a:endParaRPr lang="en-US" b="1" dirty="0"/>
            </a:p>
          </p:txBody>
        </p:sp>
      </p:grpSp>
      <p:grpSp>
        <p:nvGrpSpPr>
          <p:cNvPr id="29" name="Group 28"/>
          <p:cNvGrpSpPr/>
          <p:nvPr/>
        </p:nvGrpSpPr>
        <p:grpSpPr>
          <a:xfrm>
            <a:off x="4783669" y="4224858"/>
            <a:ext cx="457218" cy="389456"/>
            <a:chOff x="3098803" y="4707462"/>
            <a:chExt cx="457218" cy="389456"/>
          </a:xfrm>
          <a:solidFill>
            <a:srgbClr val="FF6600"/>
          </a:solidFill>
        </p:grpSpPr>
        <p:sp>
          <p:nvSpPr>
            <p:cNvPr id="30" name="Oval 29"/>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p:cNvSpPr txBox="1"/>
            <p:nvPr/>
          </p:nvSpPr>
          <p:spPr>
            <a:xfrm>
              <a:off x="3132688" y="4707462"/>
              <a:ext cx="423333" cy="369332"/>
            </a:xfrm>
            <a:prstGeom prst="rect">
              <a:avLst/>
            </a:prstGeom>
            <a:noFill/>
          </p:spPr>
          <p:txBody>
            <a:bodyPr wrap="square" rtlCol="0">
              <a:spAutoFit/>
            </a:bodyPr>
            <a:lstStyle/>
            <a:p>
              <a:r>
                <a:rPr lang="en-US" b="1" dirty="0"/>
                <a:t>T</a:t>
              </a:r>
            </a:p>
          </p:txBody>
        </p:sp>
      </p:grpSp>
      <p:grpSp>
        <p:nvGrpSpPr>
          <p:cNvPr id="32" name="Group 31"/>
          <p:cNvGrpSpPr/>
          <p:nvPr/>
        </p:nvGrpSpPr>
        <p:grpSpPr>
          <a:xfrm>
            <a:off x="4783672" y="4665119"/>
            <a:ext cx="457218" cy="389456"/>
            <a:chOff x="3098803" y="4707462"/>
            <a:chExt cx="457218" cy="389456"/>
          </a:xfrm>
          <a:solidFill>
            <a:srgbClr val="FF6600"/>
          </a:solidFill>
        </p:grpSpPr>
        <p:sp>
          <p:nvSpPr>
            <p:cNvPr id="33" name="Oval 32"/>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p:cNvSpPr txBox="1"/>
            <p:nvPr/>
          </p:nvSpPr>
          <p:spPr>
            <a:xfrm>
              <a:off x="3132688" y="4707462"/>
              <a:ext cx="423333" cy="369332"/>
            </a:xfrm>
            <a:prstGeom prst="rect">
              <a:avLst/>
            </a:prstGeom>
            <a:noFill/>
          </p:spPr>
          <p:txBody>
            <a:bodyPr wrap="square" rtlCol="0">
              <a:spAutoFit/>
            </a:bodyPr>
            <a:lstStyle/>
            <a:p>
              <a:r>
                <a:rPr lang="en-US" b="1" dirty="0" smtClean="0"/>
                <a:t>k</a:t>
              </a:r>
              <a:endParaRPr lang="en-US" b="1" dirty="0"/>
            </a:p>
          </p:txBody>
        </p:sp>
      </p:grpSp>
      <p:grpSp>
        <p:nvGrpSpPr>
          <p:cNvPr id="35" name="Group 34"/>
          <p:cNvGrpSpPr/>
          <p:nvPr/>
        </p:nvGrpSpPr>
        <p:grpSpPr>
          <a:xfrm>
            <a:off x="4766761" y="5088447"/>
            <a:ext cx="423333" cy="389456"/>
            <a:chOff x="3081889" y="4707462"/>
            <a:chExt cx="423333" cy="389456"/>
          </a:xfrm>
          <a:solidFill>
            <a:srgbClr val="FF6600"/>
          </a:solidFill>
        </p:grpSpPr>
        <p:sp>
          <p:nvSpPr>
            <p:cNvPr id="36" name="Oval 35"/>
            <p:cNvSpPr/>
            <p:nvPr/>
          </p:nvSpPr>
          <p:spPr>
            <a:xfrm>
              <a:off x="3098803" y="4715918"/>
              <a:ext cx="355600" cy="381000"/>
            </a:xfrm>
            <a:prstGeom prst="ellipse">
              <a:avLst/>
            </a:prstGeom>
            <a:solidFill>
              <a:schemeClr val="tx1"/>
            </a:solid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TextBox 36"/>
            <p:cNvSpPr txBox="1"/>
            <p:nvPr/>
          </p:nvSpPr>
          <p:spPr>
            <a:xfrm>
              <a:off x="3081889" y="4707462"/>
              <a:ext cx="423333" cy="369332"/>
            </a:xfrm>
            <a:prstGeom prst="rect">
              <a:avLst/>
            </a:prstGeom>
            <a:noFill/>
          </p:spPr>
          <p:txBody>
            <a:bodyPr wrap="square" rtlCol="0">
              <a:spAutoFit/>
            </a:bodyPr>
            <a:lstStyle/>
            <a:p>
              <a:r>
                <a:rPr lang="en-US" b="1" dirty="0" smtClean="0">
                  <a:solidFill>
                    <a:srgbClr val="FFFFFF"/>
                  </a:solidFill>
                </a:rPr>
                <a:t>Ra</a:t>
              </a:r>
              <a:endParaRPr lang="en-US" b="1" dirty="0">
                <a:solidFill>
                  <a:srgbClr val="FFFFFF"/>
                </a:solidFill>
              </a:endParaRPr>
            </a:p>
          </p:txBody>
        </p:sp>
      </p:grpSp>
      <p:sp>
        <p:nvSpPr>
          <p:cNvPr id="38" name="Oval 37"/>
          <p:cNvSpPr/>
          <p:nvPr/>
        </p:nvSpPr>
        <p:spPr>
          <a:xfrm>
            <a:off x="3996262" y="2048119"/>
            <a:ext cx="685828" cy="74505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6299153" y="2759308"/>
            <a:ext cx="685828" cy="74505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628886" y="2673817"/>
            <a:ext cx="685828" cy="74505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2" name="Group 41"/>
          <p:cNvGrpSpPr/>
          <p:nvPr/>
        </p:nvGrpSpPr>
        <p:grpSpPr>
          <a:xfrm>
            <a:off x="3031074" y="5063064"/>
            <a:ext cx="423358" cy="406383"/>
            <a:chOff x="3098803" y="5571051"/>
            <a:chExt cx="423358" cy="406383"/>
          </a:xfrm>
        </p:grpSpPr>
        <p:sp>
          <p:nvSpPr>
            <p:cNvPr id="43" name="Oval 42"/>
            <p:cNvSpPr/>
            <p:nvPr/>
          </p:nvSpPr>
          <p:spPr>
            <a:xfrm>
              <a:off x="3098803" y="5596434"/>
              <a:ext cx="355600" cy="381000"/>
            </a:xfrm>
            <a:prstGeom prst="ellipse">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TextBox 43"/>
            <p:cNvSpPr txBox="1"/>
            <p:nvPr/>
          </p:nvSpPr>
          <p:spPr>
            <a:xfrm>
              <a:off x="3098828" y="5571051"/>
              <a:ext cx="423333" cy="369332"/>
            </a:xfrm>
            <a:prstGeom prst="rect">
              <a:avLst/>
            </a:prstGeom>
            <a:noFill/>
          </p:spPr>
          <p:txBody>
            <a:bodyPr wrap="square" rtlCol="0">
              <a:spAutoFit/>
            </a:bodyPr>
            <a:lstStyle/>
            <a:p>
              <a:r>
                <a:rPr lang="en-US" b="1" dirty="0" smtClean="0">
                  <a:solidFill>
                    <a:srgbClr val="FFFFFF"/>
                  </a:solidFill>
                </a:rPr>
                <a:t>Pa</a:t>
              </a:r>
              <a:endParaRPr lang="en-US" b="1" dirty="0">
                <a:solidFill>
                  <a:srgbClr val="FFFFFF"/>
                </a:solidFill>
              </a:endParaRPr>
            </a:p>
          </p:txBody>
        </p:sp>
      </p:grpSp>
      <p:sp>
        <p:nvSpPr>
          <p:cNvPr id="45" name="TextBox 44"/>
          <p:cNvSpPr txBox="1"/>
          <p:nvPr/>
        </p:nvSpPr>
        <p:spPr>
          <a:xfrm>
            <a:off x="3403601" y="3789883"/>
            <a:ext cx="1278489" cy="369332"/>
          </a:xfrm>
          <a:prstGeom prst="rect">
            <a:avLst/>
          </a:prstGeom>
          <a:noFill/>
        </p:spPr>
        <p:txBody>
          <a:bodyPr wrap="square" rtlCol="0">
            <a:spAutoFit/>
          </a:bodyPr>
          <a:lstStyle/>
          <a:p>
            <a:r>
              <a:rPr lang="en-US" dirty="0" smtClean="0"/>
              <a:t>KMF</a:t>
            </a:r>
            <a:endParaRPr lang="en-US" dirty="0"/>
          </a:p>
        </p:txBody>
      </p:sp>
      <p:sp>
        <p:nvSpPr>
          <p:cNvPr id="46" name="TextBox 45"/>
          <p:cNvSpPr txBox="1"/>
          <p:nvPr/>
        </p:nvSpPr>
        <p:spPr>
          <a:xfrm>
            <a:off x="3403604" y="4213211"/>
            <a:ext cx="1278489" cy="369332"/>
          </a:xfrm>
          <a:prstGeom prst="rect">
            <a:avLst/>
          </a:prstGeom>
          <a:noFill/>
        </p:spPr>
        <p:txBody>
          <a:bodyPr wrap="square" rtlCol="0">
            <a:spAutoFit/>
          </a:bodyPr>
          <a:lstStyle/>
          <a:p>
            <a:r>
              <a:rPr lang="en-US" dirty="0" smtClean="0"/>
              <a:t>IPM</a:t>
            </a:r>
            <a:endParaRPr lang="en-US" dirty="0"/>
          </a:p>
        </p:txBody>
      </p:sp>
      <p:sp>
        <p:nvSpPr>
          <p:cNvPr id="47" name="TextBox 46"/>
          <p:cNvSpPr txBox="1"/>
          <p:nvPr/>
        </p:nvSpPr>
        <p:spPr>
          <a:xfrm>
            <a:off x="3386674" y="4619606"/>
            <a:ext cx="1278489" cy="369332"/>
          </a:xfrm>
          <a:prstGeom prst="rect">
            <a:avLst/>
          </a:prstGeom>
          <a:noFill/>
        </p:spPr>
        <p:txBody>
          <a:bodyPr wrap="square" rtlCol="0">
            <a:spAutoFit/>
          </a:bodyPr>
          <a:lstStyle/>
          <a:p>
            <a:r>
              <a:rPr lang="en-US" dirty="0" smtClean="0"/>
              <a:t>KA SOF</a:t>
            </a:r>
            <a:endParaRPr lang="en-US" dirty="0"/>
          </a:p>
        </p:txBody>
      </p:sp>
      <p:sp>
        <p:nvSpPr>
          <p:cNvPr id="48" name="TextBox 47"/>
          <p:cNvSpPr txBox="1"/>
          <p:nvPr/>
        </p:nvSpPr>
        <p:spPr>
          <a:xfrm>
            <a:off x="3386677" y="5042934"/>
            <a:ext cx="1278489" cy="369332"/>
          </a:xfrm>
          <a:prstGeom prst="rect">
            <a:avLst/>
          </a:prstGeom>
          <a:noFill/>
        </p:spPr>
        <p:txBody>
          <a:bodyPr wrap="square" rtlCol="0">
            <a:spAutoFit/>
          </a:bodyPr>
          <a:lstStyle/>
          <a:p>
            <a:r>
              <a:rPr lang="en-US" dirty="0" smtClean="0"/>
              <a:t>PARA</a:t>
            </a:r>
            <a:endParaRPr lang="en-US" dirty="0"/>
          </a:p>
        </p:txBody>
      </p:sp>
      <p:sp>
        <p:nvSpPr>
          <p:cNvPr id="49" name="TextBox 48"/>
          <p:cNvSpPr txBox="1"/>
          <p:nvPr/>
        </p:nvSpPr>
        <p:spPr>
          <a:xfrm>
            <a:off x="3386680" y="5517061"/>
            <a:ext cx="1278489" cy="369332"/>
          </a:xfrm>
          <a:prstGeom prst="rect">
            <a:avLst/>
          </a:prstGeom>
          <a:noFill/>
        </p:spPr>
        <p:txBody>
          <a:bodyPr wrap="square" rtlCol="0">
            <a:spAutoFit/>
          </a:bodyPr>
          <a:lstStyle/>
          <a:p>
            <a:r>
              <a:rPr lang="en-US" dirty="0" smtClean="0"/>
              <a:t>PFFL</a:t>
            </a:r>
            <a:endParaRPr lang="en-US" dirty="0"/>
          </a:p>
        </p:txBody>
      </p:sp>
      <p:sp>
        <p:nvSpPr>
          <p:cNvPr id="50" name="TextBox 49"/>
          <p:cNvSpPr txBox="1"/>
          <p:nvPr/>
        </p:nvSpPr>
        <p:spPr>
          <a:xfrm>
            <a:off x="5122379" y="3707256"/>
            <a:ext cx="1278489" cy="369332"/>
          </a:xfrm>
          <a:prstGeom prst="rect">
            <a:avLst/>
          </a:prstGeom>
          <a:noFill/>
        </p:spPr>
        <p:txBody>
          <a:bodyPr wrap="square" rtlCol="0">
            <a:spAutoFit/>
          </a:bodyPr>
          <a:lstStyle/>
          <a:p>
            <a:r>
              <a:rPr lang="en-US" dirty="0" smtClean="0"/>
              <a:t>RLPF</a:t>
            </a:r>
            <a:endParaRPr lang="en-US" dirty="0"/>
          </a:p>
        </p:txBody>
      </p:sp>
      <p:sp>
        <p:nvSpPr>
          <p:cNvPr id="54" name="TextBox 53"/>
          <p:cNvSpPr txBox="1"/>
          <p:nvPr/>
        </p:nvSpPr>
        <p:spPr>
          <a:xfrm>
            <a:off x="3390883" y="6008107"/>
            <a:ext cx="1278489" cy="369332"/>
          </a:xfrm>
          <a:prstGeom prst="rect">
            <a:avLst/>
          </a:prstGeom>
          <a:noFill/>
        </p:spPr>
        <p:txBody>
          <a:bodyPr wrap="square" rtlCol="0">
            <a:spAutoFit/>
          </a:bodyPr>
          <a:lstStyle/>
          <a:p>
            <a:r>
              <a:rPr lang="en-US" dirty="0" smtClean="0"/>
              <a:t>LBLF</a:t>
            </a:r>
            <a:endParaRPr lang="en-US" dirty="0"/>
          </a:p>
        </p:txBody>
      </p:sp>
      <p:sp>
        <p:nvSpPr>
          <p:cNvPr id="55" name="TextBox 54"/>
          <p:cNvSpPr txBox="1"/>
          <p:nvPr/>
        </p:nvSpPr>
        <p:spPr>
          <a:xfrm>
            <a:off x="5139315" y="4215249"/>
            <a:ext cx="1278489" cy="369332"/>
          </a:xfrm>
          <a:prstGeom prst="rect">
            <a:avLst/>
          </a:prstGeom>
          <a:noFill/>
        </p:spPr>
        <p:txBody>
          <a:bodyPr wrap="square" rtlCol="0">
            <a:spAutoFit/>
          </a:bodyPr>
          <a:lstStyle/>
          <a:p>
            <a:r>
              <a:rPr lang="en-US" dirty="0" smtClean="0"/>
              <a:t>TEJA</a:t>
            </a:r>
            <a:endParaRPr lang="en-US" dirty="0"/>
          </a:p>
        </p:txBody>
      </p:sp>
      <p:sp>
        <p:nvSpPr>
          <p:cNvPr id="56" name="TextBox 55"/>
          <p:cNvSpPr txBox="1"/>
          <p:nvPr/>
        </p:nvSpPr>
        <p:spPr>
          <a:xfrm>
            <a:off x="5156251" y="4638577"/>
            <a:ext cx="1278489" cy="369332"/>
          </a:xfrm>
          <a:prstGeom prst="rect">
            <a:avLst/>
          </a:prstGeom>
          <a:noFill/>
        </p:spPr>
        <p:txBody>
          <a:bodyPr wrap="square" rtlCol="0">
            <a:spAutoFit/>
          </a:bodyPr>
          <a:lstStyle/>
          <a:p>
            <a:r>
              <a:rPr lang="en-US" dirty="0" smtClean="0"/>
              <a:t>KA ETHNIC</a:t>
            </a:r>
            <a:endParaRPr lang="en-US" dirty="0"/>
          </a:p>
        </p:txBody>
      </p:sp>
      <p:sp>
        <p:nvSpPr>
          <p:cNvPr id="57" name="TextBox 56"/>
          <p:cNvSpPr txBox="1"/>
          <p:nvPr/>
        </p:nvSpPr>
        <p:spPr>
          <a:xfrm>
            <a:off x="5173187" y="5044972"/>
            <a:ext cx="1811794" cy="369332"/>
          </a:xfrm>
          <a:prstGeom prst="rect">
            <a:avLst/>
          </a:prstGeom>
          <a:noFill/>
        </p:spPr>
        <p:txBody>
          <a:bodyPr wrap="square" rtlCol="0">
            <a:spAutoFit/>
          </a:bodyPr>
          <a:lstStyle/>
          <a:p>
            <a:r>
              <a:rPr lang="en-US" dirty="0" smtClean="0"/>
              <a:t>RASCALS/CRIM</a:t>
            </a:r>
            <a:endParaRPr lang="en-US" dirty="0"/>
          </a:p>
        </p:txBody>
      </p:sp>
      <p:sp>
        <p:nvSpPr>
          <p:cNvPr id="58" name="TextBox 57"/>
          <p:cNvSpPr txBox="1"/>
          <p:nvPr/>
        </p:nvSpPr>
        <p:spPr>
          <a:xfrm>
            <a:off x="5173190" y="5468300"/>
            <a:ext cx="1811794" cy="369332"/>
          </a:xfrm>
          <a:prstGeom prst="rect">
            <a:avLst/>
          </a:prstGeom>
          <a:noFill/>
        </p:spPr>
        <p:txBody>
          <a:bodyPr wrap="square" rtlCol="0">
            <a:spAutoFit/>
          </a:bodyPr>
          <a:lstStyle/>
          <a:p>
            <a:r>
              <a:rPr lang="en-US" dirty="0" smtClean="0"/>
              <a:t>IDPS/ REF</a:t>
            </a:r>
            <a:endParaRPr lang="en-US" dirty="0"/>
          </a:p>
        </p:txBody>
      </p:sp>
      <p:grpSp>
        <p:nvGrpSpPr>
          <p:cNvPr id="59" name="Group 58"/>
          <p:cNvGrpSpPr/>
          <p:nvPr/>
        </p:nvGrpSpPr>
        <p:grpSpPr>
          <a:xfrm>
            <a:off x="1354668" y="5367838"/>
            <a:ext cx="457215" cy="389459"/>
            <a:chOff x="3098800" y="3776141"/>
            <a:chExt cx="457215" cy="389459"/>
          </a:xfrm>
        </p:grpSpPr>
        <p:sp>
          <p:nvSpPr>
            <p:cNvPr id="60" name="Oval 59"/>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1" name="TextBox 60"/>
            <p:cNvSpPr txBox="1"/>
            <p:nvPr/>
          </p:nvSpPr>
          <p:spPr>
            <a:xfrm>
              <a:off x="3132682" y="3776141"/>
              <a:ext cx="423333" cy="369332"/>
            </a:xfrm>
            <a:prstGeom prst="rect">
              <a:avLst/>
            </a:prstGeom>
            <a:noFill/>
          </p:spPr>
          <p:txBody>
            <a:bodyPr wrap="square" rtlCol="0">
              <a:spAutoFit/>
            </a:bodyPr>
            <a:lstStyle/>
            <a:p>
              <a:r>
                <a:rPr lang="en-US" dirty="0">
                  <a:solidFill>
                    <a:schemeClr val="bg1"/>
                  </a:solidFill>
                </a:rPr>
                <a:t>K</a:t>
              </a:r>
            </a:p>
          </p:txBody>
        </p:sp>
      </p:grpSp>
      <p:grpSp>
        <p:nvGrpSpPr>
          <p:cNvPr id="62" name="Group 61"/>
          <p:cNvGrpSpPr/>
          <p:nvPr/>
        </p:nvGrpSpPr>
        <p:grpSpPr>
          <a:xfrm>
            <a:off x="558802" y="5757297"/>
            <a:ext cx="457215" cy="389459"/>
            <a:chOff x="3098800" y="3776141"/>
            <a:chExt cx="457215" cy="389459"/>
          </a:xfrm>
        </p:grpSpPr>
        <p:sp>
          <p:nvSpPr>
            <p:cNvPr id="63" name="Oval 62"/>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4" name="TextBox 63"/>
            <p:cNvSpPr txBox="1"/>
            <p:nvPr/>
          </p:nvSpPr>
          <p:spPr>
            <a:xfrm>
              <a:off x="3132682" y="3776141"/>
              <a:ext cx="423333" cy="369332"/>
            </a:xfrm>
            <a:prstGeom prst="rect">
              <a:avLst/>
            </a:prstGeom>
            <a:noFill/>
          </p:spPr>
          <p:txBody>
            <a:bodyPr wrap="square" rtlCol="0">
              <a:spAutoFit/>
            </a:bodyPr>
            <a:lstStyle/>
            <a:p>
              <a:r>
                <a:rPr lang="en-US" dirty="0">
                  <a:solidFill>
                    <a:schemeClr val="bg1"/>
                  </a:solidFill>
                </a:rPr>
                <a:t>K</a:t>
              </a:r>
            </a:p>
          </p:txBody>
        </p:sp>
      </p:grpSp>
      <p:grpSp>
        <p:nvGrpSpPr>
          <p:cNvPr id="65" name="Group 64"/>
          <p:cNvGrpSpPr/>
          <p:nvPr/>
        </p:nvGrpSpPr>
        <p:grpSpPr>
          <a:xfrm>
            <a:off x="609587" y="5012220"/>
            <a:ext cx="457215" cy="389459"/>
            <a:chOff x="3098800" y="3776141"/>
            <a:chExt cx="457215" cy="389459"/>
          </a:xfrm>
        </p:grpSpPr>
        <p:sp>
          <p:nvSpPr>
            <p:cNvPr id="66" name="Oval 65"/>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TextBox 66"/>
            <p:cNvSpPr txBox="1"/>
            <p:nvPr/>
          </p:nvSpPr>
          <p:spPr>
            <a:xfrm>
              <a:off x="3132682" y="3776141"/>
              <a:ext cx="423333" cy="369332"/>
            </a:xfrm>
            <a:prstGeom prst="rect">
              <a:avLst/>
            </a:prstGeom>
            <a:noFill/>
          </p:spPr>
          <p:txBody>
            <a:bodyPr wrap="square" rtlCol="0">
              <a:spAutoFit/>
            </a:bodyPr>
            <a:lstStyle/>
            <a:p>
              <a:r>
                <a:rPr lang="en-US" dirty="0">
                  <a:solidFill>
                    <a:schemeClr val="bg1"/>
                  </a:solidFill>
                </a:rPr>
                <a:t>K</a:t>
              </a:r>
            </a:p>
          </p:txBody>
        </p:sp>
      </p:grpSp>
      <p:grpSp>
        <p:nvGrpSpPr>
          <p:cNvPr id="68" name="Group 67"/>
          <p:cNvGrpSpPr/>
          <p:nvPr/>
        </p:nvGrpSpPr>
        <p:grpSpPr>
          <a:xfrm>
            <a:off x="1896533" y="4165600"/>
            <a:ext cx="457215" cy="389459"/>
            <a:chOff x="3098800" y="3776141"/>
            <a:chExt cx="457215" cy="389459"/>
          </a:xfrm>
        </p:grpSpPr>
        <p:sp>
          <p:nvSpPr>
            <p:cNvPr id="69" name="Oval 68"/>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0" name="TextBox 69"/>
            <p:cNvSpPr txBox="1"/>
            <p:nvPr/>
          </p:nvSpPr>
          <p:spPr>
            <a:xfrm>
              <a:off x="3132682" y="3776141"/>
              <a:ext cx="423333" cy="369332"/>
            </a:xfrm>
            <a:prstGeom prst="rect">
              <a:avLst/>
            </a:prstGeom>
            <a:noFill/>
          </p:spPr>
          <p:txBody>
            <a:bodyPr wrap="square" rtlCol="0">
              <a:spAutoFit/>
            </a:bodyPr>
            <a:lstStyle/>
            <a:p>
              <a:r>
                <a:rPr lang="en-US" dirty="0">
                  <a:solidFill>
                    <a:schemeClr val="bg1"/>
                  </a:solidFill>
                </a:rPr>
                <a:t>K</a:t>
              </a:r>
            </a:p>
          </p:txBody>
        </p:sp>
      </p:grpSp>
      <p:grpSp>
        <p:nvGrpSpPr>
          <p:cNvPr id="71" name="Group 70"/>
          <p:cNvGrpSpPr/>
          <p:nvPr/>
        </p:nvGrpSpPr>
        <p:grpSpPr>
          <a:xfrm>
            <a:off x="1117592" y="5278937"/>
            <a:ext cx="474151" cy="397932"/>
            <a:chOff x="3098800" y="4250268"/>
            <a:chExt cx="474151" cy="397932"/>
          </a:xfrm>
        </p:grpSpPr>
        <p:sp>
          <p:nvSpPr>
            <p:cNvPr id="72" name="Oval 71"/>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3" name="TextBox 72"/>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74" name="Group 73"/>
          <p:cNvGrpSpPr/>
          <p:nvPr/>
        </p:nvGrpSpPr>
        <p:grpSpPr>
          <a:xfrm>
            <a:off x="1625592" y="4127342"/>
            <a:ext cx="474151" cy="397932"/>
            <a:chOff x="3098800" y="4250268"/>
            <a:chExt cx="474151" cy="397932"/>
          </a:xfrm>
        </p:grpSpPr>
        <p:sp>
          <p:nvSpPr>
            <p:cNvPr id="75" name="Oval 74"/>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6" name="TextBox 75"/>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86" name="Group 85"/>
          <p:cNvGrpSpPr/>
          <p:nvPr/>
        </p:nvGrpSpPr>
        <p:grpSpPr>
          <a:xfrm>
            <a:off x="914399" y="4496674"/>
            <a:ext cx="474151" cy="406389"/>
            <a:chOff x="3098803" y="4690529"/>
            <a:chExt cx="474151" cy="406389"/>
          </a:xfrm>
        </p:grpSpPr>
        <p:sp>
          <p:nvSpPr>
            <p:cNvPr id="87" name="Oval 86"/>
            <p:cNvSpPr/>
            <p:nvPr/>
          </p:nvSpPr>
          <p:spPr>
            <a:xfrm>
              <a:off x="3098803" y="4715918"/>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TextBox 87"/>
            <p:cNvSpPr txBox="1"/>
            <p:nvPr/>
          </p:nvSpPr>
          <p:spPr>
            <a:xfrm>
              <a:off x="3149621" y="4690529"/>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a:solidFill>
                    <a:schemeClr val="tx1"/>
                  </a:solidFill>
                </a:rPr>
                <a:t>L</a:t>
              </a:r>
            </a:p>
          </p:txBody>
        </p:sp>
      </p:grpSp>
      <p:grpSp>
        <p:nvGrpSpPr>
          <p:cNvPr id="89" name="Group 88"/>
          <p:cNvGrpSpPr/>
          <p:nvPr/>
        </p:nvGrpSpPr>
        <p:grpSpPr>
          <a:xfrm>
            <a:off x="1540950" y="4785743"/>
            <a:ext cx="474151" cy="406389"/>
            <a:chOff x="3098803" y="4690529"/>
            <a:chExt cx="474151" cy="406389"/>
          </a:xfrm>
        </p:grpSpPr>
        <p:sp>
          <p:nvSpPr>
            <p:cNvPr id="90" name="Oval 89"/>
            <p:cNvSpPr/>
            <p:nvPr/>
          </p:nvSpPr>
          <p:spPr>
            <a:xfrm>
              <a:off x="3098803" y="4715918"/>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TextBox 90"/>
            <p:cNvSpPr txBox="1"/>
            <p:nvPr/>
          </p:nvSpPr>
          <p:spPr>
            <a:xfrm>
              <a:off x="3149621" y="4690529"/>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a:solidFill>
                    <a:schemeClr val="tx1"/>
                  </a:solidFill>
                </a:rPr>
                <a:t>L</a:t>
              </a:r>
            </a:p>
          </p:txBody>
        </p:sp>
      </p:grpSp>
      <p:grpSp>
        <p:nvGrpSpPr>
          <p:cNvPr id="92" name="Group 91"/>
          <p:cNvGrpSpPr/>
          <p:nvPr/>
        </p:nvGrpSpPr>
        <p:grpSpPr>
          <a:xfrm>
            <a:off x="2353748" y="5648269"/>
            <a:ext cx="474151" cy="406389"/>
            <a:chOff x="3098803" y="4690529"/>
            <a:chExt cx="474151" cy="406389"/>
          </a:xfrm>
        </p:grpSpPr>
        <p:sp>
          <p:nvSpPr>
            <p:cNvPr id="93" name="Oval 92"/>
            <p:cNvSpPr/>
            <p:nvPr/>
          </p:nvSpPr>
          <p:spPr>
            <a:xfrm>
              <a:off x="3098803" y="4715918"/>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TextBox 93"/>
            <p:cNvSpPr txBox="1"/>
            <p:nvPr/>
          </p:nvSpPr>
          <p:spPr>
            <a:xfrm>
              <a:off x="3149621" y="4690529"/>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a:solidFill>
                    <a:schemeClr val="tx1"/>
                  </a:solidFill>
                </a:rPr>
                <a:t>L</a:t>
              </a:r>
            </a:p>
          </p:txBody>
        </p:sp>
      </p:grpSp>
      <p:grpSp>
        <p:nvGrpSpPr>
          <p:cNvPr id="95" name="Group 94"/>
          <p:cNvGrpSpPr/>
          <p:nvPr/>
        </p:nvGrpSpPr>
        <p:grpSpPr>
          <a:xfrm>
            <a:off x="1176906" y="4513599"/>
            <a:ext cx="457218" cy="389456"/>
            <a:chOff x="3098803" y="4707462"/>
            <a:chExt cx="457218" cy="389456"/>
          </a:xfrm>
          <a:solidFill>
            <a:srgbClr val="FF6600"/>
          </a:solidFill>
        </p:grpSpPr>
        <p:sp>
          <p:nvSpPr>
            <p:cNvPr id="96" name="Oval 95"/>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TextBox 96"/>
            <p:cNvSpPr txBox="1"/>
            <p:nvPr/>
          </p:nvSpPr>
          <p:spPr>
            <a:xfrm>
              <a:off x="3132688" y="4707462"/>
              <a:ext cx="423333" cy="369332"/>
            </a:xfrm>
            <a:prstGeom prst="rect">
              <a:avLst/>
            </a:prstGeom>
            <a:noFill/>
          </p:spPr>
          <p:txBody>
            <a:bodyPr wrap="square" rtlCol="0">
              <a:spAutoFit/>
            </a:bodyPr>
            <a:lstStyle/>
            <a:p>
              <a:r>
                <a:rPr lang="en-US" b="1" dirty="0"/>
                <a:t>T</a:t>
              </a:r>
            </a:p>
          </p:txBody>
        </p:sp>
      </p:grpSp>
      <p:grpSp>
        <p:nvGrpSpPr>
          <p:cNvPr id="98" name="Group 97"/>
          <p:cNvGrpSpPr/>
          <p:nvPr/>
        </p:nvGrpSpPr>
        <p:grpSpPr>
          <a:xfrm>
            <a:off x="2154769" y="5387694"/>
            <a:ext cx="457218" cy="389456"/>
            <a:chOff x="3098803" y="4707462"/>
            <a:chExt cx="457218" cy="389456"/>
          </a:xfrm>
          <a:solidFill>
            <a:srgbClr val="FF6600"/>
          </a:solidFill>
        </p:grpSpPr>
        <p:sp>
          <p:nvSpPr>
            <p:cNvPr id="99" name="Oval 98"/>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TextBox 99"/>
            <p:cNvSpPr txBox="1"/>
            <p:nvPr/>
          </p:nvSpPr>
          <p:spPr>
            <a:xfrm>
              <a:off x="3132688" y="4707462"/>
              <a:ext cx="423333" cy="369332"/>
            </a:xfrm>
            <a:prstGeom prst="rect">
              <a:avLst/>
            </a:prstGeom>
            <a:noFill/>
          </p:spPr>
          <p:txBody>
            <a:bodyPr wrap="square" rtlCol="0">
              <a:spAutoFit/>
            </a:bodyPr>
            <a:lstStyle/>
            <a:p>
              <a:r>
                <a:rPr lang="en-US" b="1" dirty="0"/>
                <a:t>T</a:t>
              </a:r>
            </a:p>
          </p:txBody>
        </p:sp>
      </p:grpSp>
      <p:grpSp>
        <p:nvGrpSpPr>
          <p:cNvPr id="101" name="Group 100"/>
          <p:cNvGrpSpPr/>
          <p:nvPr/>
        </p:nvGrpSpPr>
        <p:grpSpPr>
          <a:xfrm>
            <a:off x="550323" y="5412266"/>
            <a:ext cx="457218" cy="389456"/>
            <a:chOff x="3098803" y="4707462"/>
            <a:chExt cx="457218" cy="389456"/>
          </a:xfrm>
          <a:solidFill>
            <a:srgbClr val="FF6600"/>
          </a:solidFill>
        </p:grpSpPr>
        <p:sp>
          <p:nvSpPr>
            <p:cNvPr id="102" name="Oval 101"/>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TextBox 102"/>
            <p:cNvSpPr txBox="1"/>
            <p:nvPr/>
          </p:nvSpPr>
          <p:spPr>
            <a:xfrm>
              <a:off x="3132688" y="4707462"/>
              <a:ext cx="423333" cy="369332"/>
            </a:xfrm>
            <a:prstGeom prst="rect">
              <a:avLst/>
            </a:prstGeom>
            <a:noFill/>
          </p:spPr>
          <p:txBody>
            <a:bodyPr wrap="square" rtlCol="0">
              <a:spAutoFit/>
            </a:bodyPr>
            <a:lstStyle/>
            <a:p>
              <a:r>
                <a:rPr lang="en-US" b="1" dirty="0" smtClean="0"/>
                <a:t>k</a:t>
              </a:r>
              <a:endParaRPr lang="en-US" b="1" dirty="0"/>
            </a:p>
          </p:txBody>
        </p:sp>
      </p:grpSp>
      <p:grpSp>
        <p:nvGrpSpPr>
          <p:cNvPr id="104" name="Group 103"/>
          <p:cNvGrpSpPr/>
          <p:nvPr/>
        </p:nvGrpSpPr>
        <p:grpSpPr>
          <a:xfrm>
            <a:off x="1176848" y="5614316"/>
            <a:ext cx="457218" cy="389456"/>
            <a:chOff x="3098803" y="4707462"/>
            <a:chExt cx="457218" cy="389456"/>
          </a:xfrm>
          <a:solidFill>
            <a:srgbClr val="FF6600"/>
          </a:solidFill>
        </p:grpSpPr>
        <p:sp>
          <p:nvSpPr>
            <p:cNvPr id="105" name="Oval 104"/>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TextBox 105"/>
            <p:cNvSpPr txBox="1"/>
            <p:nvPr/>
          </p:nvSpPr>
          <p:spPr>
            <a:xfrm>
              <a:off x="3132688" y="4707462"/>
              <a:ext cx="423333" cy="369332"/>
            </a:xfrm>
            <a:prstGeom prst="rect">
              <a:avLst/>
            </a:prstGeom>
            <a:noFill/>
          </p:spPr>
          <p:txBody>
            <a:bodyPr wrap="square" rtlCol="0">
              <a:spAutoFit/>
            </a:bodyPr>
            <a:lstStyle/>
            <a:p>
              <a:r>
                <a:rPr lang="en-US" b="1" dirty="0" smtClean="0"/>
                <a:t>k</a:t>
              </a:r>
              <a:endParaRPr lang="en-US" b="1" dirty="0"/>
            </a:p>
          </p:txBody>
        </p:sp>
      </p:grpSp>
      <p:grpSp>
        <p:nvGrpSpPr>
          <p:cNvPr id="107" name="Group 106"/>
          <p:cNvGrpSpPr/>
          <p:nvPr/>
        </p:nvGrpSpPr>
        <p:grpSpPr>
          <a:xfrm>
            <a:off x="1464757" y="5665202"/>
            <a:ext cx="423333" cy="389456"/>
            <a:chOff x="3081889" y="4707462"/>
            <a:chExt cx="423333" cy="389456"/>
          </a:xfrm>
          <a:solidFill>
            <a:srgbClr val="FF6600"/>
          </a:solidFill>
        </p:grpSpPr>
        <p:sp>
          <p:nvSpPr>
            <p:cNvPr id="108" name="Oval 107"/>
            <p:cNvSpPr/>
            <p:nvPr/>
          </p:nvSpPr>
          <p:spPr>
            <a:xfrm>
              <a:off x="3098803" y="4715918"/>
              <a:ext cx="355600" cy="381000"/>
            </a:xfrm>
            <a:prstGeom prst="ellipse">
              <a:avLst/>
            </a:prstGeom>
            <a:solidFill>
              <a:schemeClr val="tx1"/>
            </a:solid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TextBox 108"/>
            <p:cNvSpPr txBox="1"/>
            <p:nvPr/>
          </p:nvSpPr>
          <p:spPr>
            <a:xfrm>
              <a:off x="3081889" y="4707462"/>
              <a:ext cx="423333" cy="369332"/>
            </a:xfrm>
            <a:prstGeom prst="rect">
              <a:avLst/>
            </a:prstGeom>
            <a:noFill/>
          </p:spPr>
          <p:txBody>
            <a:bodyPr wrap="square" rtlCol="0">
              <a:spAutoFit/>
            </a:bodyPr>
            <a:lstStyle/>
            <a:p>
              <a:r>
                <a:rPr lang="en-US" b="1" dirty="0" smtClean="0">
                  <a:solidFill>
                    <a:srgbClr val="FFFFFF"/>
                  </a:solidFill>
                </a:rPr>
                <a:t>Ra</a:t>
              </a:r>
              <a:endParaRPr lang="en-US" b="1" dirty="0">
                <a:solidFill>
                  <a:srgbClr val="FFFFFF"/>
                </a:solidFill>
              </a:endParaRPr>
            </a:p>
          </p:txBody>
        </p:sp>
      </p:grpSp>
      <p:grpSp>
        <p:nvGrpSpPr>
          <p:cNvPr id="110" name="Group 109"/>
          <p:cNvGrpSpPr/>
          <p:nvPr/>
        </p:nvGrpSpPr>
        <p:grpSpPr>
          <a:xfrm>
            <a:off x="1735676" y="4340204"/>
            <a:ext cx="423333" cy="389456"/>
            <a:chOff x="3081889" y="4707462"/>
            <a:chExt cx="423333" cy="389456"/>
          </a:xfrm>
          <a:solidFill>
            <a:srgbClr val="FF6600"/>
          </a:solidFill>
        </p:grpSpPr>
        <p:sp>
          <p:nvSpPr>
            <p:cNvPr id="111" name="Oval 110"/>
            <p:cNvSpPr/>
            <p:nvPr/>
          </p:nvSpPr>
          <p:spPr>
            <a:xfrm>
              <a:off x="3098803" y="4715918"/>
              <a:ext cx="355600" cy="381000"/>
            </a:xfrm>
            <a:prstGeom prst="ellipse">
              <a:avLst/>
            </a:prstGeom>
            <a:solidFill>
              <a:schemeClr val="tx1"/>
            </a:solid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2" name="TextBox 111"/>
            <p:cNvSpPr txBox="1"/>
            <p:nvPr/>
          </p:nvSpPr>
          <p:spPr>
            <a:xfrm>
              <a:off x="3081889" y="4707462"/>
              <a:ext cx="423333" cy="369332"/>
            </a:xfrm>
            <a:prstGeom prst="rect">
              <a:avLst/>
            </a:prstGeom>
            <a:noFill/>
          </p:spPr>
          <p:txBody>
            <a:bodyPr wrap="square" rtlCol="0">
              <a:spAutoFit/>
            </a:bodyPr>
            <a:lstStyle/>
            <a:p>
              <a:r>
                <a:rPr lang="en-US" b="1" dirty="0" smtClean="0">
                  <a:solidFill>
                    <a:srgbClr val="FFFFFF"/>
                  </a:solidFill>
                </a:rPr>
                <a:t>Ra</a:t>
              </a:r>
              <a:endParaRPr lang="en-US" b="1" dirty="0">
                <a:solidFill>
                  <a:srgbClr val="FFFFFF"/>
                </a:solidFill>
              </a:endParaRPr>
            </a:p>
          </p:txBody>
        </p:sp>
      </p:grpSp>
      <p:grpSp>
        <p:nvGrpSpPr>
          <p:cNvPr id="113" name="Group 112"/>
          <p:cNvGrpSpPr/>
          <p:nvPr/>
        </p:nvGrpSpPr>
        <p:grpSpPr>
          <a:xfrm>
            <a:off x="516457" y="4665119"/>
            <a:ext cx="491084" cy="389456"/>
            <a:chOff x="3098803" y="4707462"/>
            <a:chExt cx="491084" cy="389456"/>
          </a:xfrm>
          <a:solidFill>
            <a:srgbClr val="FFFF00"/>
          </a:solidFill>
        </p:grpSpPr>
        <p:sp>
          <p:nvSpPr>
            <p:cNvPr id="114" name="Oval 113"/>
            <p:cNvSpPr/>
            <p:nvPr/>
          </p:nvSpPr>
          <p:spPr>
            <a:xfrm>
              <a:off x="3098803" y="4715918"/>
              <a:ext cx="355600" cy="381000"/>
            </a:xfrm>
            <a:prstGeom prst="ellipse">
              <a:avLst/>
            </a:prstGeom>
            <a:grp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5" name="TextBox 114"/>
            <p:cNvSpPr txBox="1"/>
            <p:nvPr/>
          </p:nvSpPr>
          <p:spPr>
            <a:xfrm>
              <a:off x="3166554" y="4707462"/>
              <a:ext cx="423333" cy="369332"/>
            </a:xfrm>
            <a:prstGeom prst="rect">
              <a:avLst/>
            </a:prstGeom>
            <a:noFill/>
          </p:spPr>
          <p:txBody>
            <a:bodyPr wrap="square" rtlCol="0">
              <a:spAutoFit/>
            </a:bodyPr>
            <a:lstStyle/>
            <a:p>
              <a:r>
                <a:rPr lang="en-US" b="1" dirty="0" smtClean="0"/>
                <a:t>I</a:t>
              </a:r>
              <a:endParaRPr lang="en-US" b="1" dirty="0"/>
            </a:p>
          </p:txBody>
        </p:sp>
      </p:grpSp>
      <p:grpSp>
        <p:nvGrpSpPr>
          <p:cNvPr id="116" name="Group 115"/>
          <p:cNvGrpSpPr/>
          <p:nvPr/>
        </p:nvGrpSpPr>
        <p:grpSpPr>
          <a:xfrm>
            <a:off x="313260" y="5122340"/>
            <a:ext cx="491084" cy="389456"/>
            <a:chOff x="3098803" y="4707462"/>
            <a:chExt cx="491084" cy="389456"/>
          </a:xfrm>
          <a:solidFill>
            <a:srgbClr val="FFFF00"/>
          </a:solidFill>
        </p:grpSpPr>
        <p:sp>
          <p:nvSpPr>
            <p:cNvPr id="117" name="Oval 116"/>
            <p:cNvSpPr/>
            <p:nvPr/>
          </p:nvSpPr>
          <p:spPr>
            <a:xfrm>
              <a:off x="3098803" y="4715918"/>
              <a:ext cx="355600" cy="381000"/>
            </a:xfrm>
            <a:prstGeom prst="ellipse">
              <a:avLst/>
            </a:prstGeom>
            <a:grp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8" name="TextBox 117"/>
            <p:cNvSpPr txBox="1"/>
            <p:nvPr/>
          </p:nvSpPr>
          <p:spPr>
            <a:xfrm>
              <a:off x="3166554" y="4707462"/>
              <a:ext cx="423333" cy="369332"/>
            </a:xfrm>
            <a:prstGeom prst="rect">
              <a:avLst/>
            </a:prstGeom>
            <a:noFill/>
          </p:spPr>
          <p:txBody>
            <a:bodyPr wrap="square" rtlCol="0">
              <a:spAutoFit/>
            </a:bodyPr>
            <a:lstStyle/>
            <a:p>
              <a:r>
                <a:rPr lang="en-US" b="1" dirty="0" smtClean="0"/>
                <a:t>I</a:t>
              </a:r>
              <a:endParaRPr lang="en-US" b="1" dirty="0"/>
            </a:p>
          </p:txBody>
        </p:sp>
      </p:grpSp>
      <p:grpSp>
        <p:nvGrpSpPr>
          <p:cNvPr id="122" name="Group 121"/>
          <p:cNvGrpSpPr/>
          <p:nvPr/>
        </p:nvGrpSpPr>
        <p:grpSpPr>
          <a:xfrm>
            <a:off x="8686785" y="5822871"/>
            <a:ext cx="457215" cy="389459"/>
            <a:chOff x="3098800" y="3776141"/>
            <a:chExt cx="457215" cy="389459"/>
          </a:xfrm>
        </p:grpSpPr>
        <p:sp>
          <p:nvSpPr>
            <p:cNvPr id="123" name="Oval 122"/>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4" name="TextBox 123"/>
            <p:cNvSpPr txBox="1"/>
            <p:nvPr/>
          </p:nvSpPr>
          <p:spPr>
            <a:xfrm>
              <a:off x="3132682" y="3776141"/>
              <a:ext cx="423333" cy="369332"/>
            </a:xfrm>
            <a:prstGeom prst="rect">
              <a:avLst/>
            </a:prstGeom>
            <a:noFill/>
          </p:spPr>
          <p:txBody>
            <a:bodyPr wrap="square" rtlCol="0">
              <a:spAutoFit/>
            </a:bodyPr>
            <a:lstStyle/>
            <a:p>
              <a:r>
                <a:rPr lang="en-US" dirty="0">
                  <a:solidFill>
                    <a:schemeClr val="bg1"/>
                  </a:solidFill>
                </a:rPr>
                <a:t>K</a:t>
              </a:r>
            </a:p>
          </p:txBody>
        </p:sp>
      </p:grpSp>
      <p:grpSp>
        <p:nvGrpSpPr>
          <p:cNvPr id="125" name="Group 124"/>
          <p:cNvGrpSpPr/>
          <p:nvPr/>
        </p:nvGrpSpPr>
        <p:grpSpPr>
          <a:xfrm>
            <a:off x="7704683" y="6325466"/>
            <a:ext cx="457215" cy="389459"/>
            <a:chOff x="3098800" y="3776141"/>
            <a:chExt cx="457215" cy="389459"/>
          </a:xfrm>
        </p:grpSpPr>
        <p:sp>
          <p:nvSpPr>
            <p:cNvPr id="126" name="Oval 125"/>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TextBox 126"/>
            <p:cNvSpPr txBox="1"/>
            <p:nvPr/>
          </p:nvSpPr>
          <p:spPr>
            <a:xfrm>
              <a:off x="3132682" y="3776141"/>
              <a:ext cx="423333" cy="369332"/>
            </a:xfrm>
            <a:prstGeom prst="rect">
              <a:avLst/>
            </a:prstGeom>
            <a:noFill/>
          </p:spPr>
          <p:txBody>
            <a:bodyPr wrap="square" rtlCol="0">
              <a:spAutoFit/>
            </a:bodyPr>
            <a:lstStyle/>
            <a:p>
              <a:r>
                <a:rPr lang="en-US" dirty="0">
                  <a:solidFill>
                    <a:schemeClr val="bg1"/>
                  </a:solidFill>
                </a:rPr>
                <a:t>K</a:t>
              </a:r>
            </a:p>
          </p:txBody>
        </p:sp>
      </p:grpSp>
      <p:grpSp>
        <p:nvGrpSpPr>
          <p:cNvPr id="128" name="Group 127"/>
          <p:cNvGrpSpPr/>
          <p:nvPr/>
        </p:nvGrpSpPr>
        <p:grpSpPr>
          <a:xfrm>
            <a:off x="7476075" y="5520282"/>
            <a:ext cx="457215" cy="389459"/>
            <a:chOff x="3098800" y="3776141"/>
            <a:chExt cx="457215" cy="389459"/>
          </a:xfrm>
        </p:grpSpPr>
        <p:sp>
          <p:nvSpPr>
            <p:cNvPr id="129" name="Oval 128"/>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0" name="TextBox 129"/>
            <p:cNvSpPr txBox="1"/>
            <p:nvPr/>
          </p:nvSpPr>
          <p:spPr>
            <a:xfrm>
              <a:off x="3132682" y="3776141"/>
              <a:ext cx="423333" cy="369332"/>
            </a:xfrm>
            <a:prstGeom prst="rect">
              <a:avLst/>
            </a:prstGeom>
            <a:noFill/>
          </p:spPr>
          <p:txBody>
            <a:bodyPr wrap="square" rtlCol="0">
              <a:spAutoFit/>
            </a:bodyPr>
            <a:lstStyle/>
            <a:p>
              <a:r>
                <a:rPr lang="en-US" dirty="0">
                  <a:solidFill>
                    <a:schemeClr val="bg1"/>
                  </a:solidFill>
                </a:rPr>
                <a:t>K</a:t>
              </a:r>
            </a:p>
          </p:txBody>
        </p:sp>
      </p:grpSp>
      <p:grpSp>
        <p:nvGrpSpPr>
          <p:cNvPr id="131" name="Group 130"/>
          <p:cNvGrpSpPr/>
          <p:nvPr/>
        </p:nvGrpSpPr>
        <p:grpSpPr>
          <a:xfrm>
            <a:off x="7933318" y="6296866"/>
            <a:ext cx="474151" cy="397932"/>
            <a:chOff x="3098800" y="4250268"/>
            <a:chExt cx="474151" cy="397932"/>
          </a:xfrm>
        </p:grpSpPr>
        <p:sp>
          <p:nvSpPr>
            <p:cNvPr id="132" name="Oval 131"/>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3" name="TextBox 132"/>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134" name="Group 133"/>
          <p:cNvGrpSpPr/>
          <p:nvPr/>
        </p:nvGrpSpPr>
        <p:grpSpPr>
          <a:xfrm>
            <a:off x="8449871" y="5889614"/>
            <a:ext cx="474151" cy="397932"/>
            <a:chOff x="3098800" y="4250268"/>
            <a:chExt cx="474151" cy="397932"/>
          </a:xfrm>
        </p:grpSpPr>
        <p:sp>
          <p:nvSpPr>
            <p:cNvPr id="135" name="Oval 134"/>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TextBox 135"/>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137" name="Group 136"/>
          <p:cNvGrpSpPr/>
          <p:nvPr/>
        </p:nvGrpSpPr>
        <p:grpSpPr>
          <a:xfrm>
            <a:off x="7603221" y="5737170"/>
            <a:ext cx="474151" cy="397932"/>
            <a:chOff x="3098800" y="4250268"/>
            <a:chExt cx="474151" cy="397932"/>
          </a:xfrm>
        </p:grpSpPr>
        <p:sp>
          <p:nvSpPr>
            <p:cNvPr id="138" name="Oval 137"/>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TextBox 138"/>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140" name="Group 139"/>
          <p:cNvGrpSpPr/>
          <p:nvPr/>
        </p:nvGrpSpPr>
        <p:grpSpPr>
          <a:xfrm>
            <a:off x="7874145" y="4973988"/>
            <a:ext cx="474151" cy="397932"/>
            <a:chOff x="3098800" y="4250268"/>
            <a:chExt cx="474151" cy="397932"/>
          </a:xfrm>
        </p:grpSpPr>
        <p:sp>
          <p:nvSpPr>
            <p:cNvPr id="141" name="Oval 140"/>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2" name="TextBox 141"/>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119" name="Group 118"/>
          <p:cNvGrpSpPr/>
          <p:nvPr/>
        </p:nvGrpSpPr>
        <p:grpSpPr>
          <a:xfrm>
            <a:off x="7653868" y="4997402"/>
            <a:ext cx="457215" cy="389459"/>
            <a:chOff x="3098800" y="3776141"/>
            <a:chExt cx="457215" cy="389459"/>
          </a:xfrm>
        </p:grpSpPr>
        <p:sp>
          <p:nvSpPr>
            <p:cNvPr id="120" name="Oval 119"/>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1" name="TextBox 120"/>
            <p:cNvSpPr txBox="1"/>
            <p:nvPr/>
          </p:nvSpPr>
          <p:spPr>
            <a:xfrm>
              <a:off x="3132682" y="3776141"/>
              <a:ext cx="423333" cy="369332"/>
            </a:xfrm>
            <a:prstGeom prst="rect">
              <a:avLst/>
            </a:prstGeom>
            <a:noFill/>
          </p:spPr>
          <p:txBody>
            <a:bodyPr wrap="square" rtlCol="0">
              <a:spAutoFit/>
            </a:bodyPr>
            <a:lstStyle/>
            <a:p>
              <a:r>
                <a:rPr lang="en-US" dirty="0">
                  <a:solidFill>
                    <a:schemeClr val="bg1"/>
                  </a:solidFill>
                </a:rPr>
                <a:t>K</a:t>
              </a:r>
            </a:p>
          </p:txBody>
        </p:sp>
      </p:grpSp>
      <p:grpSp>
        <p:nvGrpSpPr>
          <p:cNvPr id="143" name="Group 142"/>
          <p:cNvGrpSpPr/>
          <p:nvPr/>
        </p:nvGrpSpPr>
        <p:grpSpPr>
          <a:xfrm>
            <a:off x="7984066" y="5943568"/>
            <a:ext cx="457224" cy="406383"/>
            <a:chOff x="3098803" y="5571051"/>
            <a:chExt cx="457224" cy="406383"/>
          </a:xfrm>
        </p:grpSpPr>
        <p:sp>
          <p:nvSpPr>
            <p:cNvPr id="144" name="Oval 143"/>
            <p:cNvSpPr/>
            <p:nvPr/>
          </p:nvSpPr>
          <p:spPr>
            <a:xfrm>
              <a:off x="3098803" y="5596434"/>
              <a:ext cx="3556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5" name="TextBox 144"/>
            <p:cNvSpPr txBox="1"/>
            <p:nvPr/>
          </p:nvSpPr>
          <p:spPr>
            <a:xfrm>
              <a:off x="3132694" y="5571051"/>
              <a:ext cx="423333" cy="369332"/>
            </a:xfrm>
            <a:prstGeom prst="rect">
              <a:avLst/>
            </a:prstGeom>
            <a:noFill/>
          </p:spPr>
          <p:txBody>
            <a:bodyPr wrap="square" rtlCol="0">
              <a:spAutoFit/>
            </a:bodyPr>
            <a:lstStyle/>
            <a:p>
              <a:r>
                <a:rPr lang="en-US" b="1" dirty="0"/>
                <a:t>P</a:t>
              </a:r>
            </a:p>
          </p:txBody>
        </p:sp>
      </p:grpSp>
      <p:grpSp>
        <p:nvGrpSpPr>
          <p:cNvPr id="146" name="Group 145"/>
          <p:cNvGrpSpPr/>
          <p:nvPr/>
        </p:nvGrpSpPr>
        <p:grpSpPr>
          <a:xfrm>
            <a:off x="7764088" y="5217527"/>
            <a:ext cx="457218" cy="406389"/>
            <a:chOff x="3098806" y="5130790"/>
            <a:chExt cx="457218" cy="406389"/>
          </a:xfrm>
        </p:grpSpPr>
        <p:sp>
          <p:nvSpPr>
            <p:cNvPr id="147" name="Oval 146"/>
            <p:cNvSpPr/>
            <p:nvPr/>
          </p:nvSpPr>
          <p:spPr>
            <a:xfrm>
              <a:off x="3098806" y="5156179"/>
              <a:ext cx="355600" cy="381000"/>
            </a:xfrm>
            <a:prstGeom prst="ellipse">
              <a:avLst/>
            </a:prstGeom>
            <a:gradFill flip="none" rotWithShape="1">
              <a:gsLst>
                <a:gs pos="0">
                  <a:schemeClr val="accent2"/>
                </a:gs>
                <a:gs pos="100000">
                  <a:srgbClr val="FFFFFF"/>
                </a:gs>
                <a:gs pos="73000">
                  <a:srgbClr val="008000"/>
                </a:gs>
              </a:gsLst>
              <a:lin ang="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8" name="TextBox 147"/>
            <p:cNvSpPr txBox="1"/>
            <p:nvPr/>
          </p:nvSpPr>
          <p:spPr>
            <a:xfrm>
              <a:off x="3132691" y="5130790"/>
              <a:ext cx="423333" cy="369332"/>
            </a:xfrm>
            <a:prstGeom prst="rect">
              <a:avLst/>
            </a:prstGeom>
            <a:noFill/>
          </p:spPr>
          <p:txBody>
            <a:bodyPr wrap="square" rtlCol="0">
              <a:spAutoFit/>
            </a:bodyPr>
            <a:lstStyle/>
            <a:p>
              <a:r>
                <a:rPr lang="en-US" b="1" dirty="0" smtClean="0"/>
                <a:t>R</a:t>
              </a:r>
              <a:endParaRPr lang="en-US" b="1" dirty="0"/>
            </a:p>
          </p:txBody>
        </p:sp>
      </p:grpSp>
      <p:grpSp>
        <p:nvGrpSpPr>
          <p:cNvPr id="149" name="Group 148"/>
          <p:cNvGrpSpPr/>
          <p:nvPr/>
        </p:nvGrpSpPr>
        <p:grpSpPr>
          <a:xfrm>
            <a:off x="7230532" y="5471482"/>
            <a:ext cx="457218" cy="406389"/>
            <a:chOff x="3098806" y="5130790"/>
            <a:chExt cx="457218" cy="406389"/>
          </a:xfrm>
        </p:grpSpPr>
        <p:sp>
          <p:nvSpPr>
            <p:cNvPr id="150" name="Oval 149"/>
            <p:cNvSpPr/>
            <p:nvPr/>
          </p:nvSpPr>
          <p:spPr>
            <a:xfrm>
              <a:off x="3098806" y="5156179"/>
              <a:ext cx="355600" cy="381000"/>
            </a:xfrm>
            <a:prstGeom prst="ellipse">
              <a:avLst/>
            </a:prstGeom>
            <a:gradFill flip="none" rotWithShape="1">
              <a:gsLst>
                <a:gs pos="0">
                  <a:schemeClr val="accent2"/>
                </a:gs>
                <a:gs pos="100000">
                  <a:srgbClr val="FFFFFF"/>
                </a:gs>
                <a:gs pos="73000">
                  <a:srgbClr val="008000"/>
                </a:gs>
              </a:gsLst>
              <a:lin ang="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1" name="TextBox 150"/>
            <p:cNvSpPr txBox="1"/>
            <p:nvPr/>
          </p:nvSpPr>
          <p:spPr>
            <a:xfrm>
              <a:off x="3132691" y="5130790"/>
              <a:ext cx="423333" cy="369332"/>
            </a:xfrm>
            <a:prstGeom prst="rect">
              <a:avLst/>
            </a:prstGeom>
            <a:noFill/>
          </p:spPr>
          <p:txBody>
            <a:bodyPr wrap="square" rtlCol="0">
              <a:spAutoFit/>
            </a:bodyPr>
            <a:lstStyle/>
            <a:p>
              <a:r>
                <a:rPr lang="en-US" b="1" dirty="0" smtClean="0"/>
                <a:t>R</a:t>
              </a:r>
              <a:endParaRPr lang="en-US" b="1" dirty="0"/>
            </a:p>
          </p:txBody>
        </p:sp>
      </p:grpSp>
      <p:grpSp>
        <p:nvGrpSpPr>
          <p:cNvPr id="152" name="Group 151"/>
          <p:cNvGrpSpPr/>
          <p:nvPr/>
        </p:nvGrpSpPr>
        <p:grpSpPr>
          <a:xfrm>
            <a:off x="8619032" y="6084351"/>
            <a:ext cx="457218" cy="406389"/>
            <a:chOff x="3098806" y="5130790"/>
            <a:chExt cx="457218" cy="406389"/>
          </a:xfrm>
        </p:grpSpPr>
        <p:sp>
          <p:nvSpPr>
            <p:cNvPr id="153" name="Oval 152"/>
            <p:cNvSpPr/>
            <p:nvPr/>
          </p:nvSpPr>
          <p:spPr>
            <a:xfrm>
              <a:off x="3098806" y="5156179"/>
              <a:ext cx="355600" cy="381000"/>
            </a:xfrm>
            <a:prstGeom prst="ellipse">
              <a:avLst/>
            </a:prstGeom>
            <a:gradFill flip="none" rotWithShape="1">
              <a:gsLst>
                <a:gs pos="0">
                  <a:schemeClr val="accent2"/>
                </a:gs>
                <a:gs pos="100000">
                  <a:srgbClr val="FFFFFF"/>
                </a:gs>
                <a:gs pos="73000">
                  <a:srgbClr val="008000"/>
                </a:gs>
              </a:gsLst>
              <a:lin ang="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4" name="TextBox 153"/>
            <p:cNvSpPr txBox="1"/>
            <p:nvPr/>
          </p:nvSpPr>
          <p:spPr>
            <a:xfrm>
              <a:off x="3132691" y="5130790"/>
              <a:ext cx="423333" cy="369332"/>
            </a:xfrm>
            <a:prstGeom prst="rect">
              <a:avLst/>
            </a:prstGeom>
            <a:noFill/>
          </p:spPr>
          <p:txBody>
            <a:bodyPr wrap="square" rtlCol="0">
              <a:spAutoFit/>
            </a:bodyPr>
            <a:lstStyle/>
            <a:p>
              <a:r>
                <a:rPr lang="en-US" b="1" dirty="0" smtClean="0"/>
                <a:t>R</a:t>
              </a:r>
              <a:endParaRPr lang="en-US" b="1" dirty="0"/>
            </a:p>
          </p:txBody>
        </p:sp>
      </p:grpSp>
      <p:grpSp>
        <p:nvGrpSpPr>
          <p:cNvPr id="155" name="Group 154"/>
          <p:cNvGrpSpPr/>
          <p:nvPr/>
        </p:nvGrpSpPr>
        <p:grpSpPr>
          <a:xfrm>
            <a:off x="8094289" y="6416594"/>
            <a:ext cx="457218" cy="406389"/>
            <a:chOff x="3098806" y="5130790"/>
            <a:chExt cx="457218" cy="406389"/>
          </a:xfrm>
        </p:grpSpPr>
        <p:sp>
          <p:nvSpPr>
            <p:cNvPr id="156" name="Oval 155"/>
            <p:cNvSpPr/>
            <p:nvPr/>
          </p:nvSpPr>
          <p:spPr>
            <a:xfrm>
              <a:off x="3098806" y="5156179"/>
              <a:ext cx="355600" cy="381000"/>
            </a:xfrm>
            <a:prstGeom prst="ellipse">
              <a:avLst/>
            </a:prstGeom>
            <a:gradFill flip="none" rotWithShape="1">
              <a:gsLst>
                <a:gs pos="0">
                  <a:schemeClr val="accent2"/>
                </a:gs>
                <a:gs pos="100000">
                  <a:srgbClr val="FFFFFF"/>
                </a:gs>
                <a:gs pos="73000">
                  <a:srgbClr val="008000"/>
                </a:gs>
              </a:gsLst>
              <a:lin ang="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TextBox 156"/>
            <p:cNvSpPr txBox="1"/>
            <p:nvPr/>
          </p:nvSpPr>
          <p:spPr>
            <a:xfrm>
              <a:off x="3132691" y="5130790"/>
              <a:ext cx="423333" cy="369332"/>
            </a:xfrm>
            <a:prstGeom prst="rect">
              <a:avLst/>
            </a:prstGeom>
            <a:noFill/>
          </p:spPr>
          <p:txBody>
            <a:bodyPr wrap="square" rtlCol="0">
              <a:spAutoFit/>
            </a:bodyPr>
            <a:lstStyle/>
            <a:p>
              <a:r>
                <a:rPr lang="en-US" b="1" dirty="0" smtClean="0"/>
                <a:t>R</a:t>
              </a:r>
              <a:endParaRPr lang="en-US" b="1" dirty="0"/>
            </a:p>
          </p:txBody>
        </p:sp>
      </p:grpSp>
      <p:grpSp>
        <p:nvGrpSpPr>
          <p:cNvPr id="158" name="Group 157"/>
          <p:cNvGrpSpPr/>
          <p:nvPr/>
        </p:nvGrpSpPr>
        <p:grpSpPr>
          <a:xfrm>
            <a:off x="8043486" y="5223939"/>
            <a:ext cx="491084" cy="389456"/>
            <a:chOff x="3098803" y="4707462"/>
            <a:chExt cx="491084" cy="389456"/>
          </a:xfrm>
          <a:solidFill>
            <a:srgbClr val="FFFF00"/>
          </a:solidFill>
        </p:grpSpPr>
        <p:sp>
          <p:nvSpPr>
            <p:cNvPr id="159" name="Oval 158"/>
            <p:cNvSpPr/>
            <p:nvPr/>
          </p:nvSpPr>
          <p:spPr>
            <a:xfrm>
              <a:off x="3098803" y="4715918"/>
              <a:ext cx="355600" cy="381000"/>
            </a:xfrm>
            <a:prstGeom prst="ellipse">
              <a:avLst/>
            </a:prstGeom>
            <a:grp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0" name="TextBox 159"/>
            <p:cNvSpPr txBox="1"/>
            <p:nvPr/>
          </p:nvSpPr>
          <p:spPr>
            <a:xfrm>
              <a:off x="3166554" y="4707462"/>
              <a:ext cx="423333" cy="369332"/>
            </a:xfrm>
            <a:prstGeom prst="rect">
              <a:avLst/>
            </a:prstGeom>
            <a:noFill/>
          </p:spPr>
          <p:txBody>
            <a:bodyPr wrap="square" rtlCol="0">
              <a:spAutoFit/>
            </a:bodyPr>
            <a:lstStyle/>
            <a:p>
              <a:r>
                <a:rPr lang="en-US" b="1" dirty="0" smtClean="0"/>
                <a:t>I</a:t>
              </a:r>
              <a:endParaRPr lang="en-US" b="1" dirty="0"/>
            </a:p>
          </p:txBody>
        </p:sp>
      </p:grpSp>
      <p:grpSp>
        <p:nvGrpSpPr>
          <p:cNvPr id="161" name="Group 160"/>
          <p:cNvGrpSpPr/>
          <p:nvPr/>
        </p:nvGrpSpPr>
        <p:grpSpPr>
          <a:xfrm>
            <a:off x="8881507" y="6053517"/>
            <a:ext cx="491084" cy="389456"/>
            <a:chOff x="3098803" y="4707462"/>
            <a:chExt cx="491084" cy="389456"/>
          </a:xfrm>
          <a:solidFill>
            <a:srgbClr val="FFFF00"/>
          </a:solidFill>
        </p:grpSpPr>
        <p:sp>
          <p:nvSpPr>
            <p:cNvPr id="162" name="Oval 161"/>
            <p:cNvSpPr/>
            <p:nvPr/>
          </p:nvSpPr>
          <p:spPr>
            <a:xfrm>
              <a:off x="3098803" y="4715918"/>
              <a:ext cx="355600" cy="381000"/>
            </a:xfrm>
            <a:prstGeom prst="ellipse">
              <a:avLst/>
            </a:prstGeom>
            <a:grp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3" name="TextBox 162"/>
            <p:cNvSpPr txBox="1"/>
            <p:nvPr/>
          </p:nvSpPr>
          <p:spPr>
            <a:xfrm>
              <a:off x="3166554" y="4707462"/>
              <a:ext cx="423333" cy="369332"/>
            </a:xfrm>
            <a:prstGeom prst="rect">
              <a:avLst/>
            </a:prstGeom>
            <a:noFill/>
          </p:spPr>
          <p:txBody>
            <a:bodyPr wrap="square" rtlCol="0">
              <a:spAutoFit/>
            </a:bodyPr>
            <a:lstStyle/>
            <a:p>
              <a:r>
                <a:rPr lang="en-US" b="1" dirty="0" smtClean="0"/>
                <a:t>I</a:t>
              </a:r>
              <a:endParaRPr lang="en-US" b="1" dirty="0"/>
            </a:p>
          </p:txBody>
        </p:sp>
      </p:grpSp>
      <p:grpSp>
        <p:nvGrpSpPr>
          <p:cNvPr id="164" name="Group 163"/>
          <p:cNvGrpSpPr/>
          <p:nvPr/>
        </p:nvGrpSpPr>
        <p:grpSpPr>
          <a:xfrm>
            <a:off x="7408342" y="5206951"/>
            <a:ext cx="423333" cy="389456"/>
            <a:chOff x="3081889" y="4707462"/>
            <a:chExt cx="423333" cy="389456"/>
          </a:xfrm>
          <a:solidFill>
            <a:srgbClr val="FF6600"/>
          </a:solidFill>
        </p:grpSpPr>
        <p:sp>
          <p:nvSpPr>
            <p:cNvPr id="165" name="Oval 164"/>
            <p:cNvSpPr/>
            <p:nvPr/>
          </p:nvSpPr>
          <p:spPr>
            <a:xfrm>
              <a:off x="3098803" y="4715918"/>
              <a:ext cx="355600" cy="381000"/>
            </a:xfrm>
            <a:prstGeom prst="ellipse">
              <a:avLst/>
            </a:prstGeom>
            <a:solidFill>
              <a:schemeClr val="tx1"/>
            </a:solid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6" name="TextBox 165"/>
            <p:cNvSpPr txBox="1"/>
            <p:nvPr/>
          </p:nvSpPr>
          <p:spPr>
            <a:xfrm>
              <a:off x="3081889" y="4707462"/>
              <a:ext cx="423333" cy="369332"/>
            </a:xfrm>
            <a:prstGeom prst="rect">
              <a:avLst/>
            </a:prstGeom>
            <a:noFill/>
          </p:spPr>
          <p:txBody>
            <a:bodyPr wrap="square" rtlCol="0">
              <a:spAutoFit/>
            </a:bodyPr>
            <a:lstStyle/>
            <a:p>
              <a:r>
                <a:rPr lang="en-US" b="1" dirty="0" smtClean="0">
                  <a:solidFill>
                    <a:srgbClr val="FFFFFF"/>
                  </a:solidFill>
                </a:rPr>
                <a:t>Ra</a:t>
              </a:r>
              <a:endParaRPr lang="en-US" b="1" dirty="0">
                <a:solidFill>
                  <a:srgbClr val="FFFFFF"/>
                </a:solidFill>
              </a:endParaRPr>
            </a:p>
          </p:txBody>
        </p:sp>
      </p:grpSp>
      <p:grpSp>
        <p:nvGrpSpPr>
          <p:cNvPr id="173" name="Group 172"/>
          <p:cNvGrpSpPr/>
          <p:nvPr/>
        </p:nvGrpSpPr>
        <p:grpSpPr>
          <a:xfrm>
            <a:off x="4207942" y="3213303"/>
            <a:ext cx="474151" cy="397932"/>
            <a:chOff x="3098800" y="4250268"/>
            <a:chExt cx="474151" cy="397932"/>
          </a:xfrm>
        </p:grpSpPr>
        <p:sp>
          <p:nvSpPr>
            <p:cNvPr id="174" name="Oval 173"/>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5" name="TextBox 174"/>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176" name="Group 175"/>
          <p:cNvGrpSpPr/>
          <p:nvPr/>
        </p:nvGrpSpPr>
        <p:grpSpPr>
          <a:xfrm>
            <a:off x="5681142" y="3318934"/>
            <a:ext cx="474151" cy="397932"/>
            <a:chOff x="3098800" y="4250268"/>
            <a:chExt cx="474151" cy="397932"/>
          </a:xfrm>
        </p:grpSpPr>
        <p:sp>
          <p:nvSpPr>
            <p:cNvPr id="177" name="Oval 176"/>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8" name="TextBox 177"/>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180" name="Group 179"/>
          <p:cNvGrpSpPr/>
          <p:nvPr/>
        </p:nvGrpSpPr>
        <p:grpSpPr>
          <a:xfrm>
            <a:off x="5494884" y="2064215"/>
            <a:ext cx="474151" cy="397932"/>
            <a:chOff x="3098800" y="4250268"/>
            <a:chExt cx="474151" cy="397932"/>
          </a:xfrm>
        </p:grpSpPr>
        <p:sp>
          <p:nvSpPr>
            <p:cNvPr id="181" name="Oval 180"/>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2" name="TextBox 181"/>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183" name="Group 182"/>
          <p:cNvGrpSpPr/>
          <p:nvPr/>
        </p:nvGrpSpPr>
        <p:grpSpPr>
          <a:xfrm>
            <a:off x="5317094" y="477322"/>
            <a:ext cx="440282" cy="381000"/>
            <a:chOff x="3098800" y="3784600"/>
            <a:chExt cx="440282" cy="381000"/>
          </a:xfrm>
        </p:grpSpPr>
        <p:sp>
          <p:nvSpPr>
            <p:cNvPr id="184" name="Oval 183"/>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5" name="TextBox 184"/>
            <p:cNvSpPr txBox="1"/>
            <p:nvPr/>
          </p:nvSpPr>
          <p:spPr>
            <a:xfrm>
              <a:off x="3115749" y="3810007"/>
              <a:ext cx="423333" cy="276999"/>
            </a:xfrm>
            <a:prstGeom prst="rect">
              <a:avLst/>
            </a:prstGeom>
            <a:noFill/>
          </p:spPr>
          <p:txBody>
            <a:bodyPr wrap="square" rtlCol="0">
              <a:spAutoFit/>
            </a:bodyPr>
            <a:lstStyle/>
            <a:p>
              <a:r>
                <a:rPr lang="en-US" sz="1200" dirty="0" smtClean="0">
                  <a:solidFill>
                    <a:schemeClr val="bg1"/>
                  </a:solidFill>
                </a:rPr>
                <a:t>KA</a:t>
              </a:r>
              <a:endParaRPr lang="en-US" sz="1200" dirty="0">
                <a:solidFill>
                  <a:schemeClr val="bg1"/>
                </a:solidFill>
              </a:endParaRPr>
            </a:p>
          </p:txBody>
        </p:sp>
      </p:grpSp>
      <p:grpSp>
        <p:nvGrpSpPr>
          <p:cNvPr id="186" name="Group 185"/>
          <p:cNvGrpSpPr/>
          <p:nvPr/>
        </p:nvGrpSpPr>
        <p:grpSpPr>
          <a:xfrm>
            <a:off x="5355223" y="3335866"/>
            <a:ext cx="491084" cy="389456"/>
            <a:chOff x="3098803" y="4707462"/>
            <a:chExt cx="491084" cy="389456"/>
          </a:xfrm>
          <a:solidFill>
            <a:srgbClr val="FFFF00"/>
          </a:solidFill>
        </p:grpSpPr>
        <p:sp>
          <p:nvSpPr>
            <p:cNvPr id="187" name="Oval 186"/>
            <p:cNvSpPr/>
            <p:nvPr/>
          </p:nvSpPr>
          <p:spPr>
            <a:xfrm>
              <a:off x="3098803" y="4715918"/>
              <a:ext cx="355600" cy="381000"/>
            </a:xfrm>
            <a:prstGeom prst="ellipse">
              <a:avLst/>
            </a:prstGeom>
            <a:grp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8" name="TextBox 187"/>
            <p:cNvSpPr txBox="1"/>
            <p:nvPr/>
          </p:nvSpPr>
          <p:spPr>
            <a:xfrm>
              <a:off x="3166554" y="4707462"/>
              <a:ext cx="423333" cy="369332"/>
            </a:xfrm>
            <a:prstGeom prst="rect">
              <a:avLst/>
            </a:prstGeom>
            <a:noFill/>
          </p:spPr>
          <p:txBody>
            <a:bodyPr wrap="square" rtlCol="0">
              <a:spAutoFit/>
            </a:bodyPr>
            <a:lstStyle/>
            <a:p>
              <a:r>
                <a:rPr lang="en-US" b="1" dirty="0" smtClean="0"/>
                <a:t>I</a:t>
              </a:r>
              <a:endParaRPr lang="en-US" b="1" dirty="0"/>
            </a:p>
          </p:txBody>
        </p:sp>
      </p:grpSp>
      <p:grpSp>
        <p:nvGrpSpPr>
          <p:cNvPr id="189" name="Group 188"/>
          <p:cNvGrpSpPr/>
          <p:nvPr/>
        </p:nvGrpSpPr>
        <p:grpSpPr>
          <a:xfrm>
            <a:off x="3801519" y="3218595"/>
            <a:ext cx="491084" cy="389456"/>
            <a:chOff x="3098803" y="4707462"/>
            <a:chExt cx="491084" cy="389456"/>
          </a:xfrm>
          <a:solidFill>
            <a:srgbClr val="FFFF00"/>
          </a:solidFill>
        </p:grpSpPr>
        <p:sp>
          <p:nvSpPr>
            <p:cNvPr id="190" name="Oval 189"/>
            <p:cNvSpPr/>
            <p:nvPr/>
          </p:nvSpPr>
          <p:spPr>
            <a:xfrm>
              <a:off x="3098803" y="4715918"/>
              <a:ext cx="355600" cy="381000"/>
            </a:xfrm>
            <a:prstGeom prst="ellipse">
              <a:avLst/>
            </a:prstGeom>
            <a:grp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1" name="TextBox 190"/>
            <p:cNvSpPr txBox="1"/>
            <p:nvPr/>
          </p:nvSpPr>
          <p:spPr>
            <a:xfrm>
              <a:off x="3166554" y="4707462"/>
              <a:ext cx="423333" cy="369332"/>
            </a:xfrm>
            <a:prstGeom prst="rect">
              <a:avLst/>
            </a:prstGeom>
            <a:noFill/>
          </p:spPr>
          <p:txBody>
            <a:bodyPr wrap="square" rtlCol="0">
              <a:spAutoFit/>
            </a:bodyPr>
            <a:lstStyle/>
            <a:p>
              <a:r>
                <a:rPr lang="en-US" b="1" dirty="0" smtClean="0"/>
                <a:t>I</a:t>
              </a:r>
              <a:endParaRPr lang="en-US" b="1" dirty="0"/>
            </a:p>
          </p:txBody>
        </p:sp>
      </p:grpSp>
      <p:grpSp>
        <p:nvGrpSpPr>
          <p:cNvPr id="198" name="Group 197"/>
          <p:cNvGrpSpPr/>
          <p:nvPr/>
        </p:nvGrpSpPr>
        <p:grpSpPr>
          <a:xfrm>
            <a:off x="5240887" y="2044091"/>
            <a:ext cx="423333" cy="389456"/>
            <a:chOff x="3081889" y="4707462"/>
            <a:chExt cx="423333" cy="389456"/>
          </a:xfrm>
          <a:solidFill>
            <a:srgbClr val="FF6600"/>
          </a:solidFill>
        </p:grpSpPr>
        <p:sp>
          <p:nvSpPr>
            <p:cNvPr id="199" name="Oval 198"/>
            <p:cNvSpPr/>
            <p:nvPr/>
          </p:nvSpPr>
          <p:spPr>
            <a:xfrm>
              <a:off x="3098803" y="4715918"/>
              <a:ext cx="355600" cy="381000"/>
            </a:xfrm>
            <a:prstGeom prst="ellipse">
              <a:avLst/>
            </a:prstGeom>
            <a:solidFill>
              <a:schemeClr val="tx1"/>
            </a:solid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0" name="TextBox 199"/>
            <p:cNvSpPr txBox="1"/>
            <p:nvPr/>
          </p:nvSpPr>
          <p:spPr>
            <a:xfrm>
              <a:off x="3081889" y="4707462"/>
              <a:ext cx="423333" cy="369332"/>
            </a:xfrm>
            <a:prstGeom prst="rect">
              <a:avLst/>
            </a:prstGeom>
            <a:noFill/>
          </p:spPr>
          <p:txBody>
            <a:bodyPr wrap="square" rtlCol="0">
              <a:spAutoFit/>
            </a:bodyPr>
            <a:lstStyle/>
            <a:p>
              <a:r>
                <a:rPr lang="en-US" b="1" dirty="0" smtClean="0">
                  <a:solidFill>
                    <a:srgbClr val="FFFFFF"/>
                  </a:solidFill>
                </a:rPr>
                <a:t>Ra</a:t>
              </a:r>
              <a:endParaRPr lang="en-US" b="1" dirty="0">
                <a:solidFill>
                  <a:srgbClr val="FFFFFF"/>
                </a:solidFill>
              </a:endParaRPr>
            </a:p>
          </p:txBody>
        </p:sp>
      </p:grpSp>
      <p:sp>
        <p:nvSpPr>
          <p:cNvPr id="201" name="TextBox 200"/>
          <p:cNvSpPr txBox="1"/>
          <p:nvPr/>
        </p:nvSpPr>
        <p:spPr>
          <a:xfrm>
            <a:off x="266874" y="6490740"/>
            <a:ext cx="2704926" cy="369332"/>
          </a:xfrm>
          <a:prstGeom prst="rect">
            <a:avLst/>
          </a:prstGeom>
          <a:solidFill>
            <a:schemeClr val="bg1"/>
          </a:solidFill>
          <a:ln>
            <a:solidFill>
              <a:schemeClr val="tx1"/>
            </a:solidFill>
          </a:ln>
        </p:spPr>
        <p:txBody>
          <a:bodyPr wrap="square" rtlCol="0">
            <a:spAutoFit/>
          </a:bodyPr>
          <a:lstStyle/>
          <a:p>
            <a:pPr algn="ctr"/>
            <a:r>
              <a:rPr lang="en-US" dirty="0" smtClean="0"/>
              <a:t>BAYKARA</a:t>
            </a:r>
            <a:endParaRPr lang="en-US" dirty="0"/>
          </a:p>
        </p:txBody>
      </p:sp>
      <p:sp>
        <p:nvSpPr>
          <p:cNvPr id="202" name="TextBox 201"/>
          <p:cNvSpPr txBox="1"/>
          <p:nvPr/>
        </p:nvSpPr>
        <p:spPr>
          <a:xfrm>
            <a:off x="6820054" y="2864098"/>
            <a:ext cx="2311400" cy="369332"/>
          </a:xfrm>
          <a:prstGeom prst="rect">
            <a:avLst/>
          </a:prstGeom>
          <a:solidFill>
            <a:srgbClr val="FFFFFF"/>
          </a:solidFill>
          <a:ln>
            <a:solidFill>
              <a:srgbClr val="000000"/>
            </a:solidFill>
          </a:ln>
        </p:spPr>
        <p:txBody>
          <a:bodyPr wrap="square" rtlCol="0">
            <a:spAutoFit/>
          </a:bodyPr>
          <a:lstStyle/>
          <a:p>
            <a:pPr algn="ctr"/>
            <a:r>
              <a:rPr lang="en-US" dirty="0" smtClean="0"/>
              <a:t>LEGAIS</a:t>
            </a:r>
            <a:endParaRPr lang="en-US" dirty="0"/>
          </a:p>
        </p:txBody>
      </p:sp>
      <p:grpSp>
        <p:nvGrpSpPr>
          <p:cNvPr id="203" name="Group 202"/>
          <p:cNvGrpSpPr/>
          <p:nvPr/>
        </p:nvGrpSpPr>
        <p:grpSpPr>
          <a:xfrm>
            <a:off x="482590" y="290226"/>
            <a:ext cx="423333" cy="381000"/>
            <a:chOff x="3090405" y="3784600"/>
            <a:chExt cx="423333" cy="381000"/>
          </a:xfrm>
        </p:grpSpPr>
        <p:sp>
          <p:nvSpPr>
            <p:cNvPr id="204" name="Oval 203"/>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5" name="TextBox 204"/>
            <p:cNvSpPr txBox="1"/>
            <p:nvPr/>
          </p:nvSpPr>
          <p:spPr>
            <a:xfrm>
              <a:off x="3090405" y="3820073"/>
              <a:ext cx="423333" cy="276999"/>
            </a:xfrm>
            <a:prstGeom prst="rect">
              <a:avLst/>
            </a:prstGeom>
            <a:noFill/>
          </p:spPr>
          <p:txBody>
            <a:bodyPr wrap="square" rtlCol="0">
              <a:spAutoFit/>
            </a:bodyPr>
            <a:lstStyle/>
            <a:p>
              <a:r>
                <a:rPr lang="en-US" sz="1200" dirty="0" smtClean="0">
                  <a:solidFill>
                    <a:schemeClr val="bg1"/>
                  </a:solidFill>
                </a:rPr>
                <a:t>MA</a:t>
              </a:r>
              <a:endParaRPr lang="en-US" sz="1200" dirty="0">
                <a:solidFill>
                  <a:schemeClr val="bg1"/>
                </a:solidFill>
              </a:endParaRPr>
            </a:p>
          </p:txBody>
        </p:sp>
      </p:grpSp>
      <p:grpSp>
        <p:nvGrpSpPr>
          <p:cNvPr id="206" name="Group 205"/>
          <p:cNvGrpSpPr/>
          <p:nvPr/>
        </p:nvGrpSpPr>
        <p:grpSpPr>
          <a:xfrm>
            <a:off x="753461" y="882889"/>
            <a:ext cx="448804" cy="381000"/>
            <a:chOff x="3098800" y="3784600"/>
            <a:chExt cx="448804" cy="381000"/>
          </a:xfrm>
        </p:grpSpPr>
        <p:sp>
          <p:nvSpPr>
            <p:cNvPr id="207" name="Oval 206"/>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8" name="TextBox 207"/>
            <p:cNvSpPr txBox="1"/>
            <p:nvPr/>
          </p:nvSpPr>
          <p:spPr>
            <a:xfrm>
              <a:off x="3124271" y="3820073"/>
              <a:ext cx="423333" cy="276999"/>
            </a:xfrm>
            <a:prstGeom prst="rect">
              <a:avLst/>
            </a:prstGeom>
            <a:noFill/>
          </p:spPr>
          <p:txBody>
            <a:bodyPr wrap="square" rtlCol="0">
              <a:spAutoFit/>
            </a:bodyPr>
            <a:lstStyle/>
            <a:p>
              <a:r>
                <a:rPr lang="en-US" sz="1200" dirty="0" smtClean="0">
                  <a:solidFill>
                    <a:schemeClr val="bg1"/>
                  </a:solidFill>
                </a:rPr>
                <a:t>SG</a:t>
              </a:r>
              <a:endParaRPr lang="en-US" sz="1200" dirty="0">
                <a:solidFill>
                  <a:schemeClr val="bg1"/>
                </a:solidFill>
              </a:endParaRPr>
            </a:p>
          </p:txBody>
        </p:sp>
      </p:grpSp>
      <p:grpSp>
        <p:nvGrpSpPr>
          <p:cNvPr id="209" name="Group 208"/>
          <p:cNvGrpSpPr/>
          <p:nvPr/>
        </p:nvGrpSpPr>
        <p:grpSpPr>
          <a:xfrm>
            <a:off x="3229953" y="-16933"/>
            <a:ext cx="448804" cy="381000"/>
            <a:chOff x="3098800" y="3784600"/>
            <a:chExt cx="448804" cy="381000"/>
          </a:xfrm>
        </p:grpSpPr>
        <p:sp>
          <p:nvSpPr>
            <p:cNvPr id="210" name="Oval 209"/>
            <p:cNvSpPr/>
            <p:nvPr/>
          </p:nvSpPr>
          <p:spPr>
            <a:xfrm>
              <a:off x="3098800" y="3784600"/>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1" name="TextBox 210"/>
            <p:cNvSpPr txBox="1"/>
            <p:nvPr/>
          </p:nvSpPr>
          <p:spPr>
            <a:xfrm>
              <a:off x="3124271" y="3820073"/>
              <a:ext cx="423333" cy="276999"/>
            </a:xfrm>
            <a:prstGeom prst="rect">
              <a:avLst/>
            </a:prstGeom>
            <a:noFill/>
          </p:spPr>
          <p:txBody>
            <a:bodyPr wrap="square" rtlCol="0">
              <a:spAutoFit/>
            </a:bodyPr>
            <a:lstStyle/>
            <a:p>
              <a:r>
                <a:rPr lang="en-US" sz="1200" dirty="0" smtClean="0">
                  <a:solidFill>
                    <a:srgbClr val="000000"/>
                  </a:solidFill>
                </a:rPr>
                <a:t>PI</a:t>
              </a:r>
              <a:endParaRPr lang="en-US" sz="1200" dirty="0">
                <a:solidFill>
                  <a:srgbClr val="000000"/>
                </a:solidFill>
              </a:endParaRPr>
            </a:p>
          </p:txBody>
        </p:sp>
      </p:grpSp>
      <p:grpSp>
        <p:nvGrpSpPr>
          <p:cNvPr id="214" name="Group 213"/>
          <p:cNvGrpSpPr/>
          <p:nvPr/>
        </p:nvGrpSpPr>
        <p:grpSpPr>
          <a:xfrm>
            <a:off x="1278497" y="2086418"/>
            <a:ext cx="465737" cy="381000"/>
            <a:chOff x="3098800" y="3784600"/>
            <a:chExt cx="465737" cy="381000"/>
          </a:xfrm>
        </p:grpSpPr>
        <p:sp>
          <p:nvSpPr>
            <p:cNvPr id="215" name="Oval 214"/>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6" name="TextBox 215"/>
            <p:cNvSpPr txBox="1"/>
            <p:nvPr/>
          </p:nvSpPr>
          <p:spPr>
            <a:xfrm>
              <a:off x="3141204" y="3820073"/>
              <a:ext cx="423333" cy="276999"/>
            </a:xfrm>
            <a:prstGeom prst="rect">
              <a:avLst/>
            </a:prstGeom>
            <a:noFill/>
          </p:spPr>
          <p:txBody>
            <a:bodyPr wrap="square" rtlCol="0">
              <a:spAutoFit/>
            </a:bodyPr>
            <a:lstStyle/>
            <a:p>
              <a:r>
                <a:rPr lang="en-US" sz="1200" dirty="0" smtClean="0">
                  <a:solidFill>
                    <a:schemeClr val="bg1"/>
                  </a:solidFill>
                </a:rPr>
                <a:t>ID</a:t>
              </a:r>
              <a:endParaRPr lang="en-US" sz="1200" dirty="0">
                <a:solidFill>
                  <a:schemeClr val="bg1"/>
                </a:solidFill>
              </a:endParaRPr>
            </a:p>
          </p:txBody>
        </p:sp>
      </p:grpSp>
      <p:grpSp>
        <p:nvGrpSpPr>
          <p:cNvPr id="217" name="Group 216"/>
          <p:cNvGrpSpPr/>
          <p:nvPr/>
        </p:nvGrpSpPr>
        <p:grpSpPr>
          <a:xfrm>
            <a:off x="6760579" y="1488486"/>
            <a:ext cx="448804" cy="381000"/>
            <a:chOff x="3098800" y="3784600"/>
            <a:chExt cx="448804" cy="381000"/>
          </a:xfrm>
        </p:grpSpPr>
        <p:sp>
          <p:nvSpPr>
            <p:cNvPr id="218" name="Oval 217"/>
            <p:cNvSpPr/>
            <p:nvPr/>
          </p:nvSpPr>
          <p:spPr>
            <a:xfrm>
              <a:off x="3098800" y="3784600"/>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9" name="TextBox 218"/>
            <p:cNvSpPr txBox="1"/>
            <p:nvPr/>
          </p:nvSpPr>
          <p:spPr>
            <a:xfrm>
              <a:off x="3124271" y="3820073"/>
              <a:ext cx="423333" cy="276999"/>
            </a:xfrm>
            <a:prstGeom prst="rect">
              <a:avLst/>
            </a:prstGeom>
            <a:noFill/>
          </p:spPr>
          <p:txBody>
            <a:bodyPr wrap="square" rtlCol="0">
              <a:spAutoFit/>
            </a:bodyPr>
            <a:lstStyle/>
            <a:p>
              <a:r>
                <a:rPr lang="en-US" sz="1200" dirty="0" smtClean="0">
                  <a:solidFill>
                    <a:srgbClr val="000000"/>
                  </a:solidFill>
                </a:rPr>
                <a:t>SB</a:t>
              </a:r>
              <a:endParaRPr lang="en-US" sz="1200" dirty="0">
                <a:solidFill>
                  <a:srgbClr val="000000"/>
                </a:solidFill>
              </a:endParaRPr>
            </a:p>
          </p:txBody>
        </p:sp>
      </p:grpSp>
      <p:grpSp>
        <p:nvGrpSpPr>
          <p:cNvPr id="223" name="Group 222"/>
          <p:cNvGrpSpPr/>
          <p:nvPr/>
        </p:nvGrpSpPr>
        <p:grpSpPr>
          <a:xfrm>
            <a:off x="3335782" y="2483098"/>
            <a:ext cx="465737" cy="381000"/>
            <a:chOff x="3098800" y="3784600"/>
            <a:chExt cx="465737" cy="381000"/>
          </a:xfrm>
        </p:grpSpPr>
        <p:sp>
          <p:nvSpPr>
            <p:cNvPr id="224" name="Oval 223"/>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5" name="TextBox 224"/>
            <p:cNvSpPr txBox="1"/>
            <p:nvPr/>
          </p:nvSpPr>
          <p:spPr>
            <a:xfrm>
              <a:off x="3141204" y="3820073"/>
              <a:ext cx="423333" cy="276999"/>
            </a:xfrm>
            <a:prstGeom prst="rect">
              <a:avLst/>
            </a:prstGeom>
            <a:noFill/>
          </p:spPr>
          <p:txBody>
            <a:bodyPr wrap="square" rtlCol="0">
              <a:spAutoFit/>
            </a:bodyPr>
            <a:lstStyle/>
            <a:p>
              <a:r>
                <a:rPr lang="en-US" sz="1200" dirty="0" smtClean="0">
                  <a:solidFill>
                    <a:schemeClr val="bg1"/>
                  </a:solidFill>
                </a:rPr>
                <a:t>TL</a:t>
              </a:r>
              <a:endParaRPr lang="en-US" sz="1200" dirty="0">
                <a:solidFill>
                  <a:schemeClr val="bg1"/>
                </a:solidFill>
              </a:endParaRPr>
            </a:p>
          </p:txBody>
        </p:sp>
      </p:grpSp>
      <p:grpSp>
        <p:nvGrpSpPr>
          <p:cNvPr id="227" name="Group 226"/>
          <p:cNvGrpSpPr/>
          <p:nvPr/>
        </p:nvGrpSpPr>
        <p:grpSpPr>
          <a:xfrm>
            <a:off x="5342438" y="1800958"/>
            <a:ext cx="431871" cy="381000"/>
            <a:chOff x="3098800" y="3784600"/>
            <a:chExt cx="431871" cy="381000"/>
          </a:xfrm>
        </p:grpSpPr>
        <p:sp>
          <p:nvSpPr>
            <p:cNvPr id="228" name="Oval 227"/>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9" name="TextBox 228"/>
            <p:cNvSpPr txBox="1"/>
            <p:nvPr/>
          </p:nvSpPr>
          <p:spPr>
            <a:xfrm>
              <a:off x="3107338" y="3820073"/>
              <a:ext cx="423333" cy="276999"/>
            </a:xfrm>
            <a:prstGeom prst="rect">
              <a:avLst/>
            </a:prstGeom>
            <a:noFill/>
          </p:spPr>
          <p:txBody>
            <a:bodyPr wrap="square" rtlCol="0">
              <a:spAutoFit/>
            </a:bodyPr>
            <a:lstStyle/>
            <a:p>
              <a:r>
                <a:rPr lang="en-US" sz="1200" dirty="0" smtClean="0">
                  <a:solidFill>
                    <a:schemeClr val="bg1"/>
                  </a:solidFill>
                </a:rPr>
                <a:t>PG</a:t>
              </a:r>
              <a:endParaRPr lang="en-US" sz="1200" dirty="0">
                <a:solidFill>
                  <a:schemeClr val="bg1"/>
                </a:solidFill>
              </a:endParaRPr>
            </a:p>
          </p:txBody>
        </p:sp>
      </p:grpSp>
      <p:grpSp>
        <p:nvGrpSpPr>
          <p:cNvPr id="230" name="Group 229"/>
          <p:cNvGrpSpPr/>
          <p:nvPr/>
        </p:nvGrpSpPr>
        <p:grpSpPr>
          <a:xfrm>
            <a:off x="6743735" y="-16932"/>
            <a:ext cx="423352" cy="406389"/>
            <a:chOff x="3098806" y="5130790"/>
            <a:chExt cx="423352" cy="406389"/>
          </a:xfrm>
        </p:grpSpPr>
        <p:sp>
          <p:nvSpPr>
            <p:cNvPr id="231" name="Oval 230"/>
            <p:cNvSpPr/>
            <p:nvPr/>
          </p:nvSpPr>
          <p:spPr>
            <a:xfrm>
              <a:off x="3098806" y="5156179"/>
              <a:ext cx="355600" cy="381000"/>
            </a:xfrm>
            <a:prstGeom prst="ellipse">
              <a:avLst/>
            </a:prstGeom>
            <a:gradFill flip="none" rotWithShape="1">
              <a:gsLst>
                <a:gs pos="0">
                  <a:schemeClr val="accent2"/>
                </a:gs>
                <a:gs pos="100000">
                  <a:srgbClr val="FFFFFF"/>
                </a:gs>
                <a:gs pos="73000">
                  <a:srgbClr val="008000"/>
                </a:gs>
              </a:gsLst>
              <a:lin ang="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2" name="TextBox 231"/>
            <p:cNvSpPr txBox="1"/>
            <p:nvPr/>
          </p:nvSpPr>
          <p:spPr>
            <a:xfrm>
              <a:off x="3098825" y="5130790"/>
              <a:ext cx="423333" cy="369332"/>
            </a:xfrm>
            <a:prstGeom prst="rect">
              <a:avLst/>
            </a:prstGeom>
            <a:noFill/>
          </p:spPr>
          <p:txBody>
            <a:bodyPr wrap="square" rtlCol="0">
              <a:spAutoFit/>
            </a:bodyPr>
            <a:lstStyle/>
            <a:p>
              <a:r>
                <a:rPr lang="en-US" b="1" dirty="0"/>
                <a:t>M</a:t>
              </a:r>
            </a:p>
          </p:txBody>
        </p:sp>
      </p:grpSp>
      <p:grpSp>
        <p:nvGrpSpPr>
          <p:cNvPr id="233" name="Group 232"/>
          <p:cNvGrpSpPr/>
          <p:nvPr/>
        </p:nvGrpSpPr>
        <p:grpSpPr>
          <a:xfrm>
            <a:off x="8412" y="2376"/>
            <a:ext cx="448804" cy="381000"/>
            <a:chOff x="3098800" y="3784600"/>
            <a:chExt cx="448804" cy="381000"/>
          </a:xfrm>
        </p:grpSpPr>
        <p:sp>
          <p:nvSpPr>
            <p:cNvPr id="234" name="Oval 233"/>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5" name="TextBox 234"/>
            <p:cNvSpPr txBox="1"/>
            <p:nvPr/>
          </p:nvSpPr>
          <p:spPr>
            <a:xfrm>
              <a:off x="3124271" y="3820073"/>
              <a:ext cx="423333" cy="276999"/>
            </a:xfrm>
            <a:prstGeom prst="rect">
              <a:avLst/>
            </a:prstGeom>
            <a:noFill/>
          </p:spPr>
          <p:txBody>
            <a:bodyPr wrap="square" rtlCol="0">
              <a:spAutoFit/>
            </a:bodyPr>
            <a:lstStyle/>
            <a:p>
              <a:r>
                <a:rPr lang="en-US" sz="1200" dirty="0" smtClean="0">
                  <a:solidFill>
                    <a:schemeClr val="bg1"/>
                  </a:solidFill>
                </a:rPr>
                <a:t>IN</a:t>
              </a:r>
              <a:endParaRPr lang="en-US" sz="1200" dirty="0">
                <a:solidFill>
                  <a:schemeClr val="bg1"/>
                </a:solidFill>
              </a:endParaRPr>
            </a:p>
          </p:txBody>
        </p:sp>
      </p:grpSp>
      <p:grpSp>
        <p:nvGrpSpPr>
          <p:cNvPr id="236" name="Group 235"/>
          <p:cNvGrpSpPr/>
          <p:nvPr/>
        </p:nvGrpSpPr>
        <p:grpSpPr>
          <a:xfrm>
            <a:off x="25348" y="391838"/>
            <a:ext cx="448804" cy="381000"/>
            <a:chOff x="3098800" y="3784600"/>
            <a:chExt cx="448804" cy="381000"/>
          </a:xfrm>
        </p:grpSpPr>
        <p:sp>
          <p:nvSpPr>
            <p:cNvPr id="237" name="Oval 236"/>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8" name="TextBox 237"/>
            <p:cNvSpPr txBox="1"/>
            <p:nvPr/>
          </p:nvSpPr>
          <p:spPr>
            <a:xfrm>
              <a:off x="3124271" y="3820073"/>
              <a:ext cx="423333" cy="276999"/>
            </a:xfrm>
            <a:prstGeom prst="rect">
              <a:avLst/>
            </a:prstGeom>
            <a:noFill/>
          </p:spPr>
          <p:txBody>
            <a:bodyPr wrap="square" rtlCol="0">
              <a:spAutoFit/>
            </a:bodyPr>
            <a:lstStyle/>
            <a:p>
              <a:r>
                <a:rPr lang="en-US" sz="1200" dirty="0" smtClean="0">
                  <a:solidFill>
                    <a:schemeClr val="bg1"/>
                  </a:solidFill>
                </a:rPr>
                <a:t>TH</a:t>
              </a:r>
              <a:endParaRPr lang="en-US" sz="1200" dirty="0">
                <a:solidFill>
                  <a:schemeClr val="bg1"/>
                </a:solidFill>
              </a:endParaRPr>
            </a:p>
          </p:txBody>
        </p:sp>
      </p:grpSp>
      <p:grpSp>
        <p:nvGrpSpPr>
          <p:cNvPr id="241" name="Group 240"/>
          <p:cNvGrpSpPr/>
          <p:nvPr/>
        </p:nvGrpSpPr>
        <p:grpSpPr>
          <a:xfrm>
            <a:off x="2781135" y="2866463"/>
            <a:ext cx="448818" cy="381000"/>
            <a:chOff x="3098800" y="3784600"/>
            <a:chExt cx="448818" cy="381000"/>
          </a:xfrm>
        </p:grpSpPr>
        <p:sp>
          <p:nvSpPr>
            <p:cNvPr id="242" name="Oval 241"/>
            <p:cNvSpPr/>
            <p:nvPr/>
          </p:nvSpPr>
          <p:spPr>
            <a:xfrm>
              <a:off x="3098800" y="3784600"/>
              <a:ext cx="355600" cy="3810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3" name="TextBox 242"/>
            <p:cNvSpPr txBox="1"/>
            <p:nvPr/>
          </p:nvSpPr>
          <p:spPr>
            <a:xfrm>
              <a:off x="3124285" y="3828290"/>
              <a:ext cx="423333" cy="276999"/>
            </a:xfrm>
            <a:prstGeom prst="rect">
              <a:avLst/>
            </a:prstGeom>
            <a:noFill/>
          </p:spPr>
          <p:txBody>
            <a:bodyPr wrap="square" rtlCol="0">
              <a:spAutoFit/>
            </a:bodyPr>
            <a:lstStyle/>
            <a:p>
              <a:r>
                <a:rPr lang="en-US" sz="1200" dirty="0" smtClean="0">
                  <a:solidFill>
                    <a:schemeClr val="bg1"/>
                  </a:solidFill>
                </a:rPr>
                <a:t>KU</a:t>
              </a:r>
              <a:endParaRPr lang="en-US" sz="1200" dirty="0">
                <a:solidFill>
                  <a:schemeClr val="bg1"/>
                </a:solidFill>
              </a:endParaRPr>
            </a:p>
          </p:txBody>
        </p:sp>
      </p:grpSp>
      <p:grpSp>
        <p:nvGrpSpPr>
          <p:cNvPr id="244" name="Group 243"/>
          <p:cNvGrpSpPr/>
          <p:nvPr/>
        </p:nvGrpSpPr>
        <p:grpSpPr>
          <a:xfrm>
            <a:off x="4131773" y="2243047"/>
            <a:ext cx="448818" cy="381000"/>
            <a:chOff x="3098800" y="3784600"/>
            <a:chExt cx="448818" cy="381000"/>
          </a:xfrm>
        </p:grpSpPr>
        <p:sp>
          <p:nvSpPr>
            <p:cNvPr id="245" name="Oval 244"/>
            <p:cNvSpPr/>
            <p:nvPr/>
          </p:nvSpPr>
          <p:spPr>
            <a:xfrm>
              <a:off x="3098800" y="3784600"/>
              <a:ext cx="355600" cy="3810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6" name="TextBox 245"/>
            <p:cNvSpPr txBox="1"/>
            <p:nvPr/>
          </p:nvSpPr>
          <p:spPr>
            <a:xfrm>
              <a:off x="3124285" y="3828290"/>
              <a:ext cx="423333" cy="276999"/>
            </a:xfrm>
            <a:prstGeom prst="rect">
              <a:avLst/>
            </a:prstGeom>
            <a:noFill/>
          </p:spPr>
          <p:txBody>
            <a:bodyPr wrap="square" rtlCol="0">
              <a:spAutoFit/>
            </a:bodyPr>
            <a:lstStyle/>
            <a:p>
              <a:r>
                <a:rPr lang="en-US" sz="1200" dirty="0" smtClean="0">
                  <a:solidFill>
                    <a:schemeClr val="bg1"/>
                  </a:solidFill>
                </a:rPr>
                <a:t>BA</a:t>
              </a:r>
              <a:endParaRPr lang="en-US" sz="1200" dirty="0">
                <a:solidFill>
                  <a:schemeClr val="bg1"/>
                </a:solidFill>
              </a:endParaRPr>
            </a:p>
          </p:txBody>
        </p:sp>
      </p:grpSp>
      <p:grpSp>
        <p:nvGrpSpPr>
          <p:cNvPr id="247" name="Group 246"/>
          <p:cNvGrpSpPr/>
          <p:nvPr/>
        </p:nvGrpSpPr>
        <p:grpSpPr>
          <a:xfrm>
            <a:off x="6434740" y="2937934"/>
            <a:ext cx="448818" cy="381000"/>
            <a:chOff x="3098800" y="3784600"/>
            <a:chExt cx="448818" cy="381000"/>
          </a:xfrm>
        </p:grpSpPr>
        <p:sp>
          <p:nvSpPr>
            <p:cNvPr id="248" name="Oval 247"/>
            <p:cNvSpPr/>
            <p:nvPr/>
          </p:nvSpPr>
          <p:spPr>
            <a:xfrm>
              <a:off x="3098800" y="3784600"/>
              <a:ext cx="355600" cy="381000"/>
            </a:xfrm>
            <a:prstGeom prst="ellipse">
              <a:avLst/>
            </a:prstGeom>
            <a:gradFill flip="none" rotWithShape="1">
              <a:gsLst>
                <a:gs pos="0">
                  <a:schemeClr val="accent2"/>
                </a:gs>
                <a:gs pos="100000">
                  <a:srgbClr val="FFFFFF"/>
                </a:gs>
                <a:gs pos="99000">
                  <a:srgbClr val="008000"/>
                </a:gs>
              </a:gsLst>
              <a:lin ang="0" scaled="1"/>
              <a:tileRect/>
            </a:gra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9" name="TextBox 248"/>
            <p:cNvSpPr txBox="1"/>
            <p:nvPr/>
          </p:nvSpPr>
          <p:spPr>
            <a:xfrm>
              <a:off x="3124285" y="3828290"/>
              <a:ext cx="423333" cy="276999"/>
            </a:xfrm>
            <a:prstGeom prst="rect">
              <a:avLst/>
            </a:prstGeom>
            <a:noFill/>
          </p:spPr>
          <p:txBody>
            <a:bodyPr wrap="square" rtlCol="0">
              <a:spAutoFit/>
            </a:bodyPr>
            <a:lstStyle/>
            <a:p>
              <a:r>
                <a:rPr lang="en-US" sz="1200" dirty="0" smtClean="0">
                  <a:solidFill>
                    <a:schemeClr val="bg1"/>
                  </a:solidFill>
                </a:rPr>
                <a:t>LX</a:t>
              </a:r>
              <a:endParaRPr lang="en-US" sz="1200" dirty="0">
                <a:solidFill>
                  <a:schemeClr val="bg1"/>
                </a:solidFill>
              </a:endParaRPr>
            </a:p>
          </p:txBody>
        </p:sp>
      </p:grpSp>
      <p:grpSp>
        <p:nvGrpSpPr>
          <p:cNvPr id="250" name="Group 249"/>
          <p:cNvGrpSpPr/>
          <p:nvPr/>
        </p:nvGrpSpPr>
        <p:grpSpPr>
          <a:xfrm>
            <a:off x="5926739" y="3315732"/>
            <a:ext cx="423333" cy="406389"/>
            <a:chOff x="3081889" y="4690529"/>
            <a:chExt cx="423333" cy="406389"/>
          </a:xfrm>
          <a:solidFill>
            <a:srgbClr val="FFFF00"/>
          </a:solidFill>
        </p:grpSpPr>
        <p:sp>
          <p:nvSpPr>
            <p:cNvPr id="251" name="Oval 250"/>
            <p:cNvSpPr/>
            <p:nvPr/>
          </p:nvSpPr>
          <p:spPr>
            <a:xfrm>
              <a:off x="3098803" y="4715918"/>
              <a:ext cx="355600" cy="381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2" name="TextBox 251"/>
            <p:cNvSpPr txBox="1"/>
            <p:nvPr/>
          </p:nvSpPr>
          <p:spPr>
            <a:xfrm>
              <a:off x="3081889" y="4690529"/>
              <a:ext cx="423333" cy="369332"/>
            </a:xfrm>
            <a:prstGeom prst="rect">
              <a:avLst/>
            </a:prstGeom>
            <a:noFill/>
          </p:spPr>
          <p:txBody>
            <a:bodyPr wrap="square" rtlCol="0">
              <a:spAutoFit/>
            </a:bodyPr>
            <a:lstStyle/>
            <a:p>
              <a:r>
                <a:rPr lang="en-US" b="1" dirty="0" err="1" smtClean="0"/>
                <a:t>Pu</a:t>
              </a:r>
              <a:endParaRPr lang="en-US" b="1" dirty="0"/>
            </a:p>
          </p:txBody>
        </p:sp>
      </p:grpSp>
      <p:grpSp>
        <p:nvGrpSpPr>
          <p:cNvPr id="253" name="Group 252"/>
          <p:cNvGrpSpPr/>
          <p:nvPr/>
        </p:nvGrpSpPr>
        <p:grpSpPr>
          <a:xfrm>
            <a:off x="4766789" y="5972075"/>
            <a:ext cx="423333" cy="406389"/>
            <a:chOff x="3081889" y="4690529"/>
            <a:chExt cx="423333" cy="406389"/>
          </a:xfrm>
          <a:solidFill>
            <a:srgbClr val="FFFF00"/>
          </a:solidFill>
        </p:grpSpPr>
        <p:sp>
          <p:nvSpPr>
            <p:cNvPr id="254" name="Oval 253"/>
            <p:cNvSpPr/>
            <p:nvPr/>
          </p:nvSpPr>
          <p:spPr>
            <a:xfrm>
              <a:off x="3098803" y="4715918"/>
              <a:ext cx="355600" cy="381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5" name="TextBox 254"/>
            <p:cNvSpPr txBox="1"/>
            <p:nvPr/>
          </p:nvSpPr>
          <p:spPr>
            <a:xfrm>
              <a:off x="3081889" y="4690529"/>
              <a:ext cx="423333" cy="369332"/>
            </a:xfrm>
            <a:prstGeom prst="rect">
              <a:avLst/>
            </a:prstGeom>
            <a:noFill/>
          </p:spPr>
          <p:txBody>
            <a:bodyPr wrap="square" rtlCol="0">
              <a:spAutoFit/>
            </a:bodyPr>
            <a:lstStyle/>
            <a:p>
              <a:r>
                <a:rPr lang="en-US" b="1" dirty="0" err="1" smtClean="0"/>
                <a:t>Pu</a:t>
              </a:r>
              <a:endParaRPr lang="en-US" b="1" dirty="0"/>
            </a:p>
          </p:txBody>
        </p:sp>
      </p:grpSp>
      <p:sp>
        <p:nvSpPr>
          <p:cNvPr id="256" name="TextBox 255"/>
          <p:cNvSpPr txBox="1"/>
          <p:nvPr/>
        </p:nvSpPr>
        <p:spPr>
          <a:xfrm>
            <a:off x="5173193" y="5908561"/>
            <a:ext cx="1811794" cy="369332"/>
          </a:xfrm>
          <a:prstGeom prst="rect">
            <a:avLst/>
          </a:prstGeom>
          <a:noFill/>
        </p:spPr>
        <p:txBody>
          <a:bodyPr wrap="square" rtlCol="0">
            <a:spAutoFit/>
          </a:bodyPr>
          <a:lstStyle/>
          <a:p>
            <a:r>
              <a:rPr lang="en-US" dirty="0" smtClean="0"/>
              <a:t>PUTANGA</a:t>
            </a:r>
            <a:endParaRPr lang="en-US" dirty="0"/>
          </a:p>
        </p:txBody>
      </p:sp>
      <p:cxnSp>
        <p:nvCxnSpPr>
          <p:cNvPr id="260" name="Straight Connector 259"/>
          <p:cNvCxnSpPr>
            <a:stCxn id="188" idx="0"/>
            <a:endCxn id="248" idx="2"/>
          </p:cNvCxnSpPr>
          <p:nvPr/>
        </p:nvCxnSpPr>
        <p:spPr>
          <a:xfrm flipV="1">
            <a:off x="5634641" y="3128434"/>
            <a:ext cx="800099" cy="207432"/>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a:stCxn id="188" idx="0"/>
            <a:endCxn id="228" idx="4"/>
          </p:cNvCxnSpPr>
          <p:nvPr/>
        </p:nvCxnSpPr>
        <p:spPr>
          <a:xfrm flipH="1" flipV="1">
            <a:off x="5520238" y="2181958"/>
            <a:ext cx="114403" cy="1153908"/>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a:endCxn id="248" idx="0"/>
          </p:cNvCxnSpPr>
          <p:nvPr/>
        </p:nvCxnSpPr>
        <p:spPr>
          <a:xfrm>
            <a:off x="5422974" y="882889"/>
            <a:ext cx="1189566" cy="2055045"/>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a:stCxn id="245" idx="0"/>
          </p:cNvCxnSpPr>
          <p:nvPr/>
        </p:nvCxnSpPr>
        <p:spPr>
          <a:xfrm flipV="1">
            <a:off x="4309573" y="882889"/>
            <a:ext cx="1113401" cy="1360158"/>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a:stCxn id="242" idx="0"/>
          </p:cNvCxnSpPr>
          <p:nvPr/>
        </p:nvCxnSpPr>
        <p:spPr>
          <a:xfrm flipV="1">
            <a:off x="2958935" y="882889"/>
            <a:ext cx="2464039" cy="1983574"/>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p:cNvCxnSpPr>
            <a:stCxn id="188" idx="0"/>
            <a:endCxn id="245" idx="5"/>
          </p:cNvCxnSpPr>
          <p:nvPr/>
        </p:nvCxnSpPr>
        <p:spPr>
          <a:xfrm flipH="1" flipV="1">
            <a:off x="4435297" y="2568251"/>
            <a:ext cx="1199344" cy="767615"/>
          </a:xfrm>
          <a:prstGeom prst="line">
            <a:avLst/>
          </a:prstGeom>
          <a:ln>
            <a:solidFill>
              <a:srgbClr val="C0504D"/>
            </a:solidFill>
            <a:prstDash val="sysDash"/>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a:stCxn id="185" idx="3"/>
          </p:cNvCxnSpPr>
          <p:nvPr/>
        </p:nvCxnSpPr>
        <p:spPr>
          <a:xfrm flipV="1">
            <a:off x="5757376" y="359565"/>
            <a:ext cx="986270" cy="281664"/>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45" idx="5"/>
            <a:endCxn id="175" idx="0"/>
          </p:cNvCxnSpPr>
          <p:nvPr/>
        </p:nvCxnSpPr>
        <p:spPr>
          <a:xfrm>
            <a:off x="4435297" y="2568251"/>
            <a:ext cx="35130" cy="645052"/>
          </a:xfrm>
          <a:prstGeom prst="line">
            <a:avLst/>
          </a:prstGeom>
          <a:ln>
            <a:solidFill>
              <a:srgbClr val="C0504D"/>
            </a:solidFill>
            <a:prstDash val="sysDash"/>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a:endCxn id="175" idx="0"/>
          </p:cNvCxnSpPr>
          <p:nvPr/>
        </p:nvCxnSpPr>
        <p:spPr>
          <a:xfrm>
            <a:off x="3136735" y="3128434"/>
            <a:ext cx="1333692" cy="84869"/>
          </a:xfrm>
          <a:prstGeom prst="line">
            <a:avLst/>
          </a:prstGeom>
          <a:ln>
            <a:solidFill>
              <a:srgbClr val="C0504D"/>
            </a:solidFill>
            <a:prstDash val="sysDash"/>
          </a:ln>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224" idx="5"/>
            <a:endCxn id="175" idx="0"/>
          </p:cNvCxnSpPr>
          <p:nvPr/>
        </p:nvCxnSpPr>
        <p:spPr>
          <a:xfrm>
            <a:off x="3639306" y="2808302"/>
            <a:ext cx="831121" cy="405001"/>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a:stCxn id="248" idx="0"/>
            <a:endCxn id="218" idx="3"/>
          </p:cNvCxnSpPr>
          <p:nvPr/>
        </p:nvCxnSpPr>
        <p:spPr>
          <a:xfrm flipV="1">
            <a:off x="6612540" y="1813690"/>
            <a:ext cx="200115" cy="1124244"/>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a:stCxn id="188" idx="0"/>
          </p:cNvCxnSpPr>
          <p:nvPr/>
        </p:nvCxnSpPr>
        <p:spPr>
          <a:xfrm flipV="1">
            <a:off x="5634641" y="325699"/>
            <a:ext cx="1155699" cy="3010167"/>
          </a:xfrm>
          <a:prstGeom prst="line">
            <a:avLst/>
          </a:prstGeom>
          <a:ln>
            <a:solidFill>
              <a:srgbClr val="9BBB59"/>
            </a:solidFill>
          </a:ln>
        </p:spPr>
        <p:style>
          <a:lnRef idx="2">
            <a:schemeClr val="accent1"/>
          </a:lnRef>
          <a:fillRef idx="0">
            <a:schemeClr val="accent1"/>
          </a:fillRef>
          <a:effectRef idx="1">
            <a:schemeClr val="accent1"/>
          </a:effectRef>
          <a:fontRef idx="minor">
            <a:schemeClr val="tx1"/>
          </a:fontRef>
        </p:style>
      </p:cxnSp>
      <p:grpSp>
        <p:nvGrpSpPr>
          <p:cNvPr id="289" name="Group 288"/>
          <p:cNvGrpSpPr/>
          <p:nvPr/>
        </p:nvGrpSpPr>
        <p:grpSpPr>
          <a:xfrm>
            <a:off x="1634131" y="5401679"/>
            <a:ext cx="423358" cy="406383"/>
            <a:chOff x="3098803" y="5571051"/>
            <a:chExt cx="423358" cy="406383"/>
          </a:xfrm>
        </p:grpSpPr>
        <p:sp>
          <p:nvSpPr>
            <p:cNvPr id="290" name="Oval 289"/>
            <p:cNvSpPr/>
            <p:nvPr/>
          </p:nvSpPr>
          <p:spPr>
            <a:xfrm>
              <a:off x="3098803" y="5596434"/>
              <a:ext cx="355600" cy="381000"/>
            </a:xfrm>
            <a:prstGeom prst="ellipse">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1" name="TextBox 290"/>
            <p:cNvSpPr txBox="1"/>
            <p:nvPr/>
          </p:nvSpPr>
          <p:spPr>
            <a:xfrm>
              <a:off x="3098828" y="5571051"/>
              <a:ext cx="423333" cy="369332"/>
            </a:xfrm>
            <a:prstGeom prst="rect">
              <a:avLst/>
            </a:prstGeom>
            <a:noFill/>
          </p:spPr>
          <p:txBody>
            <a:bodyPr wrap="square" rtlCol="0">
              <a:spAutoFit/>
            </a:bodyPr>
            <a:lstStyle/>
            <a:p>
              <a:r>
                <a:rPr lang="en-US" b="1" dirty="0" smtClean="0">
                  <a:solidFill>
                    <a:srgbClr val="FFFFFF"/>
                  </a:solidFill>
                </a:rPr>
                <a:t>Pa</a:t>
              </a:r>
              <a:endParaRPr lang="en-US" b="1" dirty="0">
                <a:solidFill>
                  <a:srgbClr val="FFFFFF"/>
                </a:solidFill>
              </a:endParaRPr>
            </a:p>
          </p:txBody>
        </p:sp>
      </p:grpSp>
      <p:grpSp>
        <p:nvGrpSpPr>
          <p:cNvPr id="292" name="Group 291"/>
          <p:cNvGrpSpPr/>
          <p:nvPr/>
        </p:nvGrpSpPr>
        <p:grpSpPr>
          <a:xfrm>
            <a:off x="4783706" y="6395403"/>
            <a:ext cx="423352" cy="406389"/>
            <a:chOff x="3098803" y="4690529"/>
            <a:chExt cx="423352" cy="406389"/>
          </a:xfrm>
          <a:solidFill>
            <a:schemeClr val="accent2"/>
          </a:solidFill>
        </p:grpSpPr>
        <p:sp>
          <p:nvSpPr>
            <p:cNvPr id="293" name="Oval 292"/>
            <p:cNvSpPr/>
            <p:nvPr/>
          </p:nvSpPr>
          <p:spPr>
            <a:xfrm>
              <a:off x="3098803" y="4715918"/>
              <a:ext cx="355600" cy="381000"/>
            </a:xfrm>
            <a:prstGeom prst="ellipse">
              <a:avLst/>
            </a:prstGeom>
            <a:grp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4" name="TextBox 293"/>
            <p:cNvSpPr txBox="1"/>
            <p:nvPr/>
          </p:nvSpPr>
          <p:spPr>
            <a:xfrm>
              <a:off x="3098822" y="4690529"/>
              <a:ext cx="423333" cy="369332"/>
            </a:xfrm>
            <a:prstGeom prst="rect">
              <a:avLst/>
            </a:prstGeom>
            <a:noFill/>
            <a:ln>
              <a:noFill/>
            </a:ln>
          </p:spPr>
          <p:txBody>
            <a:bodyPr wrap="square" rtlCol="0">
              <a:spAutoFit/>
            </a:bodyPr>
            <a:lstStyle/>
            <a:p>
              <a:r>
                <a:rPr lang="en-US" b="1" dirty="0" smtClean="0"/>
                <a:t>So</a:t>
              </a:r>
              <a:endParaRPr lang="en-US" b="1" dirty="0"/>
            </a:p>
          </p:txBody>
        </p:sp>
      </p:grpSp>
      <p:sp>
        <p:nvSpPr>
          <p:cNvPr id="295" name="TextBox 294"/>
          <p:cNvSpPr txBox="1"/>
          <p:nvPr/>
        </p:nvSpPr>
        <p:spPr>
          <a:xfrm>
            <a:off x="5190129" y="6382688"/>
            <a:ext cx="1811794" cy="369332"/>
          </a:xfrm>
          <a:prstGeom prst="rect">
            <a:avLst/>
          </a:prstGeom>
          <a:noFill/>
        </p:spPr>
        <p:txBody>
          <a:bodyPr wrap="square" rtlCol="0">
            <a:spAutoFit/>
          </a:bodyPr>
          <a:lstStyle/>
          <a:p>
            <a:r>
              <a:rPr lang="en-US" dirty="0" smtClean="0"/>
              <a:t>SOUTHA</a:t>
            </a:r>
            <a:endParaRPr lang="en-US" dirty="0"/>
          </a:p>
        </p:txBody>
      </p:sp>
      <p:grpSp>
        <p:nvGrpSpPr>
          <p:cNvPr id="296" name="Group 295"/>
          <p:cNvGrpSpPr/>
          <p:nvPr/>
        </p:nvGrpSpPr>
        <p:grpSpPr>
          <a:xfrm>
            <a:off x="7349048" y="4152486"/>
            <a:ext cx="948433" cy="811450"/>
            <a:chOff x="3098803" y="4715918"/>
            <a:chExt cx="483818" cy="446418"/>
          </a:xfrm>
          <a:solidFill>
            <a:schemeClr val="accent2"/>
          </a:solidFill>
        </p:grpSpPr>
        <p:sp>
          <p:nvSpPr>
            <p:cNvPr id="297" name="Oval 296"/>
            <p:cNvSpPr/>
            <p:nvPr/>
          </p:nvSpPr>
          <p:spPr>
            <a:xfrm>
              <a:off x="3098803" y="4715918"/>
              <a:ext cx="355600" cy="381000"/>
            </a:xfrm>
            <a:prstGeom prst="ellipse">
              <a:avLst/>
            </a:prstGeom>
            <a:grpFill/>
            <a:ln>
              <a:solidFill>
                <a:schemeClr val="accent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8" name="TextBox 297"/>
            <p:cNvSpPr txBox="1"/>
            <p:nvPr/>
          </p:nvSpPr>
          <p:spPr>
            <a:xfrm>
              <a:off x="3159288" y="4793004"/>
              <a:ext cx="423333" cy="369332"/>
            </a:xfrm>
            <a:prstGeom prst="rect">
              <a:avLst/>
            </a:prstGeom>
            <a:noFill/>
            <a:ln>
              <a:noFill/>
            </a:ln>
          </p:spPr>
          <p:txBody>
            <a:bodyPr wrap="square" rtlCol="0">
              <a:spAutoFit/>
            </a:bodyPr>
            <a:lstStyle/>
            <a:p>
              <a:r>
                <a:rPr lang="en-US" b="1" dirty="0" smtClean="0"/>
                <a:t>So</a:t>
              </a:r>
              <a:endParaRPr lang="en-US" b="1" dirty="0"/>
            </a:p>
          </p:txBody>
        </p:sp>
      </p:grpSp>
      <p:grpSp>
        <p:nvGrpSpPr>
          <p:cNvPr id="299" name="Group 298"/>
          <p:cNvGrpSpPr/>
          <p:nvPr/>
        </p:nvGrpSpPr>
        <p:grpSpPr>
          <a:xfrm>
            <a:off x="1231918" y="5020679"/>
            <a:ext cx="465677" cy="401126"/>
            <a:chOff x="3098800" y="6146839"/>
            <a:chExt cx="465677" cy="401126"/>
          </a:xfrm>
        </p:grpSpPr>
        <p:sp>
          <p:nvSpPr>
            <p:cNvPr id="300" name="Oval 299"/>
            <p:cNvSpPr/>
            <p:nvPr/>
          </p:nvSpPr>
          <p:spPr>
            <a:xfrm>
              <a:off x="3098800" y="6166965"/>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1" name="TextBox 300"/>
            <p:cNvSpPr txBox="1"/>
            <p:nvPr/>
          </p:nvSpPr>
          <p:spPr>
            <a:xfrm>
              <a:off x="3141144" y="6146839"/>
              <a:ext cx="423333" cy="369332"/>
            </a:xfrm>
            <a:prstGeom prst="rect">
              <a:avLst/>
            </a:prstGeom>
            <a:noFill/>
          </p:spPr>
          <p:txBody>
            <a:bodyPr wrap="square" rtlCol="0">
              <a:spAutoFit/>
            </a:bodyPr>
            <a:lstStyle/>
            <a:p>
              <a:r>
                <a:rPr lang="en-US" dirty="0" smtClean="0">
                  <a:solidFill>
                    <a:schemeClr val="bg1"/>
                  </a:solidFill>
                </a:rPr>
                <a:t>S</a:t>
              </a:r>
              <a:endParaRPr lang="en-US" dirty="0">
                <a:solidFill>
                  <a:schemeClr val="bg1"/>
                </a:solidFill>
              </a:endParaRPr>
            </a:p>
          </p:txBody>
        </p:sp>
      </p:grpSp>
      <p:grpSp>
        <p:nvGrpSpPr>
          <p:cNvPr id="302" name="Group 301"/>
          <p:cNvGrpSpPr/>
          <p:nvPr/>
        </p:nvGrpSpPr>
        <p:grpSpPr>
          <a:xfrm>
            <a:off x="249751" y="4816401"/>
            <a:ext cx="465677" cy="401126"/>
            <a:chOff x="3098800" y="6146839"/>
            <a:chExt cx="465677" cy="401126"/>
          </a:xfrm>
        </p:grpSpPr>
        <p:sp>
          <p:nvSpPr>
            <p:cNvPr id="303" name="Oval 302"/>
            <p:cNvSpPr/>
            <p:nvPr/>
          </p:nvSpPr>
          <p:spPr>
            <a:xfrm>
              <a:off x="3098800" y="6166965"/>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4" name="TextBox 303"/>
            <p:cNvSpPr txBox="1"/>
            <p:nvPr/>
          </p:nvSpPr>
          <p:spPr>
            <a:xfrm>
              <a:off x="3141144" y="6146839"/>
              <a:ext cx="423333" cy="369332"/>
            </a:xfrm>
            <a:prstGeom prst="rect">
              <a:avLst/>
            </a:prstGeom>
            <a:noFill/>
          </p:spPr>
          <p:txBody>
            <a:bodyPr wrap="square" rtlCol="0">
              <a:spAutoFit/>
            </a:bodyPr>
            <a:lstStyle/>
            <a:p>
              <a:r>
                <a:rPr lang="en-US" dirty="0" smtClean="0">
                  <a:solidFill>
                    <a:schemeClr val="bg1"/>
                  </a:solidFill>
                </a:rPr>
                <a:t>S</a:t>
              </a:r>
              <a:endParaRPr lang="en-US" dirty="0">
                <a:solidFill>
                  <a:schemeClr val="bg1"/>
                </a:solidFill>
              </a:endParaRPr>
            </a:p>
          </p:txBody>
        </p:sp>
      </p:grpSp>
      <p:grpSp>
        <p:nvGrpSpPr>
          <p:cNvPr id="305" name="Group 304"/>
          <p:cNvGrpSpPr/>
          <p:nvPr/>
        </p:nvGrpSpPr>
        <p:grpSpPr>
          <a:xfrm>
            <a:off x="2019294" y="4481805"/>
            <a:ext cx="465677" cy="401126"/>
            <a:chOff x="3098800" y="6146839"/>
            <a:chExt cx="465677" cy="401126"/>
          </a:xfrm>
        </p:grpSpPr>
        <p:sp>
          <p:nvSpPr>
            <p:cNvPr id="306" name="Oval 305"/>
            <p:cNvSpPr/>
            <p:nvPr/>
          </p:nvSpPr>
          <p:spPr>
            <a:xfrm>
              <a:off x="3098800" y="6166965"/>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7" name="TextBox 306"/>
            <p:cNvSpPr txBox="1"/>
            <p:nvPr/>
          </p:nvSpPr>
          <p:spPr>
            <a:xfrm>
              <a:off x="3141144" y="6146839"/>
              <a:ext cx="423333" cy="369332"/>
            </a:xfrm>
            <a:prstGeom prst="rect">
              <a:avLst/>
            </a:prstGeom>
            <a:noFill/>
          </p:spPr>
          <p:txBody>
            <a:bodyPr wrap="square" rtlCol="0">
              <a:spAutoFit/>
            </a:bodyPr>
            <a:lstStyle/>
            <a:p>
              <a:r>
                <a:rPr lang="en-US" dirty="0" smtClean="0">
                  <a:solidFill>
                    <a:schemeClr val="bg1"/>
                  </a:solidFill>
                </a:rPr>
                <a:t>S</a:t>
              </a:r>
              <a:endParaRPr lang="en-US" dirty="0">
                <a:solidFill>
                  <a:schemeClr val="bg1"/>
                </a:solidFill>
              </a:endParaRPr>
            </a:p>
          </p:txBody>
        </p:sp>
      </p:grpSp>
      <p:grpSp>
        <p:nvGrpSpPr>
          <p:cNvPr id="308" name="Group 307"/>
          <p:cNvGrpSpPr/>
          <p:nvPr/>
        </p:nvGrpSpPr>
        <p:grpSpPr>
          <a:xfrm>
            <a:off x="8453946" y="5546507"/>
            <a:ext cx="465677" cy="401126"/>
            <a:chOff x="3098800" y="6146839"/>
            <a:chExt cx="465677" cy="401126"/>
          </a:xfrm>
        </p:grpSpPr>
        <p:sp>
          <p:nvSpPr>
            <p:cNvPr id="309" name="Oval 308"/>
            <p:cNvSpPr/>
            <p:nvPr/>
          </p:nvSpPr>
          <p:spPr>
            <a:xfrm>
              <a:off x="3098800" y="6166965"/>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0" name="TextBox 309"/>
            <p:cNvSpPr txBox="1"/>
            <p:nvPr/>
          </p:nvSpPr>
          <p:spPr>
            <a:xfrm>
              <a:off x="3141144" y="6146839"/>
              <a:ext cx="423333" cy="369332"/>
            </a:xfrm>
            <a:prstGeom prst="rect">
              <a:avLst/>
            </a:prstGeom>
            <a:noFill/>
          </p:spPr>
          <p:txBody>
            <a:bodyPr wrap="square" rtlCol="0">
              <a:spAutoFit/>
            </a:bodyPr>
            <a:lstStyle/>
            <a:p>
              <a:r>
                <a:rPr lang="en-US" dirty="0" smtClean="0">
                  <a:solidFill>
                    <a:schemeClr val="bg1"/>
                  </a:solidFill>
                </a:rPr>
                <a:t>S</a:t>
              </a:r>
              <a:endParaRPr lang="en-US" dirty="0">
                <a:solidFill>
                  <a:schemeClr val="bg1"/>
                </a:solidFill>
              </a:endParaRPr>
            </a:p>
          </p:txBody>
        </p:sp>
      </p:grpSp>
      <p:grpSp>
        <p:nvGrpSpPr>
          <p:cNvPr id="311" name="Group 310"/>
          <p:cNvGrpSpPr/>
          <p:nvPr/>
        </p:nvGrpSpPr>
        <p:grpSpPr>
          <a:xfrm>
            <a:off x="7692124" y="6019666"/>
            <a:ext cx="465677" cy="401126"/>
            <a:chOff x="3098800" y="6146839"/>
            <a:chExt cx="465677" cy="401126"/>
          </a:xfrm>
        </p:grpSpPr>
        <p:sp>
          <p:nvSpPr>
            <p:cNvPr id="312" name="Oval 311"/>
            <p:cNvSpPr/>
            <p:nvPr/>
          </p:nvSpPr>
          <p:spPr>
            <a:xfrm>
              <a:off x="3098800" y="6166965"/>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3" name="TextBox 312"/>
            <p:cNvSpPr txBox="1"/>
            <p:nvPr/>
          </p:nvSpPr>
          <p:spPr>
            <a:xfrm>
              <a:off x="3141144" y="6146839"/>
              <a:ext cx="423333" cy="369332"/>
            </a:xfrm>
            <a:prstGeom prst="rect">
              <a:avLst/>
            </a:prstGeom>
            <a:noFill/>
          </p:spPr>
          <p:txBody>
            <a:bodyPr wrap="square" rtlCol="0">
              <a:spAutoFit/>
            </a:bodyPr>
            <a:lstStyle/>
            <a:p>
              <a:r>
                <a:rPr lang="en-US" dirty="0" smtClean="0">
                  <a:solidFill>
                    <a:schemeClr val="bg1"/>
                  </a:solidFill>
                </a:rPr>
                <a:t>S</a:t>
              </a:r>
              <a:endParaRPr lang="en-US" dirty="0">
                <a:solidFill>
                  <a:schemeClr val="bg1"/>
                </a:solidFill>
              </a:endParaRPr>
            </a:p>
          </p:txBody>
        </p:sp>
      </p:grpSp>
      <p:grpSp>
        <p:nvGrpSpPr>
          <p:cNvPr id="314" name="Group 313"/>
          <p:cNvGrpSpPr/>
          <p:nvPr/>
        </p:nvGrpSpPr>
        <p:grpSpPr>
          <a:xfrm>
            <a:off x="5634669" y="1885855"/>
            <a:ext cx="465677" cy="401126"/>
            <a:chOff x="3098800" y="6146839"/>
            <a:chExt cx="465677" cy="401126"/>
          </a:xfrm>
        </p:grpSpPr>
        <p:sp>
          <p:nvSpPr>
            <p:cNvPr id="315" name="Oval 314"/>
            <p:cNvSpPr/>
            <p:nvPr/>
          </p:nvSpPr>
          <p:spPr>
            <a:xfrm>
              <a:off x="3098800" y="6166965"/>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6" name="TextBox 315"/>
            <p:cNvSpPr txBox="1"/>
            <p:nvPr/>
          </p:nvSpPr>
          <p:spPr>
            <a:xfrm>
              <a:off x="3141144" y="6146839"/>
              <a:ext cx="423333" cy="369332"/>
            </a:xfrm>
            <a:prstGeom prst="rect">
              <a:avLst/>
            </a:prstGeom>
            <a:noFill/>
          </p:spPr>
          <p:txBody>
            <a:bodyPr wrap="square" rtlCol="0">
              <a:spAutoFit/>
            </a:bodyPr>
            <a:lstStyle/>
            <a:p>
              <a:r>
                <a:rPr lang="en-US" dirty="0" smtClean="0">
                  <a:solidFill>
                    <a:schemeClr val="bg1"/>
                  </a:solidFill>
                </a:rPr>
                <a:t>S</a:t>
              </a:r>
              <a:endParaRPr lang="en-US" dirty="0">
                <a:solidFill>
                  <a:schemeClr val="bg1"/>
                </a:solidFill>
              </a:endParaRPr>
            </a:p>
          </p:txBody>
        </p:sp>
      </p:grpSp>
    </p:spTree>
    <p:extLst>
      <p:ext uri="{BB962C8B-B14F-4D97-AF65-F5344CB8AC3E}">
        <p14:creationId xmlns:p14="http://schemas.microsoft.com/office/powerpoint/2010/main" val="13505506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874" y="-33866"/>
            <a:ext cx="6565726" cy="3707560"/>
          </a:xfrm>
          <a:prstGeom prst="rect">
            <a:avLst/>
          </a:prstGeom>
        </p:spPr>
      </p:pic>
      <p:pic>
        <p:nvPicPr>
          <p:cNvPr id="5" name="Picture 4"/>
          <p:cNvPicPr>
            <a:picLocks noChangeAspect="1"/>
          </p:cNvPicPr>
          <p:nvPr/>
        </p:nvPicPr>
        <p:blipFill>
          <a:blip r:embed="rId3"/>
          <a:stretch>
            <a:fillRect/>
          </a:stretch>
        </p:blipFill>
        <p:spPr>
          <a:xfrm>
            <a:off x="254000" y="3517900"/>
            <a:ext cx="2717800" cy="3046998"/>
          </a:xfrm>
          <a:prstGeom prst="rect">
            <a:avLst/>
          </a:prstGeom>
          <a:ln>
            <a:solidFill>
              <a:srgbClr val="000000"/>
            </a:solidFill>
          </a:ln>
        </p:spPr>
      </p:pic>
      <p:pic>
        <p:nvPicPr>
          <p:cNvPr id="6" name="Picture 5"/>
          <p:cNvPicPr>
            <a:picLocks noChangeAspect="1"/>
          </p:cNvPicPr>
          <p:nvPr/>
        </p:nvPicPr>
        <p:blipFill>
          <a:blip r:embed="rId4"/>
          <a:stretch>
            <a:fillRect/>
          </a:stretch>
        </p:blipFill>
        <p:spPr>
          <a:xfrm>
            <a:off x="6832600" y="3233430"/>
            <a:ext cx="2311400" cy="3649964"/>
          </a:xfrm>
          <a:prstGeom prst="rect">
            <a:avLst/>
          </a:prstGeom>
          <a:ln>
            <a:solidFill>
              <a:srgbClr val="000000"/>
            </a:solidFill>
          </a:ln>
        </p:spPr>
      </p:pic>
      <p:grpSp>
        <p:nvGrpSpPr>
          <p:cNvPr id="25" name="Group 24"/>
          <p:cNvGrpSpPr/>
          <p:nvPr/>
        </p:nvGrpSpPr>
        <p:grpSpPr>
          <a:xfrm>
            <a:off x="3048001" y="3776141"/>
            <a:ext cx="457215" cy="389459"/>
            <a:chOff x="3098800" y="3776141"/>
            <a:chExt cx="457215" cy="389459"/>
          </a:xfrm>
        </p:grpSpPr>
        <p:sp>
          <p:nvSpPr>
            <p:cNvPr id="7" name="Oval 6"/>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3132682" y="3776141"/>
              <a:ext cx="423333" cy="369332"/>
            </a:xfrm>
            <a:prstGeom prst="rect">
              <a:avLst/>
            </a:prstGeom>
            <a:noFill/>
          </p:spPr>
          <p:txBody>
            <a:bodyPr wrap="square" rtlCol="0">
              <a:spAutoFit/>
            </a:bodyPr>
            <a:lstStyle/>
            <a:p>
              <a:r>
                <a:rPr lang="en-US" dirty="0">
                  <a:solidFill>
                    <a:schemeClr val="bg1"/>
                  </a:solidFill>
                </a:rPr>
                <a:t>K</a:t>
              </a:r>
            </a:p>
          </p:txBody>
        </p:sp>
      </p:grpSp>
      <p:grpSp>
        <p:nvGrpSpPr>
          <p:cNvPr id="24" name="Group 23"/>
          <p:cNvGrpSpPr/>
          <p:nvPr/>
        </p:nvGrpSpPr>
        <p:grpSpPr>
          <a:xfrm>
            <a:off x="3048001" y="4199469"/>
            <a:ext cx="474151" cy="397932"/>
            <a:chOff x="3098800" y="4250268"/>
            <a:chExt cx="474151" cy="397932"/>
          </a:xfrm>
        </p:grpSpPr>
        <p:sp>
          <p:nvSpPr>
            <p:cNvPr id="8" name="Oval 7"/>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23" name="Group 22"/>
          <p:cNvGrpSpPr/>
          <p:nvPr/>
        </p:nvGrpSpPr>
        <p:grpSpPr>
          <a:xfrm>
            <a:off x="3014070" y="6008122"/>
            <a:ext cx="474151" cy="406389"/>
            <a:chOff x="3098803" y="4690529"/>
            <a:chExt cx="474151" cy="406389"/>
          </a:xfrm>
        </p:grpSpPr>
        <p:sp>
          <p:nvSpPr>
            <p:cNvPr id="12" name="Oval 11"/>
            <p:cNvSpPr/>
            <p:nvPr/>
          </p:nvSpPr>
          <p:spPr>
            <a:xfrm>
              <a:off x="3098803" y="4715918"/>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p:cNvSpPr txBox="1"/>
            <p:nvPr/>
          </p:nvSpPr>
          <p:spPr>
            <a:xfrm>
              <a:off x="3149621" y="4690529"/>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a:solidFill>
                    <a:schemeClr val="tx1"/>
                  </a:solidFill>
                </a:rPr>
                <a:t>L</a:t>
              </a:r>
            </a:p>
          </p:txBody>
        </p:sp>
      </p:grpSp>
      <p:grpSp>
        <p:nvGrpSpPr>
          <p:cNvPr id="22" name="Group 21"/>
          <p:cNvGrpSpPr/>
          <p:nvPr/>
        </p:nvGrpSpPr>
        <p:grpSpPr>
          <a:xfrm>
            <a:off x="4766770" y="3761240"/>
            <a:ext cx="474151" cy="406389"/>
            <a:chOff x="3098806" y="5130790"/>
            <a:chExt cx="474151" cy="406389"/>
          </a:xfrm>
        </p:grpSpPr>
        <p:sp>
          <p:nvSpPr>
            <p:cNvPr id="14" name="Oval 13"/>
            <p:cNvSpPr/>
            <p:nvPr/>
          </p:nvSpPr>
          <p:spPr>
            <a:xfrm>
              <a:off x="3098806" y="5156179"/>
              <a:ext cx="3556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3149624" y="5130790"/>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smtClean="0">
                  <a:solidFill>
                    <a:srgbClr val="000000"/>
                  </a:solidFill>
                </a:rPr>
                <a:t>R</a:t>
              </a:r>
              <a:endParaRPr lang="en-US" b="1" dirty="0">
                <a:solidFill>
                  <a:srgbClr val="000000"/>
                </a:solidFill>
              </a:endParaRPr>
            </a:p>
          </p:txBody>
        </p:sp>
      </p:grpSp>
      <p:grpSp>
        <p:nvGrpSpPr>
          <p:cNvPr id="21" name="Group 20"/>
          <p:cNvGrpSpPr/>
          <p:nvPr/>
        </p:nvGrpSpPr>
        <p:grpSpPr>
          <a:xfrm>
            <a:off x="3031071" y="5537185"/>
            <a:ext cx="457224" cy="406383"/>
            <a:chOff x="3098803" y="5571051"/>
            <a:chExt cx="457224" cy="406383"/>
          </a:xfrm>
        </p:grpSpPr>
        <p:sp>
          <p:nvSpPr>
            <p:cNvPr id="16" name="Oval 15"/>
            <p:cNvSpPr/>
            <p:nvPr/>
          </p:nvSpPr>
          <p:spPr>
            <a:xfrm>
              <a:off x="3098803" y="5596434"/>
              <a:ext cx="3556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p:cNvSpPr txBox="1"/>
            <p:nvPr/>
          </p:nvSpPr>
          <p:spPr>
            <a:xfrm>
              <a:off x="3132694" y="5571051"/>
              <a:ext cx="423333" cy="369332"/>
            </a:xfrm>
            <a:prstGeom prst="rect">
              <a:avLst/>
            </a:prstGeom>
            <a:noFill/>
          </p:spPr>
          <p:txBody>
            <a:bodyPr wrap="square" rtlCol="0">
              <a:spAutoFit/>
            </a:bodyPr>
            <a:lstStyle/>
            <a:p>
              <a:r>
                <a:rPr lang="en-US" b="1" dirty="0"/>
                <a:t>P</a:t>
              </a:r>
            </a:p>
          </p:txBody>
        </p:sp>
      </p:grpSp>
      <p:grpSp>
        <p:nvGrpSpPr>
          <p:cNvPr id="20" name="Group 19"/>
          <p:cNvGrpSpPr/>
          <p:nvPr/>
        </p:nvGrpSpPr>
        <p:grpSpPr>
          <a:xfrm>
            <a:off x="3039522" y="4631267"/>
            <a:ext cx="465677" cy="401126"/>
            <a:chOff x="3098800" y="6146839"/>
            <a:chExt cx="465677" cy="401126"/>
          </a:xfrm>
        </p:grpSpPr>
        <p:sp>
          <p:nvSpPr>
            <p:cNvPr id="19" name="Oval 18"/>
            <p:cNvSpPr/>
            <p:nvPr/>
          </p:nvSpPr>
          <p:spPr>
            <a:xfrm>
              <a:off x="3098800" y="6166965"/>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p:cNvSpPr txBox="1"/>
            <p:nvPr/>
          </p:nvSpPr>
          <p:spPr>
            <a:xfrm>
              <a:off x="3141144" y="6146839"/>
              <a:ext cx="423333" cy="369332"/>
            </a:xfrm>
            <a:prstGeom prst="rect">
              <a:avLst/>
            </a:prstGeom>
            <a:noFill/>
          </p:spPr>
          <p:txBody>
            <a:bodyPr wrap="square" rtlCol="0">
              <a:spAutoFit/>
            </a:bodyPr>
            <a:lstStyle/>
            <a:p>
              <a:r>
                <a:rPr lang="en-US" dirty="0" smtClean="0">
                  <a:solidFill>
                    <a:schemeClr val="bg1"/>
                  </a:solidFill>
                </a:rPr>
                <a:t>S</a:t>
              </a:r>
              <a:endParaRPr lang="en-US" dirty="0">
                <a:solidFill>
                  <a:schemeClr val="bg1"/>
                </a:solidFill>
              </a:endParaRPr>
            </a:p>
          </p:txBody>
        </p:sp>
      </p:grpSp>
      <p:grpSp>
        <p:nvGrpSpPr>
          <p:cNvPr id="29" name="Group 28"/>
          <p:cNvGrpSpPr/>
          <p:nvPr/>
        </p:nvGrpSpPr>
        <p:grpSpPr>
          <a:xfrm>
            <a:off x="4783669" y="4224858"/>
            <a:ext cx="457218" cy="389456"/>
            <a:chOff x="3098803" y="4707462"/>
            <a:chExt cx="457218" cy="389456"/>
          </a:xfrm>
          <a:solidFill>
            <a:srgbClr val="FF6600"/>
          </a:solidFill>
        </p:grpSpPr>
        <p:sp>
          <p:nvSpPr>
            <p:cNvPr id="30" name="Oval 29"/>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TextBox 30"/>
            <p:cNvSpPr txBox="1"/>
            <p:nvPr/>
          </p:nvSpPr>
          <p:spPr>
            <a:xfrm>
              <a:off x="3132688" y="4707462"/>
              <a:ext cx="423333" cy="369332"/>
            </a:xfrm>
            <a:prstGeom prst="rect">
              <a:avLst/>
            </a:prstGeom>
            <a:noFill/>
          </p:spPr>
          <p:txBody>
            <a:bodyPr wrap="square" rtlCol="0">
              <a:spAutoFit/>
            </a:bodyPr>
            <a:lstStyle/>
            <a:p>
              <a:r>
                <a:rPr lang="en-US" b="1" dirty="0"/>
                <a:t>T</a:t>
              </a:r>
            </a:p>
          </p:txBody>
        </p:sp>
      </p:grpSp>
      <p:grpSp>
        <p:nvGrpSpPr>
          <p:cNvPr id="32" name="Group 31"/>
          <p:cNvGrpSpPr/>
          <p:nvPr/>
        </p:nvGrpSpPr>
        <p:grpSpPr>
          <a:xfrm>
            <a:off x="4783672" y="4665119"/>
            <a:ext cx="457218" cy="389456"/>
            <a:chOff x="3098803" y="4707462"/>
            <a:chExt cx="457218" cy="389456"/>
          </a:xfrm>
          <a:solidFill>
            <a:srgbClr val="FF6600"/>
          </a:solidFill>
        </p:grpSpPr>
        <p:sp>
          <p:nvSpPr>
            <p:cNvPr id="33" name="Oval 32"/>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TextBox 33"/>
            <p:cNvSpPr txBox="1"/>
            <p:nvPr/>
          </p:nvSpPr>
          <p:spPr>
            <a:xfrm>
              <a:off x="3132688" y="4707462"/>
              <a:ext cx="423333" cy="369332"/>
            </a:xfrm>
            <a:prstGeom prst="rect">
              <a:avLst/>
            </a:prstGeom>
            <a:noFill/>
          </p:spPr>
          <p:txBody>
            <a:bodyPr wrap="square" rtlCol="0">
              <a:spAutoFit/>
            </a:bodyPr>
            <a:lstStyle/>
            <a:p>
              <a:r>
                <a:rPr lang="en-US" b="1" dirty="0" smtClean="0"/>
                <a:t>k</a:t>
              </a:r>
              <a:endParaRPr lang="en-US" b="1" dirty="0"/>
            </a:p>
          </p:txBody>
        </p:sp>
      </p:grpSp>
      <p:sp>
        <p:nvSpPr>
          <p:cNvPr id="41" name="Oval 40"/>
          <p:cNvSpPr/>
          <p:nvPr/>
        </p:nvSpPr>
        <p:spPr>
          <a:xfrm>
            <a:off x="2628886" y="2673817"/>
            <a:ext cx="685828" cy="745055"/>
          </a:xfrm>
          <a:prstGeom prst="ellipse">
            <a:avLst/>
          </a:prstGeom>
          <a:no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2" name="Group 41"/>
          <p:cNvGrpSpPr/>
          <p:nvPr/>
        </p:nvGrpSpPr>
        <p:grpSpPr>
          <a:xfrm>
            <a:off x="3031074" y="5063064"/>
            <a:ext cx="423358" cy="406383"/>
            <a:chOff x="3098803" y="5571051"/>
            <a:chExt cx="423358" cy="406383"/>
          </a:xfrm>
        </p:grpSpPr>
        <p:sp>
          <p:nvSpPr>
            <p:cNvPr id="43" name="Oval 42"/>
            <p:cNvSpPr/>
            <p:nvPr/>
          </p:nvSpPr>
          <p:spPr>
            <a:xfrm>
              <a:off x="3098803" y="5596434"/>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TextBox 43"/>
            <p:cNvSpPr txBox="1"/>
            <p:nvPr/>
          </p:nvSpPr>
          <p:spPr>
            <a:xfrm>
              <a:off x="3098828" y="5571051"/>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smtClean="0">
                  <a:solidFill>
                    <a:srgbClr val="000000"/>
                  </a:solidFill>
                </a:rPr>
                <a:t>Pa</a:t>
              </a:r>
              <a:endParaRPr lang="en-US" b="1" dirty="0">
                <a:solidFill>
                  <a:srgbClr val="000000"/>
                </a:solidFill>
              </a:endParaRPr>
            </a:p>
          </p:txBody>
        </p:sp>
      </p:grpSp>
      <p:sp>
        <p:nvSpPr>
          <p:cNvPr id="45" name="TextBox 44"/>
          <p:cNvSpPr txBox="1"/>
          <p:nvPr/>
        </p:nvSpPr>
        <p:spPr>
          <a:xfrm>
            <a:off x="3403601" y="3789883"/>
            <a:ext cx="1278489" cy="369332"/>
          </a:xfrm>
          <a:prstGeom prst="rect">
            <a:avLst/>
          </a:prstGeom>
          <a:noFill/>
        </p:spPr>
        <p:txBody>
          <a:bodyPr wrap="square" rtlCol="0">
            <a:spAutoFit/>
          </a:bodyPr>
          <a:lstStyle/>
          <a:p>
            <a:r>
              <a:rPr lang="en-US" dirty="0" smtClean="0"/>
              <a:t>KMF</a:t>
            </a:r>
            <a:endParaRPr lang="en-US" dirty="0"/>
          </a:p>
        </p:txBody>
      </p:sp>
      <p:sp>
        <p:nvSpPr>
          <p:cNvPr id="46" name="TextBox 45"/>
          <p:cNvSpPr txBox="1"/>
          <p:nvPr/>
        </p:nvSpPr>
        <p:spPr>
          <a:xfrm>
            <a:off x="3403604" y="4213211"/>
            <a:ext cx="1278489" cy="369332"/>
          </a:xfrm>
          <a:prstGeom prst="rect">
            <a:avLst/>
          </a:prstGeom>
          <a:noFill/>
        </p:spPr>
        <p:txBody>
          <a:bodyPr wrap="square" rtlCol="0">
            <a:spAutoFit/>
          </a:bodyPr>
          <a:lstStyle/>
          <a:p>
            <a:r>
              <a:rPr lang="en-US" dirty="0" smtClean="0"/>
              <a:t>IPM</a:t>
            </a:r>
            <a:endParaRPr lang="en-US" dirty="0"/>
          </a:p>
        </p:txBody>
      </p:sp>
      <p:sp>
        <p:nvSpPr>
          <p:cNvPr id="47" name="TextBox 46"/>
          <p:cNvSpPr txBox="1"/>
          <p:nvPr/>
        </p:nvSpPr>
        <p:spPr>
          <a:xfrm>
            <a:off x="3386674" y="4619606"/>
            <a:ext cx="1278489" cy="369332"/>
          </a:xfrm>
          <a:prstGeom prst="rect">
            <a:avLst/>
          </a:prstGeom>
          <a:noFill/>
        </p:spPr>
        <p:txBody>
          <a:bodyPr wrap="square" rtlCol="0">
            <a:spAutoFit/>
          </a:bodyPr>
          <a:lstStyle/>
          <a:p>
            <a:r>
              <a:rPr lang="en-US" dirty="0" smtClean="0"/>
              <a:t>SOKA</a:t>
            </a:r>
            <a:endParaRPr lang="en-US" dirty="0"/>
          </a:p>
        </p:txBody>
      </p:sp>
      <p:sp>
        <p:nvSpPr>
          <p:cNvPr id="48" name="TextBox 47"/>
          <p:cNvSpPr txBox="1"/>
          <p:nvPr/>
        </p:nvSpPr>
        <p:spPr>
          <a:xfrm>
            <a:off x="3386677" y="5042934"/>
            <a:ext cx="1278489" cy="369332"/>
          </a:xfrm>
          <a:prstGeom prst="rect">
            <a:avLst/>
          </a:prstGeom>
          <a:noFill/>
        </p:spPr>
        <p:txBody>
          <a:bodyPr wrap="square" rtlCol="0">
            <a:spAutoFit/>
          </a:bodyPr>
          <a:lstStyle/>
          <a:p>
            <a:r>
              <a:rPr lang="en-US" dirty="0" smtClean="0"/>
              <a:t>PARA</a:t>
            </a:r>
            <a:endParaRPr lang="en-US" dirty="0"/>
          </a:p>
        </p:txBody>
      </p:sp>
      <p:sp>
        <p:nvSpPr>
          <p:cNvPr id="49" name="TextBox 48"/>
          <p:cNvSpPr txBox="1"/>
          <p:nvPr/>
        </p:nvSpPr>
        <p:spPr>
          <a:xfrm>
            <a:off x="3386680" y="5517061"/>
            <a:ext cx="1278489" cy="369332"/>
          </a:xfrm>
          <a:prstGeom prst="rect">
            <a:avLst/>
          </a:prstGeom>
          <a:noFill/>
        </p:spPr>
        <p:txBody>
          <a:bodyPr wrap="square" rtlCol="0">
            <a:spAutoFit/>
          </a:bodyPr>
          <a:lstStyle/>
          <a:p>
            <a:r>
              <a:rPr lang="en-US" dirty="0" smtClean="0"/>
              <a:t>PFFL</a:t>
            </a:r>
            <a:endParaRPr lang="en-US" dirty="0"/>
          </a:p>
        </p:txBody>
      </p:sp>
      <p:sp>
        <p:nvSpPr>
          <p:cNvPr id="50" name="TextBox 49"/>
          <p:cNvSpPr txBox="1"/>
          <p:nvPr/>
        </p:nvSpPr>
        <p:spPr>
          <a:xfrm>
            <a:off x="5122379" y="3808854"/>
            <a:ext cx="1278489" cy="369332"/>
          </a:xfrm>
          <a:prstGeom prst="rect">
            <a:avLst/>
          </a:prstGeom>
          <a:noFill/>
        </p:spPr>
        <p:txBody>
          <a:bodyPr wrap="square" rtlCol="0">
            <a:spAutoFit/>
          </a:bodyPr>
          <a:lstStyle/>
          <a:p>
            <a:r>
              <a:rPr lang="en-US" dirty="0" smtClean="0"/>
              <a:t>RLPF</a:t>
            </a:r>
            <a:endParaRPr lang="en-US" dirty="0"/>
          </a:p>
        </p:txBody>
      </p:sp>
      <p:sp>
        <p:nvSpPr>
          <p:cNvPr id="54" name="TextBox 53"/>
          <p:cNvSpPr txBox="1"/>
          <p:nvPr/>
        </p:nvSpPr>
        <p:spPr>
          <a:xfrm>
            <a:off x="3390883" y="6008107"/>
            <a:ext cx="1278489" cy="369332"/>
          </a:xfrm>
          <a:prstGeom prst="rect">
            <a:avLst/>
          </a:prstGeom>
          <a:noFill/>
        </p:spPr>
        <p:txBody>
          <a:bodyPr wrap="square" rtlCol="0">
            <a:spAutoFit/>
          </a:bodyPr>
          <a:lstStyle/>
          <a:p>
            <a:r>
              <a:rPr lang="en-US" dirty="0" smtClean="0"/>
              <a:t>LBLF</a:t>
            </a:r>
            <a:endParaRPr lang="en-US" dirty="0"/>
          </a:p>
        </p:txBody>
      </p:sp>
      <p:sp>
        <p:nvSpPr>
          <p:cNvPr id="55" name="TextBox 54"/>
          <p:cNvSpPr txBox="1"/>
          <p:nvPr/>
        </p:nvSpPr>
        <p:spPr>
          <a:xfrm>
            <a:off x="5139315" y="4215249"/>
            <a:ext cx="1278489" cy="369332"/>
          </a:xfrm>
          <a:prstGeom prst="rect">
            <a:avLst/>
          </a:prstGeom>
          <a:noFill/>
        </p:spPr>
        <p:txBody>
          <a:bodyPr wrap="square" rtlCol="0">
            <a:spAutoFit/>
          </a:bodyPr>
          <a:lstStyle/>
          <a:p>
            <a:r>
              <a:rPr lang="en-US" dirty="0" smtClean="0"/>
              <a:t>TEJA</a:t>
            </a:r>
            <a:endParaRPr lang="en-US" dirty="0"/>
          </a:p>
        </p:txBody>
      </p:sp>
      <p:sp>
        <p:nvSpPr>
          <p:cNvPr id="56" name="TextBox 55"/>
          <p:cNvSpPr txBox="1"/>
          <p:nvPr/>
        </p:nvSpPr>
        <p:spPr>
          <a:xfrm>
            <a:off x="5156251" y="4638577"/>
            <a:ext cx="1278489" cy="369332"/>
          </a:xfrm>
          <a:prstGeom prst="rect">
            <a:avLst/>
          </a:prstGeom>
          <a:noFill/>
        </p:spPr>
        <p:txBody>
          <a:bodyPr wrap="square" rtlCol="0">
            <a:spAutoFit/>
          </a:bodyPr>
          <a:lstStyle/>
          <a:p>
            <a:r>
              <a:rPr lang="en-US" dirty="0" smtClean="0"/>
              <a:t>KA ETHNIC</a:t>
            </a:r>
            <a:endParaRPr lang="en-US" dirty="0"/>
          </a:p>
        </p:txBody>
      </p:sp>
      <p:grpSp>
        <p:nvGrpSpPr>
          <p:cNvPr id="95" name="Group 94"/>
          <p:cNvGrpSpPr/>
          <p:nvPr/>
        </p:nvGrpSpPr>
        <p:grpSpPr>
          <a:xfrm>
            <a:off x="1176906" y="4513599"/>
            <a:ext cx="457218" cy="389456"/>
            <a:chOff x="3098803" y="4707462"/>
            <a:chExt cx="457218" cy="389456"/>
          </a:xfrm>
          <a:solidFill>
            <a:srgbClr val="FF6600"/>
          </a:solidFill>
        </p:grpSpPr>
        <p:sp>
          <p:nvSpPr>
            <p:cNvPr id="96" name="Oval 95"/>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7" name="TextBox 96"/>
            <p:cNvSpPr txBox="1"/>
            <p:nvPr/>
          </p:nvSpPr>
          <p:spPr>
            <a:xfrm>
              <a:off x="3132688" y="4707462"/>
              <a:ext cx="423333" cy="369332"/>
            </a:xfrm>
            <a:prstGeom prst="rect">
              <a:avLst/>
            </a:prstGeom>
            <a:noFill/>
          </p:spPr>
          <p:txBody>
            <a:bodyPr wrap="square" rtlCol="0">
              <a:spAutoFit/>
            </a:bodyPr>
            <a:lstStyle/>
            <a:p>
              <a:r>
                <a:rPr lang="en-US" b="1" dirty="0"/>
                <a:t>T</a:t>
              </a:r>
            </a:p>
          </p:txBody>
        </p:sp>
      </p:grpSp>
      <p:grpSp>
        <p:nvGrpSpPr>
          <p:cNvPr id="98" name="Group 97"/>
          <p:cNvGrpSpPr/>
          <p:nvPr/>
        </p:nvGrpSpPr>
        <p:grpSpPr>
          <a:xfrm>
            <a:off x="2154769" y="5387694"/>
            <a:ext cx="457218" cy="389456"/>
            <a:chOff x="3098803" y="4707462"/>
            <a:chExt cx="457218" cy="389456"/>
          </a:xfrm>
          <a:solidFill>
            <a:srgbClr val="FF6600"/>
          </a:solidFill>
        </p:grpSpPr>
        <p:sp>
          <p:nvSpPr>
            <p:cNvPr id="99" name="Oval 98"/>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TextBox 99"/>
            <p:cNvSpPr txBox="1"/>
            <p:nvPr/>
          </p:nvSpPr>
          <p:spPr>
            <a:xfrm>
              <a:off x="3132688" y="4707462"/>
              <a:ext cx="423333" cy="369332"/>
            </a:xfrm>
            <a:prstGeom prst="rect">
              <a:avLst/>
            </a:prstGeom>
            <a:noFill/>
          </p:spPr>
          <p:txBody>
            <a:bodyPr wrap="square" rtlCol="0">
              <a:spAutoFit/>
            </a:bodyPr>
            <a:lstStyle/>
            <a:p>
              <a:r>
                <a:rPr lang="en-US" b="1" dirty="0"/>
                <a:t>T</a:t>
              </a:r>
            </a:p>
          </p:txBody>
        </p:sp>
      </p:grpSp>
      <p:grpSp>
        <p:nvGrpSpPr>
          <p:cNvPr id="101" name="Group 100"/>
          <p:cNvGrpSpPr/>
          <p:nvPr/>
        </p:nvGrpSpPr>
        <p:grpSpPr>
          <a:xfrm>
            <a:off x="550323" y="5412266"/>
            <a:ext cx="457218" cy="389456"/>
            <a:chOff x="3098803" y="4707462"/>
            <a:chExt cx="457218" cy="389456"/>
          </a:xfrm>
          <a:solidFill>
            <a:srgbClr val="FF6600"/>
          </a:solidFill>
        </p:grpSpPr>
        <p:sp>
          <p:nvSpPr>
            <p:cNvPr id="102" name="Oval 101"/>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TextBox 102"/>
            <p:cNvSpPr txBox="1"/>
            <p:nvPr/>
          </p:nvSpPr>
          <p:spPr>
            <a:xfrm>
              <a:off x="3132688" y="4707462"/>
              <a:ext cx="423333" cy="369332"/>
            </a:xfrm>
            <a:prstGeom prst="rect">
              <a:avLst/>
            </a:prstGeom>
            <a:noFill/>
          </p:spPr>
          <p:txBody>
            <a:bodyPr wrap="square" rtlCol="0">
              <a:spAutoFit/>
            </a:bodyPr>
            <a:lstStyle/>
            <a:p>
              <a:r>
                <a:rPr lang="en-US" b="1" dirty="0" smtClean="0"/>
                <a:t>k</a:t>
              </a:r>
              <a:endParaRPr lang="en-US" b="1" dirty="0"/>
            </a:p>
          </p:txBody>
        </p:sp>
      </p:grpSp>
      <p:grpSp>
        <p:nvGrpSpPr>
          <p:cNvPr id="104" name="Group 103"/>
          <p:cNvGrpSpPr/>
          <p:nvPr/>
        </p:nvGrpSpPr>
        <p:grpSpPr>
          <a:xfrm>
            <a:off x="1176848" y="5309522"/>
            <a:ext cx="457218" cy="389456"/>
            <a:chOff x="3098803" y="4707462"/>
            <a:chExt cx="457218" cy="389456"/>
          </a:xfrm>
          <a:solidFill>
            <a:srgbClr val="FF6600"/>
          </a:solidFill>
        </p:grpSpPr>
        <p:sp>
          <p:nvSpPr>
            <p:cNvPr id="105" name="Oval 104"/>
            <p:cNvSpPr/>
            <p:nvPr/>
          </p:nvSpPr>
          <p:spPr>
            <a:xfrm>
              <a:off x="3098803" y="4715918"/>
              <a:ext cx="355600" cy="381000"/>
            </a:xfrm>
            <a:prstGeom prst="ellipse">
              <a:avLst/>
            </a:prstGeom>
            <a:grp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TextBox 105"/>
            <p:cNvSpPr txBox="1"/>
            <p:nvPr/>
          </p:nvSpPr>
          <p:spPr>
            <a:xfrm>
              <a:off x="3132688" y="4707462"/>
              <a:ext cx="423333" cy="369332"/>
            </a:xfrm>
            <a:prstGeom prst="rect">
              <a:avLst/>
            </a:prstGeom>
            <a:noFill/>
          </p:spPr>
          <p:txBody>
            <a:bodyPr wrap="square" rtlCol="0">
              <a:spAutoFit/>
            </a:bodyPr>
            <a:lstStyle/>
            <a:p>
              <a:r>
                <a:rPr lang="en-US" b="1" dirty="0" smtClean="0"/>
                <a:t>k</a:t>
              </a:r>
              <a:endParaRPr lang="en-US" b="1" dirty="0"/>
            </a:p>
          </p:txBody>
        </p:sp>
      </p:grpSp>
      <p:grpSp>
        <p:nvGrpSpPr>
          <p:cNvPr id="167" name="Group 166"/>
          <p:cNvGrpSpPr/>
          <p:nvPr/>
        </p:nvGrpSpPr>
        <p:grpSpPr>
          <a:xfrm>
            <a:off x="4766760" y="262467"/>
            <a:ext cx="465677" cy="401126"/>
            <a:chOff x="3098800" y="6146839"/>
            <a:chExt cx="465677" cy="401126"/>
          </a:xfrm>
        </p:grpSpPr>
        <p:sp>
          <p:nvSpPr>
            <p:cNvPr id="168" name="Oval 167"/>
            <p:cNvSpPr/>
            <p:nvPr/>
          </p:nvSpPr>
          <p:spPr>
            <a:xfrm>
              <a:off x="3098800" y="6166965"/>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9" name="TextBox 168"/>
            <p:cNvSpPr txBox="1"/>
            <p:nvPr/>
          </p:nvSpPr>
          <p:spPr>
            <a:xfrm>
              <a:off x="3141144" y="6146839"/>
              <a:ext cx="423333" cy="369332"/>
            </a:xfrm>
            <a:prstGeom prst="rect">
              <a:avLst/>
            </a:prstGeom>
            <a:noFill/>
          </p:spPr>
          <p:txBody>
            <a:bodyPr wrap="square" rtlCol="0">
              <a:spAutoFit/>
            </a:bodyPr>
            <a:lstStyle/>
            <a:p>
              <a:r>
                <a:rPr lang="en-US" dirty="0" smtClean="0">
                  <a:solidFill>
                    <a:schemeClr val="bg1"/>
                  </a:solidFill>
                </a:rPr>
                <a:t>S</a:t>
              </a:r>
              <a:endParaRPr lang="en-US" dirty="0">
                <a:solidFill>
                  <a:schemeClr val="bg1"/>
                </a:solidFill>
              </a:endParaRPr>
            </a:p>
          </p:txBody>
        </p:sp>
      </p:grpSp>
      <p:grpSp>
        <p:nvGrpSpPr>
          <p:cNvPr id="183" name="Group 182"/>
          <p:cNvGrpSpPr/>
          <p:nvPr/>
        </p:nvGrpSpPr>
        <p:grpSpPr>
          <a:xfrm>
            <a:off x="5317094" y="468863"/>
            <a:ext cx="457215" cy="389459"/>
            <a:chOff x="3098800" y="3776141"/>
            <a:chExt cx="457215" cy="389459"/>
          </a:xfrm>
        </p:grpSpPr>
        <p:sp>
          <p:nvSpPr>
            <p:cNvPr id="184" name="Oval 183"/>
            <p:cNvSpPr/>
            <p:nvPr/>
          </p:nvSpPr>
          <p:spPr>
            <a:xfrm>
              <a:off x="3098800" y="37846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5" name="TextBox 184"/>
            <p:cNvSpPr txBox="1"/>
            <p:nvPr/>
          </p:nvSpPr>
          <p:spPr>
            <a:xfrm>
              <a:off x="3132682" y="3776141"/>
              <a:ext cx="423333" cy="369332"/>
            </a:xfrm>
            <a:prstGeom prst="rect">
              <a:avLst/>
            </a:prstGeom>
            <a:noFill/>
          </p:spPr>
          <p:txBody>
            <a:bodyPr wrap="square" rtlCol="0">
              <a:spAutoFit/>
            </a:bodyPr>
            <a:lstStyle/>
            <a:p>
              <a:r>
                <a:rPr lang="en-US" dirty="0">
                  <a:solidFill>
                    <a:schemeClr val="bg1"/>
                  </a:solidFill>
                </a:rPr>
                <a:t>K</a:t>
              </a:r>
            </a:p>
          </p:txBody>
        </p:sp>
      </p:grpSp>
      <p:sp>
        <p:nvSpPr>
          <p:cNvPr id="201" name="TextBox 200"/>
          <p:cNvSpPr txBox="1"/>
          <p:nvPr/>
        </p:nvSpPr>
        <p:spPr>
          <a:xfrm>
            <a:off x="266874" y="6490740"/>
            <a:ext cx="2704926" cy="369332"/>
          </a:xfrm>
          <a:prstGeom prst="rect">
            <a:avLst/>
          </a:prstGeom>
          <a:solidFill>
            <a:schemeClr val="bg1"/>
          </a:solidFill>
          <a:ln>
            <a:solidFill>
              <a:schemeClr val="tx1"/>
            </a:solidFill>
          </a:ln>
        </p:spPr>
        <p:txBody>
          <a:bodyPr wrap="square" rtlCol="0">
            <a:spAutoFit/>
          </a:bodyPr>
          <a:lstStyle/>
          <a:p>
            <a:pPr algn="ctr"/>
            <a:r>
              <a:rPr lang="en-US" dirty="0" smtClean="0"/>
              <a:t>BAYKARA</a:t>
            </a:r>
            <a:endParaRPr lang="en-US" dirty="0"/>
          </a:p>
        </p:txBody>
      </p:sp>
      <p:sp>
        <p:nvSpPr>
          <p:cNvPr id="202" name="TextBox 201"/>
          <p:cNvSpPr txBox="1"/>
          <p:nvPr/>
        </p:nvSpPr>
        <p:spPr>
          <a:xfrm>
            <a:off x="6820054" y="2864098"/>
            <a:ext cx="2311400" cy="369332"/>
          </a:xfrm>
          <a:prstGeom prst="rect">
            <a:avLst/>
          </a:prstGeom>
          <a:solidFill>
            <a:srgbClr val="FFFFFF"/>
          </a:solidFill>
          <a:ln>
            <a:solidFill>
              <a:srgbClr val="000000"/>
            </a:solidFill>
          </a:ln>
        </p:spPr>
        <p:txBody>
          <a:bodyPr wrap="square" rtlCol="0">
            <a:spAutoFit/>
          </a:bodyPr>
          <a:lstStyle/>
          <a:p>
            <a:pPr algn="ctr"/>
            <a:r>
              <a:rPr lang="en-US" dirty="0" smtClean="0"/>
              <a:t>LEGAIS</a:t>
            </a:r>
            <a:endParaRPr lang="en-US" dirty="0"/>
          </a:p>
        </p:txBody>
      </p:sp>
      <p:grpSp>
        <p:nvGrpSpPr>
          <p:cNvPr id="203" name="Group 202"/>
          <p:cNvGrpSpPr/>
          <p:nvPr/>
        </p:nvGrpSpPr>
        <p:grpSpPr>
          <a:xfrm>
            <a:off x="482590" y="290226"/>
            <a:ext cx="423333" cy="381000"/>
            <a:chOff x="3090405" y="3784600"/>
            <a:chExt cx="423333" cy="381000"/>
          </a:xfrm>
        </p:grpSpPr>
        <p:sp>
          <p:nvSpPr>
            <p:cNvPr id="204" name="Oval 203"/>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5" name="TextBox 204"/>
            <p:cNvSpPr txBox="1"/>
            <p:nvPr/>
          </p:nvSpPr>
          <p:spPr>
            <a:xfrm>
              <a:off x="3090405" y="3820073"/>
              <a:ext cx="423333" cy="276999"/>
            </a:xfrm>
            <a:prstGeom prst="rect">
              <a:avLst/>
            </a:prstGeom>
            <a:noFill/>
          </p:spPr>
          <p:txBody>
            <a:bodyPr wrap="square" rtlCol="0">
              <a:spAutoFit/>
            </a:bodyPr>
            <a:lstStyle/>
            <a:p>
              <a:r>
                <a:rPr lang="en-US" sz="1200" dirty="0" smtClean="0">
                  <a:solidFill>
                    <a:schemeClr val="bg1"/>
                  </a:solidFill>
                </a:rPr>
                <a:t>MA</a:t>
              </a:r>
              <a:endParaRPr lang="en-US" sz="1200" dirty="0">
                <a:solidFill>
                  <a:schemeClr val="bg1"/>
                </a:solidFill>
              </a:endParaRPr>
            </a:p>
          </p:txBody>
        </p:sp>
      </p:grpSp>
      <p:grpSp>
        <p:nvGrpSpPr>
          <p:cNvPr id="206" name="Group 205"/>
          <p:cNvGrpSpPr/>
          <p:nvPr/>
        </p:nvGrpSpPr>
        <p:grpSpPr>
          <a:xfrm>
            <a:off x="753461" y="882889"/>
            <a:ext cx="448804" cy="381000"/>
            <a:chOff x="3098800" y="3784600"/>
            <a:chExt cx="448804" cy="381000"/>
          </a:xfrm>
        </p:grpSpPr>
        <p:sp>
          <p:nvSpPr>
            <p:cNvPr id="207" name="Oval 206"/>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8" name="TextBox 207"/>
            <p:cNvSpPr txBox="1"/>
            <p:nvPr/>
          </p:nvSpPr>
          <p:spPr>
            <a:xfrm>
              <a:off x="3124271" y="3820073"/>
              <a:ext cx="423333" cy="276999"/>
            </a:xfrm>
            <a:prstGeom prst="rect">
              <a:avLst/>
            </a:prstGeom>
            <a:noFill/>
          </p:spPr>
          <p:txBody>
            <a:bodyPr wrap="square" rtlCol="0">
              <a:spAutoFit/>
            </a:bodyPr>
            <a:lstStyle/>
            <a:p>
              <a:r>
                <a:rPr lang="en-US" sz="1200" dirty="0" smtClean="0">
                  <a:solidFill>
                    <a:schemeClr val="bg1"/>
                  </a:solidFill>
                </a:rPr>
                <a:t>SG</a:t>
              </a:r>
              <a:endParaRPr lang="en-US" sz="1200" dirty="0">
                <a:solidFill>
                  <a:schemeClr val="bg1"/>
                </a:solidFill>
              </a:endParaRPr>
            </a:p>
          </p:txBody>
        </p:sp>
      </p:grpSp>
      <p:grpSp>
        <p:nvGrpSpPr>
          <p:cNvPr id="209" name="Group 208"/>
          <p:cNvGrpSpPr/>
          <p:nvPr/>
        </p:nvGrpSpPr>
        <p:grpSpPr>
          <a:xfrm>
            <a:off x="3229953" y="-16933"/>
            <a:ext cx="448804" cy="381000"/>
            <a:chOff x="3098800" y="3784600"/>
            <a:chExt cx="448804" cy="381000"/>
          </a:xfrm>
        </p:grpSpPr>
        <p:sp>
          <p:nvSpPr>
            <p:cNvPr id="210" name="Oval 209"/>
            <p:cNvSpPr/>
            <p:nvPr/>
          </p:nvSpPr>
          <p:spPr>
            <a:xfrm>
              <a:off x="3098800" y="3784600"/>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1" name="TextBox 210"/>
            <p:cNvSpPr txBox="1"/>
            <p:nvPr/>
          </p:nvSpPr>
          <p:spPr>
            <a:xfrm>
              <a:off x="3124271" y="3820073"/>
              <a:ext cx="423333" cy="276999"/>
            </a:xfrm>
            <a:prstGeom prst="rect">
              <a:avLst/>
            </a:prstGeom>
            <a:noFill/>
          </p:spPr>
          <p:txBody>
            <a:bodyPr wrap="square" rtlCol="0">
              <a:spAutoFit/>
            </a:bodyPr>
            <a:lstStyle/>
            <a:p>
              <a:r>
                <a:rPr lang="en-US" sz="1200" dirty="0" smtClean="0">
                  <a:solidFill>
                    <a:srgbClr val="000000"/>
                  </a:solidFill>
                </a:rPr>
                <a:t>PI</a:t>
              </a:r>
              <a:endParaRPr lang="en-US" sz="1200" dirty="0">
                <a:solidFill>
                  <a:srgbClr val="000000"/>
                </a:solidFill>
              </a:endParaRPr>
            </a:p>
          </p:txBody>
        </p:sp>
      </p:grpSp>
      <p:grpSp>
        <p:nvGrpSpPr>
          <p:cNvPr id="214" name="Group 213"/>
          <p:cNvGrpSpPr/>
          <p:nvPr/>
        </p:nvGrpSpPr>
        <p:grpSpPr>
          <a:xfrm>
            <a:off x="1278497" y="2086418"/>
            <a:ext cx="465737" cy="381000"/>
            <a:chOff x="3098800" y="3784600"/>
            <a:chExt cx="465737" cy="381000"/>
          </a:xfrm>
        </p:grpSpPr>
        <p:sp>
          <p:nvSpPr>
            <p:cNvPr id="215" name="Oval 214"/>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6" name="TextBox 215"/>
            <p:cNvSpPr txBox="1"/>
            <p:nvPr/>
          </p:nvSpPr>
          <p:spPr>
            <a:xfrm>
              <a:off x="3141204" y="3820073"/>
              <a:ext cx="423333" cy="276999"/>
            </a:xfrm>
            <a:prstGeom prst="rect">
              <a:avLst/>
            </a:prstGeom>
            <a:noFill/>
          </p:spPr>
          <p:txBody>
            <a:bodyPr wrap="square" rtlCol="0">
              <a:spAutoFit/>
            </a:bodyPr>
            <a:lstStyle/>
            <a:p>
              <a:r>
                <a:rPr lang="en-US" sz="1200" dirty="0" smtClean="0">
                  <a:solidFill>
                    <a:schemeClr val="bg1"/>
                  </a:solidFill>
                </a:rPr>
                <a:t>ID</a:t>
              </a:r>
              <a:endParaRPr lang="en-US" sz="1200" dirty="0">
                <a:solidFill>
                  <a:schemeClr val="bg1"/>
                </a:solidFill>
              </a:endParaRPr>
            </a:p>
          </p:txBody>
        </p:sp>
      </p:grpSp>
      <p:grpSp>
        <p:nvGrpSpPr>
          <p:cNvPr id="217" name="Group 216"/>
          <p:cNvGrpSpPr/>
          <p:nvPr/>
        </p:nvGrpSpPr>
        <p:grpSpPr>
          <a:xfrm>
            <a:off x="6760579" y="1488486"/>
            <a:ext cx="448804" cy="381000"/>
            <a:chOff x="3098800" y="3784600"/>
            <a:chExt cx="448804" cy="381000"/>
          </a:xfrm>
        </p:grpSpPr>
        <p:sp>
          <p:nvSpPr>
            <p:cNvPr id="218" name="Oval 217"/>
            <p:cNvSpPr/>
            <p:nvPr/>
          </p:nvSpPr>
          <p:spPr>
            <a:xfrm>
              <a:off x="3098800" y="3784600"/>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9" name="TextBox 218"/>
            <p:cNvSpPr txBox="1"/>
            <p:nvPr/>
          </p:nvSpPr>
          <p:spPr>
            <a:xfrm>
              <a:off x="3124271" y="3820073"/>
              <a:ext cx="423333" cy="276999"/>
            </a:xfrm>
            <a:prstGeom prst="rect">
              <a:avLst/>
            </a:prstGeom>
            <a:noFill/>
          </p:spPr>
          <p:txBody>
            <a:bodyPr wrap="square" rtlCol="0">
              <a:spAutoFit/>
            </a:bodyPr>
            <a:lstStyle/>
            <a:p>
              <a:r>
                <a:rPr lang="en-US" sz="1200" dirty="0" smtClean="0">
                  <a:solidFill>
                    <a:srgbClr val="000000"/>
                  </a:solidFill>
                </a:rPr>
                <a:t>SB</a:t>
              </a:r>
              <a:endParaRPr lang="en-US" sz="1200" dirty="0">
                <a:solidFill>
                  <a:srgbClr val="000000"/>
                </a:solidFill>
              </a:endParaRPr>
            </a:p>
          </p:txBody>
        </p:sp>
      </p:grpSp>
      <p:grpSp>
        <p:nvGrpSpPr>
          <p:cNvPr id="223" name="Group 222"/>
          <p:cNvGrpSpPr/>
          <p:nvPr/>
        </p:nvGrpSpPr>
        <p:grpSpPr>
          <a:xfrm>
            <a:off x="3335782" y="2483098"/>
            <a:ext cx="465737" cy="381000"/>
            <a:chOff x="3098800" y="3784600"/>
            <a:chExt cx="465737" cy="381000"/>
          </a:xfrm>
        </p:grpSpPr>
        <p:sp>
          <p:nvSpPr>
            <p:cNvPr id="224" name="Oval 223"/>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5" name="TextBox 224"/>
            <p:cNvSpPr txBox="1"/>
            <p:nvPr/>
          </p:nvSpPr>
          <p:spPr>
            <a:xfrm>
              <a:off x="3141204" y="3820073"/>
              <a:ext cx="423333" cy="276999"/>
            </a:xfrm>
            <a:prstGeom prst="rect">
              <a:avLst/>
            </a:prstGeom>
            <a:noFill/>
          </p:spPr>
          <p:txBody>
            <a:bodyPr wrap="square" rtlCol="0">
              <a:spAutoFit/>
            </a:bodyPr>
            <a:lstStyle/>
            <a:p>
              <a:r>
                <a:rPr lang="en-US" sz="1200" dirty="0" smtClean="0">
                  <a:solidFill>
                    <a:schemeClr val="bg1"/>
                  </a:solidFill>
                </a:rPr>
                <a:t>TL</a:t>
              </a:r>
              <a:endParaRPr lang="en-US" sz="1200" dirty="0">
                <a:solidFill>
                  <a:schemeClr val="bg1"/>
                </a:solidFill>
              </a:endParaRPr>
            </a:p>
          </p:txBody>
        </p:sp>
      </p:grpSp>
      <p:grpSp>
        <p:nvGrpSpPr>
          <p:cNvPr id="227" name="Group 226"/>
          <p:cNvGrpSpPr/>
          <p:nvPr/>
        </p:nvGrpSpPr>
        <p:grpSpPr>
          <a:xfrm>
            <a:off x="5342438" y="1800958"/>
            <a:ext cx="431871" cy="381000"/>
            <a:chOff x="3098800" y="3784600"/>
            <a:chExt cx="431871" cy="381000"/>
          </a:xfrm>
        </p:grpSpPr>
        <p:sp>
          <p:nvSpPr>
            <p:cNvPr id="228" name="Oval 227"/>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9" name="TextBox 228"/>
            <p:cNvSpPr txBox="1"/>
            <p:nvPr/>
          </p:nvSpPr>
          <p:spPr>
            <a:xfrm>
              <a:off x="3107338" y="3820073"/>
              <a:ext cx="423333" cy="276999"/>
            </a:xfrm>
            <a:prstGeom prst="rect">
              <a:avLst/>
            </a:prstGeom>
            <a:noFill/>
          </p:spPr>
          <p:txBody>
            <a:bodyPr wrap="square" rtlCol="0">
              <a:spAutoFit/>
            </a:bodyPr>
            <a:lstStyle/>
            <a:p>
              <a:r>
                <a:rPr lang="en-US" sz="1200" dirty="0" smtClean="0">
                  <a:solidFill>
                    <a:schemeClr val="bg1"/>
                  </a:solidFill>
                </a:rPr>
                <a:t>PG</a:t>
              </a:r>
              <a:endParaRPr lang="en-US" sz="1200" dirty="0">
                <a:solidFill>
                  <a:schemeClr val="bg1"/>
                </a:solidFill>
              </a:endParaRPr>
            </a:p>
          </p:txBody>
        </p:sp>
      </p:grpSp>
      <p:grpSp>
        <p:nvGrpSpPr>
          <p:cNvPr id="230" name="Group 229"/>
          <p:cNvGrpSpPr/>
          <p:nvPr/>
        </p:nvGrpSpPr>
        <p:grpSpPr>
          <a:xfrm>
            <a:off x="6743735" y="-16932"/>
            <a:ext cx="440285" cy="406389"/>
            <a:chOff x="3098806" y="5130790"/>
            <a:chExt cx="440285" cy="406389"/>
          </a:xfrm>
        </p:grpSpPr>
        <p:sp>
          <p:nvSpPr>
            <p:cNvPr id="231" name="Oval 230"/>
            <p:cNvSpPr/>
            <p:nvPr/>
          </p:nvSpPr>
          <p:spPr>
            <a:xfrm>
              <a:off x="3098806" y="5156179"/>
              <a:ext cx="3556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2" name="TextBox 231"/>
            <p:cNvSpPr txBox="1"/>
            <p:nvPr/>
          </p:nvSpPr>
          <p:spPr>
            <a:xfrm>
              <a:off x="3115758" y="5130790"/>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a:solidFill>
                    <a:srgbClr val="000000"/>
                  </a:solidFill>
                </a:rPr>
                <a:t>M</a:t>
              </a:r>
            </a:p>
          </p:txBody>
        </p:sp>
      </p:grpSp>
      <p:grpSp>
        <p:nvGrpSpPr>
          <p:cNvPr id="233" name="Group 232"/>
          <p:cNvGrpSpPr/>
          <p:nvPr/>
        </p:nvGrpSpPr>
        <p:grpSpPr>
          <a:xfrm>
            <a:off x="8412" y="2376"/>
            <a:ext cx="448804" cy="381000"/>
            <a:chOff x="3098800" y="3784600"/>
            <a:chExt cx="448804" cy="381000"/>
          </a:xfrm>
        </p:grpSpPr>
        <p:sp>
          <p:nvSpPr>
            <p:cNvPr id="234" name="Oval 233"/>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5" name="TextBox 234"/>
            <p:cNvSpPr txBox="1"/>
            <p:nvPr/>
          </p:nvSpPr>
          <p:spPr>
            <a:xfrm>
              <a:off x="3124271" y="3820073"/>
              <a:ext cx="423333" cy="276999"/>
            </a:xfrm>
            <a:prstGeom prst="rect">
              <a:avLst/>
            </a:prstGeom>
            <a:noFill/>
          </p:spPr>
          <p:txBody>
            <a:bodyPr wrap="square" rtlCol="0">
              <a:spAutoFit/>
            </a:bodyPr>
            <a:lstStyle/>
            <a:p>
              <a:r>
                <a:rPr lang="en-US" sz="1200" dirty="0" smtClean="0">
                  <a:solidFill>
                    <a:schemeClr val="bg1"/>
                  </a:solidFill>
                </a:rPr>
                <a:t>IN</a:t>
              </a:r>
              <a:endParaRPr lang="en-US" sz="1200" dirty="0">
                <a:solidFill>
                  <a:schemeClr val="bg1"/>
                </a:solidFill>
              </a:endParaRPr>
            </a:p>
          </p:txBody>
        </p:sp>
      </p:grpSp>
      <p:grpSp>
        <p:nvGrpSpPr>
          <p:cNvPr id="236" name="Group 235"/>
          <p:cNvGrpSpPr/>
          <p:nvPr/>
        </p:nvGrpSpPr>
        <p:grpSpPr>
          <a:xfrm>
            <a:off x="25348" y="391838"/>
            <a:ext cx="448804" cy="381000"/>
            <a:chOff x="3098800" y="3784600"/>
            <a:chExt cx="448804" cy="381000"/>
          </a:xfrm>
        </p:grpSpPr>
        <p:sp>
          <p:nvSpPr>
            <p:cNvPr id="237" name="Oval 236"/>
            <p:cNvSpPr/>
            <p:nvPr/>
          </p:nvSpPr>
          <p:spPr>
            <a:xfrm>
              <a:off x="3098800" y="3784600"/>
              <a:ext cx="355600" cy="381000"/>
            </a:xfrm>
            <a:prstGeom prst="ellipse">
              <a:avLst/>
            </a:prstGeom>
            <a:solidFill>
              <a:schemeClr val="tx2"/>
            </a:solid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8" name="TextBox 237"/>
            <p:cNvSpPr txBox="1"/>
            <p:nvPr/>
          </p:nvSpPr>
          <p:spPr>
            <a:xfrm>
              <a:off x="3124271" y="3820073"/>
              <a:ext cx="423333" cy="276999"/>
            </a:xfrm>
            <a:prstGeom prst="rect">
              <a:avLst/>
            </a:prstGeom>
            <a:noFill/>
          </p:spPr>
          <p:txBody>
            <a:bodyPr wrap="square" rtlCol="0">
              <a:spAutoFit/>
            </a:bodyPr>
            <a:lstStyle/>
            <a:p>
              <a:r>
                <a:rPr lang="en-US" sz="1200" dirty="0" smtClean="0">
                  <a:solidFill>
                    <a:schemeClr val="bg1"/>
                  </a:solidFill>
                </a:rPr>
                <a:t>TH</a:t>
              </a:r>
              <a:endParaRPr lang="en-US" sz="1200" dirty="0">
                <a:solidFill>
                  <a:schemeClr val="bg1"/>
                </a:solidFill>
              </a:endParaRPr>
            </a:p>
          </p:txBody>
        </p:sp>
      </p:grpSp>
      <p:grpSp>
        <p:nvGrpSpPr>
          <p:cNvPr id="241" name="Group 240"/>
          <p:cNvGrpSpPr/>
          <p:nvPr/>
        </p:nvGrpSpPr>
        <p:grpSpPr>
          <a:xfrm>
            <a:off x="2781135" y="2866463"/>
            <a:ext cx="448818" cy="381000"/>
            <a:chOff x="3098800" y="3784600"/>
            <a:chExt cx="448818" cy="381000"/>
          </a:xfrm>
        </p:grpSpPr>
        <p:sp>
          <p:nvSpPr>
            <p:cNvPr id="242" name="Oval 241"/>
            <p:cNvSpPr/>
            <p:nvPr/>
          </p:nvSpPr>
          <p:spPr>
            <a:xfrm>
              <a:off x="3098800" y="3784600"/>
              <a:ext cx="355600" cy="3810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3" name="TextBox 242"/>
            <p:cNvSpPr txBox="1"/>
            <p:nvPr/>
          </p:nvSpPr>
          <p:spPr>
            <a:xfrm>
              <a:off x="3124285" y="3828290"/>
              <a:ext cx="423333" cy="276999"/>
            </a:xfrm>
            <a:prstGeom prst="rect">
              <a:avLst/>
            </a:prstGeom>
            <a:noFill/>
          </p:spPr>
          <p:txBody>
            <a:bodyPr wrap="square" rtlCol="0">
              <a:spAutoFit/>
            </a:bodyPr>
            <a:lstStyle/>
            <a:p>
              <a:r>
                <a:rPr lang="en-US" sz="1200" dirty="0" smtClean="0">
                  <a:solidFill>
                    <a:schemeClr val="bg1"/>
                  </a:solidFill>
                </a:rPr>
                <a:t>KA</a:t>
              </a:r>
              <a:endParaRPr lang="en-US" sz="1200" dirty="0">
                <a:solidFill>
                  <a:schemeClr val="bg1"/>
                </a:solidFill>
              </a:endParaRPr>
            </a:p>
          </p:txBody>
        </p:sp>
      </p:grpSp>
      <p:grpSp>
        <p:nvGrpSpPr>
          <p:cNvPr id="244" name="Group 243"/>
          <p:cNvGrpSpPr/>
          <p:nvPr/>
        </p:nvGrpSpPr>
        <p:grpSpPr>
          <a:xfrm>
            <a:off x="4131773" y="2243047"/>
            <a:ext cx="431885" cy="381000"/>
            <a:chOff x="3098800" y="3784600"/>
            <a:chExt cx="431885" cy="381000"/>
          </a:xfrm>
        </p:grpSpPr>
        <p:sp>
          <p:nvSpPr>
            <p:cNvPr id="245" name="Oval 244"/>
            <p:cNvSpPr/>
            <p:nvPr/>
          </p:nvSpPr>
          <p:spPr>
            <a:xfrm>
              <a:off x="3098800" y="3784600"/>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6" name="TextBox 245"/>
            <p:cNvSpPr txBox="1"/>
            <p:nvPr/>
          </p:nvSpPr>
          <p:spPr>
            <a:xfrm>
              <a:off x="3107352" y="3828290"/>
              <a:ext cx="423333" cy="27699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200" dirty="0" smtClean="0">
                  <a:solidFill>
                    <a:srgbClr val="000000"/>
                  </a:solidFill>
                </a:rPr>
                <a:t>BA</a:t>
              </a:r>
              <a:endParaRPr lang="en-US" sz="1200" dirty="0">
                <a:solidFill>
                  <a:srgbClr val="000000"/>
                </a:solidFill>
              </a:endParaRPr>
            </a:p>
          </p:txBody>
        </p:sp>
      </p:grpSp>
      <p:grpSp>
        <p:nvGrpSpPr>
          <p:cNvPr id="247" name="Group 246"/>
          <p:cNvGrpSpPr/>
          <p:nvPr/>
        </p:nvGrpSpPr>
        <p:grpSpPr>
          <a:xfrm>
            <a:off x="6434740" y="2937934"/>
            <a:ext cx="431885" cy="381000"/>
            <a:chOff x="3098800" y="3784600"/>
            <a:chExt cx="431885" cy="381000"/>
          </a:xfrm>
        </p:grpSpPr>
        <p:sp>
          <p:nvSpPr>
            <p:cNvPr id="248" name="Oval 247"/>
            <p:cNvSpPr/>
            <p:nvPr/>
          </p:nvSpPr>
          <p:spPr>
            <a:xfrm>
              <a:off x="3098800" y="3784600"/>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9" name="TextBox 248"/>
            <p:cNvSpPr txBox="1"/>
            <p:nvPr/>
          </p:nvSpPr>
          <p:spPr>
            <a:xfrm>
              <a:off x="3107352" y="3828290"/>
              <a:ext cx="423333" cy="276999"/>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200" dirty="0" smtClean="0">
                  <a:solidFill>
                    <a:srgbClr val="000000"/>
                  </a:solidFill>
                </a:rPr>
                <a:t>LX</a:t>
              </a:r>
              <a:endParaRPr lang="en-US" sz="1200" dirty="0">
                <a:solidFill>
                  <a:srgbClr val="000000"/>
                </a:solidFill>
              </a:endParaRPr>
            </a:p>
          </p:txBody>
        </p:sp>
      </p:grpSp>
      <p:grpSp>
        <p:nvGrpSpPr>
          <p:cNvPr id="250" name="Group 249"/>
          <p:cNvGrpSpPr/>
          <p:nvPr/>
        </p:nvGrpSpPr>
        <p:grpSpPr>
          <a:xfrm>
            <a:off x="7353285" y="4178831"/>
            <a:ext cx="1122055" cy="823117"/>
            <a:chOff x="3098803" y="4715918"/>
            <a:chExt cx="505609" cy="433023"/>
          </a:xfrm>
          <a:solidFill>
            <a:srgbClr val="FFFF00"/>
          </a:solidFill>
        </p:grpSpPr>
        <p:sp>
          <p:nvSpPr>
            <p:cNvPr id="251" name="Oval 250"/>
            <p:cNvSpPr/>
            <p:nvPr/>
          </p:nvSpPr>
          <p:spPr>
            <a:xfrm>
              <a:off x="3098803" y="4715918"/>
              <a:ext cx="355600" cy="381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2" name="TextBox 251"/>
            <p:cNvSpPr txBox="1"/>
            <p:nvPr/>
          </p:nvSpPr>
          <p:spPr>
            <a:xfrm>
              <a:off x="3181079" y="4779609"/>
              <a:ext cx="423333" cy="369332"/>
            </a:xfrm>
            <a:prstGeom prst="rect">
              <a:avLst/>
            </a:prstGeom>
            <a:noFill/>
          </p:spPr>
          <p:txBody>
            <a:bodyPr wrap="square" rtlCol="0">
              <a:spAutoFit/>
            </a:bodyPr>
            <a:lstStyle/>
            <a:p>
              <a:r>
                <a:rPr lang="en-US" b="1" dirty="0" err="1" smtClean="0"/>
                <a:t>Pu</a:t>
              </a:r>
              <a:endParaRPr lang="en-US" b="1" dirty="0"/>
            </a:p>
          </p:txBody>
        </p:sp>
      </p:grpSp>
      <p:grpSp>
        <p:nvGrpSpPr>
          <p:cNvPr id="253" name="Group 252"/>
          <p:cNvGrpSpPr/>
          <p:nvPr/>
        </p:nvGrpSpPr>
        <p:grpSpPr>
          <a:xfrm>
            <a:off x="4766789" y="5091559"/>
            <a:ext cx="423333" cy="406389"/>
            <a:chOff x="3081889" y="4690529"/>
            <a:chExt cx="423333" cy="406389"/>
          </a:xfrm>
          <a:solidFill>
            <a:srgbClr val="FFFF00"/>
          </a:solidFill>
        </p:grpSpPr>
        <p:sp>
          <p:nvSpPr>
            <p:cNvPr id="254" name="Oval 253"/>
            <p:cNvSpPr/>
            <p:nvPr/>
          </p:nvSpPr>
          <p:spPr>
            <a:xfrm>
              <a:off x="3098803" y="4715918"/>
              <a:ext cx="355600" cy="381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5" name="TextBox 254"/>
            <p:cNvSpPr txBox="1"/>
            <p:nvPr/>
          </p:nvSpPr>
          <p:spPr>
            <a:xfrm>
              <a:off x="3081889" y="4690529"/>
              <a:ext cx="423333" cy="369332"/>
            </a:xfrm>
            <a:prstGeom prst="rect">
              <a:avLst/>
            </a:prstGeom>
            <a:noFill/>
          </p:spPr>
          <p:txBody>
            <a:bodyPr wrap="square" rtlCol="0">
              <a:spAutoFit/>
            </a:bodyPr>
            <a:lstStyle/>
            <a:p>
              <a:r>
                <a:rPr lang="en-US" b="1" dirty="0" err="1" smtClean="0"/>
                <a:t>Pu</a:t>
              </a:r>
              <a:endParaRPr lang="en-US" b="1" dirty="0"/>
            </a:p>
          </p:txBody>
        </p:sp>
      </p:grpSp>
      <p:sp>
        <p:nvSpPr>
          <p:cNvPr id="256" name="TextBox 255"/>
          <p:cNvSpPr txBox="1"/>
          <p:nvPr/>
        </p:nvSpPr>
        <p:spPr>
          <a:xfrm>
            <a:off x="5173193" y="5028045"/>
            <a:ext cx="1811794" cy="369332"/>
          </a:xfrm>
          <a:prstGeom prst="rect">
            <a:avLst/>
          </a:prstGeom>
          <a:noFill/>
        </p:spPr>
        <p:txBody>
          <a:bodyPr wrap="square" rtlCol="0">
            <a:spAutoFit/>
          </a:bodyPr>
          <a:lstStyle/>
          <a:p>
            <a:r>
              <a:rPr lang="en-US" dirty="0" smtClean="0"/>
              <a:t>PUTANGA</a:t>
            </a:r>
            <a:endParaRPr lang="en-US" dirty="0"/>
          </a:p>
        </p:txBody>
      </p:sp>
      <p:cxnSp>
        <p:nvCxnSpPr>
          <p:cNvPr id="260" name="Straight Connector 259"/>
          <p:cNvCxnSpPr>
            <a:endCxn id="248" idx="2"/>
          </p:cNvCxnSpPr>
          <p:nvPr/>
        </p:nvCxnSpPr>
        <p:spPr>
          <a:xfrm flipV="1">
            <a:off x="5634641" y="3128434"/>
            <a:ext cx="800099" cy="207432"/>
          </a:xfrm>
          <a:prstGeom prst="line">
            <a:avLst/>
          </a:prstGeom>
          <a:ln w="19050" cmpd="sng">
            <a:solidFill>
              <a:schemeClr val="accent3"/>
            </a:solidFill>
            <a:prstDash val="solid"/>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a:endCxn id="228" idx="4"/>
          </p:cNvCxnSpPr>
          <p:nvPr/>
        </p:nvCxnSpPr>
        <p:spPr>
          <a:xfrm flipH="1" flipV="1">
            <a:off x="5520238" y="2181958"/>
            <a:ext cx="114403" cy="1153908"/>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a:stCxn id="245" idx="0"/>
          </p:cNvCxnSpPr>
          <p:nvPr/>
        </p:nvCxnSpPr>
        <p:spPr>
          <a:xfrm flipV="1">
            <a:off x="4309573" y="882889"/>
            <a:ext cx="1113401" cy="1360158"/>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a:stCxn id="242" idx="0"/>
          </p:cNvCxnSpPr>
          <p:nvPr/>
        </p:nvCxnSpPr>
        <p:spPr>
          <a:xfrm flipV="1">
            <a:off x="2958935" y="882889"/>
            <a:ext cx="2464039" cy="1983574"/>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272" name="Straight Connector 271"/>
          <p:cNvCxnSpPr>
            <a:endCxn id="245" idx="5"/>
          </p:cNvCxnSpPr>
          <p:nvPr/>
        </p:nvCxnSpPr>
        <p:spPr>
          <a:xfrm flipH="1" flipV="1">
            <a:off x="4435297" y="2568251"/>
            <a:ext cx="1199344" cy="767615"/>
          </a:xfrm>
          <a:prstGeom prst="line">
            <a:avLst/>
          </a:prstGeom>
          <a:ln w="12700" cmpd="sng">
            <a:solidFill>
              <a:srgbClr val="9BBB59"/>
            </a:solidFill>
            <a:prstDash val="sysDash"/>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a:stCxn id="185" idx="3"/>
          </p:cNvCxnSpPr>
          <p:nvPr/>
        </p:nvCxnSpPr>
        <p:spPr>
          <a:xfrm flipV="1">
            <a:off x="5774309" y="325699"/>
            <a:ext cx="986270" cy="327830"/>
          </a:xfrm>
          <a:prstGeom prst="line">
            <a:avLst/>
          </a:prstGeom>
          <a:ln>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45" idx="5"/>
          </p:cNvCxnSpPr>
          <p:nvPr/>
        </p:nvCxnSpPr>
        <p:spPr>
          <a:xfrm>
            <a:off x="4435297" y="2568251"/>
            <a:ext cx="35130" cy="645052"/>
          </a:xfrm>
          <a:prstGeom prst="line">
            <a:avLst/>
          </a:prstGeom>
          <a:ln>
            <a:solidFill>
              <a:srgbClr val="9BBB59"/>
            </a:solidFill>
            <a:prstDash val="solid"/>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3136735" y="3128434"/>
            <a:ext cx="1333692" cy="84869"/>
          </a:xfrm>
          <a:prstGeom prst="line">
            <a:avLst/>
          </a:prstGeom>
          <a:ln>
            <a:solidFill>
              <a:srgbClr val="9BBB59"/>
            </a:solidFill>
            <a:prstDash val="solid"/>
          </a:ln>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224" idx="5"/>
          </p:cNvCxnSpPr>
          <p:nvPr/>
        </p:nvCxnSpPr>
        <p:spPr>
          <a:xfrm>
            <a:off x="3639306" y="2808302"/>
            <a:ext cx="831121" cy="405001"/>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a:stCxn id="248" idx="0"/>
            <a:endCxn id="218" idx="3"/>
          </p:cNvCxnSpPr>
          <p:nvPr/>
        </p:nvCxnSpPr>
        <p:spPr>
          <a:xfrm flipV="1">
            <a:off x="6612540" y="1813690"/>
            <a:ext cx="200115" cy="1124244"/>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5634641" y="325699"/>
            <a:ext cx="1155699" cy="3010167"/>
          </a:xfrm>
          <a:prstGeom prst="line">
            <a:avLst/>
          </a:prstGeom>
          <a:ln>
            <a:solidFill>
              <a:srgbClr val="9BBB59"/>
            </a:solidFill>
          </a:ln>
        </p:spPr>
        <p:style>
          <a:lnRef idx="2">
            <a:schemeClr val="accent1"/>
          </a:lnRef>
          <a:fillRef idx="0">
            <a:schemeClr val="accent1"/>
          </a:fillRef>
          <a:effectRef idx="1">
            <a:schemeClr val="accent1"/>
          </a:effectRef>
          <a:fontRef idx="minor">
            <a:schemeClr val="tx1"/>
          </a:fontRef>
        </p:style>
      </p:cxnSp>
      <p:grpSp>
        <p:nvGrpSpPr>
          <p:cNvPr id="257" name="Group 256"/>
          <p:cNvGrpSpPr/>
          <p:nvPr/>
        </p:nvGrpSpPr>
        <p:grpSpPr>
          <a:xfrm>
            <a:off x="1456332" y="5283224"/>
            <a:ext cx="423358" cy="406383"/>
            <a:chOff x="3098803" y="5571051"/>
            <a:chExt cx="423358" cy="406383"/>
          </a:xfrm>
        </p:grpSpPr>
        <p:sp>
          <p:nvSpPr>
            <p:cNvPr id="259" name="Oval 258"/>
            <p:cNvSpPr/>
            <p:nvPr/>
          </p:nvSpPr>
          <p:spPr>
            <a:xfrm>
              <a:off x="3098803" y="5596434"/>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1" name="TextBox 260"/>
            <p:cNvSpPr txBox="1"/>
            <p:nvPr/>
          </p:nvSpPr>
          <p:spPr>
            <a:xfrm>
              <a:off x="3098828" y="5571051"/>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smtClean="0">
                  <a:solidFill>
                    <a:srgbClr val="000000"/>
                  </a:solidFill>
                </a:rPr>
                <a:t>Pa</a:t>
              </a:r>
              <a:endParaRPr lang="en-US" b="1" dirty="0">
                <a:solidFill>
                  <a:srgbClr val="000000"/>
                </a:solidFill>
              </a:endParaRPr>
            </a:p>
          </p:txBody>
        </p:sp>
      </p:grpSp>
      <p:grpSp>
        <p:nvGrpSpPr>
          <p:cNvPr id="263" name="Group 262"/>
          <p:cNvGrpSpPr/>
          <p:nvPr/>
        </p:nvGrpSpPr>
        <p:grpSpPr>
          <a:xfrm>
            <a:off x="1473301" y="4587789"/>
            <a:ext cx="423358" cy="406383"/>
            <a:chOff x="3098803" y="5571051"/>
            <a:chExt cx="423358" cy="406383"/>
          </a:xfrm>
        </p:grpSpPr>
        <p:sp>
          <p:nvSpPr>
            <p:cNvPr id="264" name="Oval 263"/>
            <p:cNvSpPr/>
            <p:nvPr/>
          </p:nvSpPr>
          <p:spPr>
            <a:xfrm>
              <a:off x="3098803" y="5596434"/>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5" name="TextBox 264"/>
            <p:cNvSpPr txBox="1"/>
            <p:nvPr/>
          </p:nvSpPr>
          <p:spPr>
            <a:xfrm>
              <a:off x="3098828" y="5571051"/>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smtClean="0">
                  <a:solidFill>
                    <a:srgbClr val="000000"/>
                  </a:solidFill>
                </a:rPr>
                <a:t>Pa</a:t>
              </a:r>
              <a:endParaRPr lang="en-US" b="1" dirty="0">
                <a:solidFill>
                  <a:srgbClr val="000000"/>
                </a:solidFill>
              </a:endParaRPr>
            </a:p>
          </p:txBody>
        </p:sp>
      </p:grpSp>
      <p:grpSp>
        <p:nvGrpSpPr>
          <p:cNvPr id="267" name="Group 266"/>
          <p:cNvGrpSpPr/>
          <p:nvPr/>
        </p:nvGrpSpPr>
        <p:grpSpPr>
          <a:xfrm>
            <a:off x="1981301" y="4130572"/>
            <a:ext cx="423358" cy="406383"/>
            <a:chOff x="3098803" y="5571051"/>
            <a:chExt cx="423358" cy="406383"/>
          </a:xfrm>
        </p:grpSpPr>
        <p:sp>
          <p:nvSpPr>
            <p:cNvPr id="269" name="Oval 268"/>
            <p:cNvSpPr/>
            <p:nvPr/>
          </p:nvSpPr>
          <p:spPr>
            <a:xfrm>
              <a:off x="3098803" y="5596434"/>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1" name="TextBox 270"/>
            <p:cNvSpPr txBox="1"/>
            <p:nvPr/>
          </p:nvSpPr>
          <p:spPr>
            <a:xfrm>
              <a:off x="3098828" y="5571051"/>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smtClean="0">
                  <a:solidFill>
                    <a:srgbClr val="000000"/>
                  </a:solidFill>
                </a:rPr>
                <a:t>Pa</a:t>
              </a:r>
              <a:endParaRPr lang="en-US" b="1" dirty="0">
                <a:solidFill>
                  <a:srgbClr val="000000"/>
                </a:solidFill>
              </a:endParaRPr>
            </a:p>
          </p:txBody>
        </p:sp>
      </p:grpSp>
      <p:grpSp>
        <p:nvGrpSpPr>
          <p:cNvPr id="273" name="Group 272"/>
          <p:cNvGrpSpPr/>
          <p:nvPr/>
        </p:nvGrpSpPr>
        <p:grpSpPr>
          <a:xfrm>
            <a:off x="508120" y="4960351"/>
            <a:ext cx="423358" cy="406383"/>
            <a:chOff x="3098803" y="5571051"/>
            <a:chExt cx="423358" cy="406383"/>
          </a:xfrm>
        </p:grpSpPr>
        <p:sp>
          <p:nvSpPr>
            <p:cNvPr id="274" name="Oval 273"/>
            <p:cNvSpPr/>
            <p:nvPr/>
          </p:nvSpPr>
          <p:spPr>
            <a:xfrm>
              <a:off x="3098803" y="5596434"/>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6" name="TextBox 275"/>
            <p:cNvSpPr txBox="1"/>
            <p:nvPr/>
          </p:nvSpPr>
          <p:spPr>
            <a:xfrm>
              <a:off x="3098828" y="5571051"/>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smtClean="0">
                  <a:solidFill>
                    <a:srgbClr val="000000"/>
                  </a:solidFill>
                </a:rPr>
                <a:t>Pa</a:t>
              </a:r>
              <a:endParaRPr lang="en-US" b="1" dirty="0">
                <a:solidFill>
                  <a:srgbClr val="000000"/>
                </a:solidFill>
              </a:endParaRPr>
            </a:p>
          </p:txBody>
        </p:sp>
      </p:grpSp>
      <p:grpSp>
        <p:nvGrpSpPr>
          <p:cNvPr id="277" name="Group 276"/>
          <p:cNvGrpSpPr/>
          <p:nvPr/>
        </p:nvGrpSpPr>
        <p:grpSpPr>
          <a:xfrm>
            <a:off x="2404659" y="5674679"/>
            <a:ext cx="423358" cy="406383"/>
            <a:chOff x="3098803" y="5571051"/>
            <a:chExt cx="423358" cy="406383"/>
          </a:xfrm>
        </p:grpSpPr>
        <p:sp>
          <p:nvSpPr>
            <p:cNvPr id="279" name="Oval 278"/>
            <p:cNvSpPr/>
            <p:nvPr/>
          </p:nvSpPr>
          <p:spPr>
            <a:xfrm>
              <a:off x="3098803" y="5596434"/>
              <a:ext cx="355600" cy="381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0" name="TextBox 279"/>
            <p:cNvSpPr txBox="1"/>
            <p:nvPr/>
          </p:nvSpPr>
          <p:spPr>
            <a:xfrm>
              <a:off x="3098828" y="5571051"/>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smtClean="0">
                  <a:solidFill>
                    <a:srgbClr val="000000"/>
                  </a:solidFill>
                </a:rPr>
                <a:t>Pa</a:t>
              </a:r>
              <a:endParaRPr lang="en-US" b="1" dirty="0">
                <a:solidFill>
                  <a:srgbClr val="000000"/>
                </a:solidFill>
              </a:endParaRPr>
            </a:p>
          </p:txBody>
        </p:sp>
      </p:grpSp>
      <p:grpSp>
        <p:nvGrpSpPr>
          <p:cNvPr id="281" name="Group 280"/>
          <p:cNvGrpSpPr/>
          <p:nvPr/>
        </p:nvGrpSpPr>
        <p:grpSpPr>
          <a:xfrm>
            <a:off x="4779430" y="5545692"/>
            <a:ext cx="491084" cy="389456"/>
            <a:chOff x="3098803" y="4707462"/>
            <a:chExt cx="491084" cy="389456"/>
          </a:xfrm>
          <a:solidFill>
            <a:srgbClr val="FFFF00"/>
          </a:solidFill>
        </p:grpSpPr>
        <p:sp>
          <p:nvSpPr>
            <p:cNvPr id="283" name="Oval 282"/>
            <p:cNvSpPr/>
            <p:nvPr/>
          </p:nvSpPr>
          <p:spPr>
            <a:xfrm>
              <a:off x="3098803" y="4715918"/>
              <a:ext cx="355600" cy="381000"/>
            </a:xfrm>
            <a:prstGeom prst="ellipse">
              <a:avLst/>
            </a:prstGeom>
            <a:grp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5" name="TextBox 284"/>
            <p:cNvSpPr txBox="1"/>
            <p:nvPr/>
          </p:nvSpPr>
          <p:spPr>
            <a:xfrm>
              <a:off x="3166554" y="4707462"/>
              <a:ext cx="423333" cy="369332"/>
            </a:xfrm>
            <a:prstGeom prst="rect">
              <a:avLst/>
            </a:prstGeom>
            <a:noFill/>
          </p:spPr>
          <p:txBody>
            <a:bodyPr wrap="square" rtlCol="0">
              <a:spAutoFit/>
            </a:bodyPr>
            <a:lstStyle/>
            <a:p>
              <a:r>
                <a:rPr lang="en-US" b="1" dirty="0" smtClean="0"/>
                <a:t>I</a:t>
              </a:r>
              <a:endParaRPr lang="en-US" b="1" dirty="0"/>
            </a:p>
          </p:txBody>
        </p:sp>
      </p:grpSp>
      <p:sp>
        <p:nvSpPr>
          <p:cNvPr id="287" name="TextBox 286"/>
          <p:cNvSpPr txBox="1"/>
          <p:nvPr/>
        </p:nvSpPr>
        <p:spPr>
          <a:xfrm>
            <a:off x="5173190" y="5468300"/>
            <a:ext cx="1811794" cy="369332"/>
          </a:xfrm>
          <a:prstGeom prst="rect">
            <a:avLst/>
          </a:prstGeom>
          <a:noFill/>
        </p:spPr>
        <p:txBody>
          <a:bodyPr wrap="square" rtlCol="0">
            <a:spAutoFit/>
          </a:bodyPr>
          <a:lstStyle/>
          <a:p>
            <a:r>
              <a:rPr lang="en-US" dirty="0" smtClean="0"/>
              <a:t>IDPS/ REF</a:t>
            </a:r>
            <a:endParaRPr lang="en-US" dirty="0"/>
          </a:p>
        </p:txBody>
      </p:sp>
      <p:grpSp>
        <p:nvGrpSpPr>
          <p:cNvPr id="289" name="Group 288"/>
          <p:cNvGrpSpPr/>
          <p:nvPr/>
        </p:nvGrpSpPr>
        <p:grpSpPr>
          <a:xfrm>
            <a:off x="461446" y="4614314"/>
            <a:ext cx="491084" cy="389456"/>
            <a:chOff x="3098803" y="4707462"/>
            <a:chExt cx="491084" cy="389456"/>
          </a:xfrm>
          <a:solidFill>
            <a:srgbClr val="FFFF00"/>
          </a:solidFill>
        </p:grpSpPr>
        <p:sp>
          <p:nvSpPr>
            <p:cNvPr id="290" name="Oval 289"/>
            <p:cNvSpPr/>
            <p:nvPr/>
          </p:nvSpPr>
          <p:spPr>
            <a:xfrm>
              <a:off x="3098803" y="4715918"/>
              <a:ext cx="355600" cy="381000"/>
            </a:xfrm>
            <a:prstGeom prst="ellipse">
              <a:avLst/>
            </a:prstGeom>
            <a:grp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1" name="TextBox 290"/>
            <p:cNvSpPr txBox="1"/>
            <p:nvPr/>
          </p:nvSpPr>
          <p:spPr>
            <a:xfrm>
              <a:off x="3166554" y="4707462"/>
              <a:ext cx="423333" cy="369332"/>
            </a:xfrm>
            <a:prstGeom prst="rect">
              <a:avLst/>
            </a:prstGeom>
            <a:noFill/>
          </p:spPr>
          <p:txBody>
            <a:bodyPr wrap="square" rtlCol="0">
              <a:spAutoFit/>
            </a:bodyPr>
            <a:lstStyle/>
            <a:p>
              <a:r>
                <a:rPr lang="en-US" b="1" dirty="0" smtClean="0"/>
                <a:t>I</a:t>
              </a:r>
              <a:endParaRPr lang="en-US" b="1" dirty="0"/>
            </a:p>
          </p:txBody>
        </p:sp>
      </p:grpSp>
      <p:grpSp>
        <p:nvGrpSpPr>
          <p:cNvPr id="292" name="Group 291"/>
          <p:cNvGrpSpPr/>
          <p:nvPr/>
        </p:nvGrpSpPr>
        <p:grpSpPr>
          <a:xfrm>
            <a:off x="7764098" y="5088496"/>
            <a:ext cx="491084" cy="389456"/>
            <a:chOff x="3098803" y="4707462"/>
            <a:chExt cx="491084" cy="389456"/>
          </a:xfrm>
          <a:solidFill>
            <a:srgbClr val="FFFF00"/>
          </a:solidFill>
        </p:grpSpPr>
        <p:sp>
          <p:nvSpPr>
            <p:cNvPr id="293" name="Oval 292"/>
            <p:cNvSpPr/>
            <p:nvPr/>
          </p:nvSpPr>
          <p:spPr>
            <a:xfrm>
              <a:off x="3098803" y="4715918"/>
              <a:ext cx="355600" cy="381000"/>
            </a:xfrm>
            <a:prstGeom prst="ellipse">
              <a:avLst/>
            </a:prstGeom>
            <a:grp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4" name="TextBox 293"/>
            <p:cNvSpPr txBox="1"/>
            <p:nvPr/>
          </p:nvSpPr>
          <p:spPr>
            <a:xfrm>
              <a:off x="3166554" y="4707462"/>
              <a:ext cx="423333" cy="369332"/>
            </a:xfrm>
            <a:prstGeom prst="rect">
              <a:avLst/>
            </a:prstGeom>
            <a:noFill/>
          </p:spPr>
          <p:txBody>
            <a:bodyPr wrap="square" rtlCol="0">
              <a:spAutoFit/>
            </a:bodyPr>
            <a:lstStyle/>
            <a:p>
              <a:r>
                <a:rPr lang="en-US" b="1" dirty="0" smtClean="0"/>
                <a:t>I</a:t>
              </a:r>
              <a:endParaRPr lang="en-US" b="1" dirty="0"/>
            </a:p>
          </p:txBody>
        </p:sp>
      </p:grpSp>
      <p:grpSp>
        <p:nvGrpSpPr>
          <p:cNvPr id="295" name="Group 294"/>
          <p:cNvGrpSpPr/>
          <p:nvPr/>
        </p:nvGrpSpPr>
        <p:grpSpPr>
          <a:xfrm>
            <a:off x="8560137" y="6008087"/>
            <a:ext cx="491084" cy="389456"/>
            <a:chOff x="3098803" y="4707462"/>
            <a:chExt cx="491084" cy="389456"/>
          </a:xfrm>
          <a:solidFill>
            <a:srgbClr val="FFFF00"/>
          </a:solidFill>
        </p:grpSpPr>
        <p:sp>
          <p:nvSpPr>
            <p:cNvPr id="296" name="Oval 295"/>
            <p:cNvSpPr/>
            <p:nvPr/>
          </p:nvSpPr>
          <p:spPr>
            <a:xfrm>
              <a:off x="3098803" y="4715918"/>
              <a:ext cx="355600" cy="381000"/>
            </a:xfrm>
            <a:prstGeom prst="ellipse">
              <a:avLst/>
            </a:prstGeom>
            <a:grp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7" name="TextBox 296"/>
            <p:cNvSpPr txBox="1"/>
            <p:nvPr/>
          </p:nvSpPr>
          <p:spPr>
            <a:xfrm>
              <a:off x="3166554" y="4707462"/>
              <a:ext cx="423333" cy="369332"/>
            </a:xfrm>
            <a:prstGeom prst="rect">
              <a:avLst/>
            </a:prstGeom>
            <a:noFill/>
          </p:spPr>
          <p:txBody>
            <a:bodyPr wrap="square" rtlCol="0">
              <a:spAutoFit/>
            </a:bodyPr>
            <a:lstStyle/>
            <a:p>
              <a:r>
                <a:rPr lang="en-US" b="1" dirty="0" smtClean="0"/>
                <a:t>I</a:t>
              </a:r>
              <a:endParaRPr lang="en-US" b="1" dirty="0"/>
            </a:p>
          </p:txBody>
        </p:sp>
      </p:grpSp>
      <p:grpSp>
        <p:nvGrpSpPr>
          <p:cNvPr id="298" name="Group 297"/>
          <p:cNvGrpSpPr/>
          <p:nvPr/>
        </p:nvGrpSpPr>
        <p:grpSpPr>
          <a:xfrm>
            <a:off x="4953046" y="573872"/>
            <a:ext cx="474151" cy="397932"/>
            <a:chOff x="3098800" y="4250268"/>
            <a:chExt cx="474151" cy="397932"/>
          </a:xfrm>
        </p:grpSpPr>
        <p:sp>
          <p:nvSpPr>
            <p:cNvPr id="299" name="Oval 298"/>
            <p:cNvSpPr/>
            <p:nvPr/>
          </p:nvSpPr>
          <p:spPr>
            <a:xfrm>
              <a:off x="3098800" y="4267200"/>
              <a:ext cx="3556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0" name="TextBox 299"/>
            <p:cNvSpPr txBox="1"/>
            <p:nvPr/>
          </p:nvSpPr>
          <p:spPr>
            <a:xfrm>
              <a:off x="3149618" y="4250268"/>
              <a:ext cx="423333" cy="369332"/>
            </a:xfrm>
            <a:prstGeom prst="rect">
              <a:avLst/>
            </a:prstGeom>
            <a:noFill/>
          </p:spPr>
          <p:txBody>
            <a:bodyPr wrap="square" rtlCol="0">
              <a:spAutoFit/>
            </a:bodyPr>
            <a:lstStyle/>
            <a:p>
              <a:r>
                <a:rPr lang="en-US" dirty="0" smtClean="0">
                  <a:solidFill>
                    <a:schemeClr val="bg1"/>
                  </a:solidFill>
                </a:rPr>
                <a:t>I</a:t>
              </a:r>
              <a:endParaRPr lang="en-US" dirty="0">
                <a:solidFill>
                  <a:schemeClr val="bg1"/>
                </a:solidFill>
              </a:endParaRPr>
            </a:p>
          </p:txBody>
        </p:sp>
      </p:grpSp>
      <p:grpSp>
        <p:nvGrpSpPr>
          <p:cNvPr id="301" name="Group 300"/>
          <p:cNvGrpSpPr/>
          <p:nvPr/>
        </p:nvGrpSpPr>
        <p:grpSpPr>
          <a:xfrm>
            <a:off x="7361945" y="5132720"/>
            <a:ext cx="474151" cy="406389"/>
            <a:chOff x="3098806" y="5130790"/>
            <a:chExt cx="474151" cy="406389"/>
          </a:xfrm>
        </p:grpSpPr>
        <p:sp>
          <p:nvSpPr>
            <p:cNvPr id="302" name="Oval 301"/>
            <p:cNvSpPr/>
            <p:nvPr/>
          </p:nvSpPr>
          <p:spPr>
            <a:xfrm>
              <a:off x="3098806" y="5156179"/>
              <a:ext cx="3556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3" name="TextBox 302"/>
            <p:cNvSpPr txBox="1"/>
            <p:nvPr/>
          </p:nvSpPr>
          <p:spPr>
            <a:xfrm>
              <a:off x="3149624" y="5130790"/>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smtClean="0">
                  <a:solidFill>
                    <a:srgbClr val="000000"/>
                  </a:solidFill>
                </a:rPr>
                <a:t>R</a:t>
              </a:r>
              <a:endParaRPr lang="en-US" b="1" dirty="0">
                <a:solidFill>
                  <a:srgbClr val="000000"/>
                </a:solidFill>
              </a:endParaRPr>
            </a:p>
          </p:txBody>
        </p:sp>
      </p:grpSp>
      <p:grpSp>
        <p:nvGrpSpPr>
          <p:cNvPr id="304" name="Group 303"/>
          <p:cNvGrpSpPr/>
          <p:nvPr/>
        </p:nvGrpSpPr>
        <p:grpSpPr>
          <a:xfrm>
            <a:off x="8238264" y="6072563"/>
            <a:ext cx="474151" cy="406389"/>
            <a:chOff x="3098806" y="5130790"/>
            <a:chExt cx="474151" cy="406389"/>
          </a:xfrm>
        </p:grpSpPr>
        <p:sp>
          <p:nvSpPr>
            <p:cNvPr id="305" name="Oval 304"/>
            <p:cNvSpPr/>
            <p:nvPr/>
          </p:nvSpPr>
          <p:spPr>
            <a:xfrm>
              <a:off x="3098806" y="5156179"/>
              <a:ext cx="3556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6" name="TextBox 305"/>
            <p:cNvSpPr txBox="1"/>
            <p:nvPr/>
          </p:nvSpPr>
          <p:spPr>
            <a:xfrm>
              <a:off x="3149624" y="5130790"/>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smtClean="0">
                  <a:solidFill>
                    <a:srgbClr val="000000"/>
                  </a:solidFill>
                </a:rPr>
                <a:t>R</a:t>
              </a:r>
              <a:endParaRPr lang="en-US" b="1" dirty="0">
                <a:solidFill>
                  <a:srgbClr val="000000"/>
                </a:solidFill>
              </a:endParaRPr>
            </a:p>
          </p:txBody>
        </p:sp>
      </p:grpSp>
      <p:grpSp>
        <p:nvGrpSpPr>
          <p:cNvPr id="307" name="Group 306"/>
          <p:cNvGrpSpPr/>
          <p:nvPr/>
        </p:nvGrpSpPr>
        <p:grpSpPr>
          <a:xfrm>
            <a:off x="7709293" y="6361703"/>
            <a:ext cx="474151" cy="406389"/>
            <a:chOff x="3098806" y="5130790"/>
            <a:chExt cx="474151" cy="406389"/>
          </a:xfrm>
        </p:grpSpPr>
        <p:sp>
          <p:nvSpPr>
            <p:cNvPr id="308" name="Oval 307"/>
            <p:cNvSpPr/>
            <p:nvPr/>
          </p:nvSpPr>
          <p:spPr>
            <a:xfrm>
              <a:off x="3098806" y="5156179"/>
              <a:ext cx="3556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9" name="TextBox 308"/>
            <p:cNvSpPr txBox="1"/>
            <p:nvPr/>
          </p:nvSpPr>
          <p:spPr>
            <a:xfrm>
              <a:off x="3149624" y="5130790"/>
              <a:ext cx="423333" cy="36933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b="1" dirty="0" smtClean="0">
                  <a:solidFill>
                    <a:srgbClr val="000000"/>
                  </a:solidFill>
                </a:rPr>
                <a:t>R</a:t>
              </a:r>
              <a:endParaRPr lang="en-US" b="1" dirty="0">
                <a:solidFill>
                  <a:srgbClr val="000000"/>
                </a:solidFill>
              </a:endParaRPr>
            </a:p>
          </p:txBody>
        </p:sp>
      </p:grpSp>
    </p:spTree>
    <p:extLst>
      <p:ext uri="{BB962C8B-B14F-4D97-AF65-F5344CB8AC3E}">
        <p14:creationId xmlns:p14="http://schemas.microsoft.com/office/powerpoint/2010/main" val="9427177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Line 34"/>
          <p:cNvSpPr>
            <a:spLocks noChangeShapeType="1"/>
          </p:cNvSpPr>
          <p:nvPr/>
        </p:nvSpPr>
        <p:spPr bwMode="auto">
          <a:xfrm>
            <a:off x="763135" y="3150054"/>
            <a:ext cx="2628446" cy="680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286"/>
          </a:p>
        </p:txBody>
      </p:sp>
      <p:grpSp>
        <p:nvGrpSpPr>
          <p:cNvPr id="4099" name="Group 47"/>
          <p:cNvGrpSpPr>
            <a:grpSpLocks/>
          </p:cNvGrpSpPr>
          <p:nvPr/>
        </p:nvGrpSpPr>
        <p:grpSpPr bwMode="auto">
          <a:xfrm>
            <a:off x="978581" y="2970893"/>
            <a:ext cx="381000" cy="368527"/>
            <a:chOff x="599096" y="4516960"/>
            <a:chExt cx="463732" cy="396442"/>
          </a:xfrm>
        </p:grpSpPr>
        <p:grpSp>
          <p:nvGrpSpPr>
            <p:cNvPr id="4373" name="AutoShape 140"/>
            <p:cNvGrpSpPr>
              <a:grpSpLocks/>
            </p:cNvGrpSpPr>
            <p:nvPr/>
          </p:nvGrpSpPr>
          <p:grpSpPr bwMode="auto">
            <a:xfrm>
              <a:off x="599096" y="4516960"/>
              <a:ext cx="463732" cy="396442"/>
              <a:chOff x="950976" y="3017520"/>
              <a:chExt cx="426720" cy="396240"/>
            </a:xfrm>
          </p:grpSpPr>
          <p:pic>
            <p:nvPicPr>
              <p:cNvPr id="4375" name="AutoShape 14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white">
              <a:xfrm>
                <a:off x="950976" y="301752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6" name="Text Box 305"/>
              <p:cNvSpPr txBox="1">
                <a:spLocks noChangeArrowheads="1"/>
              </p:cNvSpPr>
              <p:nvPr/>
            </p:nvSpPr>
            <p:spPr bwMode="auto">
              <a:xfrm>
                <a:off x="1092201" y="3194771"/>
                <a:ext cx="155575"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74" name="Text Box 141"/>
            <p:cNvSpPr txBox="1">
              <a:spLocks noChangeArrowheads="1"/>
            </p:cNvSpPr>
            <p:nvPr/>
          </p:nvSpPr>
          <p:spPr bwMode="white">
            <a:xfrm>
              <a:off x="702608" y="4612106"/>
              <a:ext cx="294532" cy="24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5</a:t>
              </a:r>
            </a:p>
          </p:txBody>
        </p:sp>
      </p:grpSp>
      <p:grpSp>
        <p:nvGrpSpPr>
          <p:cNvPr id="4100" name="Group 50"/>
          <p:cNvGrpSpPr>
            <a:grpSpLocks/>
          </p:cNvGrpSpPr>
          <p:nvPr/>
        </p:nvGrpSpPr>
        <p:grpSpPr bwMode="auto">
          <a:xfrm>
            <a:off x="2544536" y="2976563"/>
            <a:ext cx="379866" cy="369661"/>
            <a:chOff x="601025" y="4515298"/>
            <a:chExt cx="461377" cy="394420"/>
          </a:xfrm>
        </p:grpSpPr>
        <p:grpSp>
          <p:nvGrpSpPr>
            <p:cNvPr id="4369" name="AutoShape 140"/>
            <p:cNvGrpSpPr>
              <a:grpSpLocks/>
            </p:cNvGrpSpPr>
            <p:nvPr/>
          </p:nvGrpSpPr>
          <p:grpSpPr bwMode="auto">
            <a:xfrm>
              <a:off x="601025" y="4515298"/>
              <a:ext cx="461377" cy="394420"/>
              <a:chOff x="2706624" y="3023616"/>
              <a:chExt cx="426720" cy="396240"/>
            </a:xfrm>
          </p:grpSpPr>
          <p:pic>
            <p:nvPicPr>
              <p:cNvPr id="4371" name="AutoShape 1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white">
              <a:xfrm>
                <a:off x="2706624" y="3023616"/>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 name="Text Box 301"/>
              <p:cNvSpPr txBox="1">
                <a:spLocks noChangeArrowheads="1"/>
              </p:cNvSpPr>
              <p:nvPr/>
            </p:nvSpPr>
            <p:spPr bwMode="auto">
              <a:xfrm>
                <a:off x="2846785" y="3203445"/>
                <a:ext cx="156369" cy="14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70" name="Text Box 141"/>
            <p:cNvSpPr txBox="1">
              <a:spLocks noChangeArrowheads="1"/>
            </p:cNvSpPr>
            <p:nvPr/>
          </p:nvSpPr>
          <p:spPr bwMode="white">
            <a:xfrm>
              <a:off x="694677" y="4615718"/>
              <a:ext cx="293911" cy="2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8</a:t>
              </a:r>
            </a:p>
          </p:txBody>
        </p:sp>
      </p:grpSp>
      <p:grpSp>
        <p:nvGrpSpPr>
          <p:cNvPr id="4101" name="Group 53"/>
          <p:cNvGrpSpPr>
            <a:grpSpLocks/>
          </p:cNvGrpSpPr>
          <p:nvPr/>
        </p:nvGrpSpPr>
        <p:grpSpPr bwMode="auto">
          <a:xfrm>
            <a:off x="2054679" y="2970893"/>
            <a:ext cx="381000" cy="368527"/>
            <a:chOff x="605145" y="4515371"/>
            <a:chExt cx="461377" cy="396444"/>
          </a:xfrm>
        </p:grpSpPr>
        <p:grpSp>
          <p:nvGrpSpPr>
            <p:cNvPr id="4365" name="AutoShape 140"/>
            <p:cNvGrpSpPr>
              <a:grpSpLocks/>
            </p:cNvGrpSpPr>
            <p:nvPr/>
          </p:nvGrpSpPr>
          <p:grpSpPr bwMode="auto">
            <a:xfrm>
              <a:off x="605145" y="4515371"/>
              <a:ext cx="461377" cy="396444"/>
              <a:chOff x="2157984" y="3017520"/>
              <a:chExt cx="426720" cy="396240"/>
            </a:xfrm>
          </p:grpSpPr>
          <p:pic>
            <p:nvPicPr>
              <p:cNvPr id="4367" name="AutoShape 14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2157984" y="301752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8" name="Text Box 297"/>
              <p:cNvSpPr txBox="1">
                <a:spLocks noChangeArrowheads="1"/>
              </p:cNvSpPr>
              <p:nvPr/>
            </p:nvSpPr>
            <p:spPr bwMode="auto">
              <a:xfrm>
                <a:off x="2294335" y="3196358"/>
                <a:ext cx="156369"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66" name="Text Box 141"/>
            <p:cNvSpPr txBox="1">
              <a:spLocks noChangeArrowheads="1"/>
            </p:cNvSpPr>
            <p:nvPr/>
          </p:nvSpPr>
          <p:spPr bwMode="white">
            <a:xfrm>
              <a:off x="701265" y="4611737"/>
              <a:ext cx="293036" cy="2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7</a:t>
              </a:r>
            </a:p>
          </p:txBody>
        </p:sp>
      </p:grpSp>
      <p:sp>
        <p:nvSpPr>
          <p:cNvPr id="4102" name="Line 34"/>
          <p:cNvSpPr>
            <a:spLocks noChangeShapeType="1"/>
          </p:cNvSpPr>
          <p:nvPr/>
        </p:nvSpPr>
        <p:spPr bwMode="auto">
          <a:xfrm>
            <a:off x="683760" y="4059465"/>
            <a:ext cx="2708955" cy="793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286"/>
          </a:p>
        </p:txBody>
      </p:sp>
      <p:grpSp>
        <p:nvGrpSpPr>
          <p:cNvPr id="4103" name="Group 57"/>
          <p:cNvGrpSpPr>
            <a:grpSpLocks/>
          </p:cNvGrpSpPr>
          <p:nvPr/>
        </p:nvGrpSpPr>
        <p:grpSpPr bwMode="auto">
          <a:xfrm>
            <a:off x="1646464" y="3879170"/>
            <a:ext cx="381000" cy="373062"/>
            <a:chOff x="1936346" y="3003710"/>
            <a:chExt cx="462277" cy="402541"/>
          </a:xfrm>
        </p:grpSpPr>
        <p:grpSp>
          <p:nvGrpSpPr>
            <p:cNvPr id="4361" name="AutoShape 140"/>
            <p:cNvGrpSpPr>
              <a:grpSpLocks/>
            </p:cNvGrpSpPr>
            <p:nvPr/>
          </p:nvGrpSpPr>
          <p:grpSpPr bwMode="auto">
            <a:xfrm>
              <a:off x="1936346" y="3003710"/>
              <a:ext cx="462277" cy="402541"/>
              <a:chOff x="1700784" y="3992880"/>
              <a:chExt cx="426720" cy="402336"/>
            </a:xfrm>
          </p:grpSpPr>
          <p:pic>
            <p:nvPicPr>
              <p:cNvPr id="4363" name="AutoShape 14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white">
              <a:xfrm>
                <a:off x="1700784" y="3992880"/>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4" name="Text Box 293"/>
              <p:cNvSpPr txBox="1">
                <a:spLocks noChangeArrowheads="1"/>
              </p:cNvSpPr>
              <p:nvPr/>
            </p:nvSpPr>
            <p:spPr bwMode="auto">
              <a:xfrm>
                <a:off x="1839178" y="4175846"/>
                <a:ext cx="156065"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62" name="Text Box 141"/>
            <p:cNvSpPr txBox="1">
              <a:spLocks noChangeArrowheads="1"/>
            </p:cNvSpPr>
            <p:nvPr/>
          </p:nvSpPr>
          <p:spPr bwMode="white">
            <a:xfrm>
              <a:off x="1980372" y="3107710"/>
              <a:ext cx="373351" cy="24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10</a:t>
              </a:r>
            </a:p>
          </p:txBody>
        </p:sp>
      </p:grpSp>
      <p:grpSp>
        <p:nvGrpSpPr>
          <p:cNvPr id="4104" name="Group 60"/>
          <p:cNvGrpSpPr>
            <a:grpSpLocks/>
          </p:cNvGrpSpPr>
          <p:nvPr/>
        </p:nvGrpSpPr>
        <p:grpSpPr bwMode="auto">
          <a:xfrm>
            <a:off x="1968500" y="3879170"/>
            <a:ext cx="378732" cy="367393"/>
            <a:chOff x="1937309" y="3006887"/>
            <a:chExt cx="462277" cy="396442"/>
          </a:xfrm>
        </p:grpSpPr>
        <p:grpSp>
          <p:nvGrpSpPr>
            <p:cNvPr id="4357" name="AutoShape 140"/>
            <p:cNvGrpSpPr>
              <a:grpSpLocks/>
            </p:cNvGrpSpPr>
            <p:nvPr/>
          </p:nvGrpSpPr>
          <p:grpSpPr bwMode="auto">
            <a:xfrm>
              <a:off x="1937309" y="3006887"/>
              <a:ext cx="462277" cy="396442"/>
              <a:chOff x="2060448" y="3992880"/>
              <a:chExt cx="426720" cy="396240"/>
            </a:xfrm>
          </p:grpSpPr>
          <p:pic>
            <p:nvPicPr>
              <p:cNvPr id="4359" name="AutoShape 1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white">
              <a:xfrm>
                <a:off x="2060448" y="399288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0" name="Text Box 289"/>
              <p:cNvSpPr txBox="1">
                <a:spLocks noChangeArrowheads="1"/>
              </p:cNvSpPr>
              <p:nvPr/>
            </p:nvSpPr>
            <p:spPr bwMode="auto">
              <a:xfrm>
                <a:off x="2197953" y="4172671"/>
                <a:ext cx="156065"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58" name="Text Box 141"/>
            <p:cNvSpPr txBox="1">
              <a:spLocks noChangeArrowheads="1"/>
            </p:cNvSpPr>
            <p:nvPr/>
          </p:nvSpPr>
          <p:spPr bwMode="white">
            <a:xfrm>
              <a:off x="1987135" y="3107221"/>
              <a:ext cx="375587" cy="249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11</a:t>
              </a:r>
            </a:p>
          </p:txBody>
        </p:sp>
      </p:grpSp>
      <p:sp>
        <p:nvSpPr>
          <p:cNvPr id="4105" name="Text Box 138"/>
          <p:cNvSpPr txBox="1">
            <a:spLocks noChangeArrowheads="1"/>
          </p:cNvSpPr>
          <p:nvPr/>
        </p:nvSpPr>
        <p:spPr bwMode="auto">
          <a:xfrm>
            <a:off x="858385" y="3248706"/>
            <a:ext cx="774183" cy="31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Char char="-"/>
            </a:pPr>
            <a:r>
              <a:rPr lang="en-AU" altLang="en-US" sz="500">
                <a:solidFill>
                  <a:srgbClr val="000000"/>
                </a:solidFill>
                <a:latin typeface="Arial Narrow" panose="020B0606020202030204" pitchFamily="34" charset="0"/>
              </a:rPr>
              <a:t>Effect (task and purpose)</a:t>
            </a:r>
          </a:p>
          <a:p>
            <a:pPr eaLnBrk="1" hangingPunct="1">
              <a:spcBef>
                <a:spcPct val="0"/>
              </a:spcBef>
              <a:buFontTx/>
              <a:buChar char="-"/>
            </a:pPr>
            <a:r>
              <a:rPr lang="en-AU" altLang="en-US" sz="500">
                <a:solidFill>
                  <a:srgbClr val="000000"/>
                </a:solidFill>
                <a:latin typeface="Arial Narrow" panose="020B0606020202030204" pitchFamily="34" charset="0"/>
              </a:rPr>
              <a:t>Effect (task and purpose)</a:t>
            </a:r>
          </a:p>
          <a:p>
            <a:pPr eaLnBrk="1" hangingPunct="1">
              <a:spcBef>
                <a:spcPct val="0"/>
              </a:spcBef>
              <a:buFontTx/>
              <a:buChar char="-"/>
            </a:pPr>
            <a:r>
              <a:rPr lang="en-AU" altLang="en-US" sz="500">
                <a:solidFill>
                  <a:srgbClr val="000000"/>
                </a:solidFill>
                <a:latin typeface="Arial Narrow" panose="020B0606020202030204" pitchFamily="34" charset="0"/>
              </a:rPr>
              <a:t>Effect (task and purpose)</a:t>
            </a:r>
          </a:p>
        </p:txBody>
      </p:sp>
      <p:sp>
        <p:nvSpPr>
          <p:cNvPr id="4106" name="Line 34"/>
          <p:cNvSpPr>
            <a:spLocks noChangeShapeType="1"/>
          </p:cNvSpPr>
          <p:nvPr/>
        </p:nvSpPr>
        <p:spPr bwMode="auto">
          <a:xfrm>
            <a:off x="1768929" y="3609295"/>
            <a:ext cx="1618116" cy="7937"/>
          </a:xfrm>
          <a:prstGeom prst="line">
            <a:avLst/>
          </a:prstGeom>
          <a:noFill/>
          <a:ln w="19050">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sz="1286"/>
          </a:p>
        </p:txBody>
      </p:sp>
      <p:sp>
        <p:nvSpPr>
          <p:cNvPr id="4107" name="Line 34"/>
          <p:cNvSpPr>
            <a:spLocks noChangeShapeType="1"/>
          </p:cNvSpPr>
          <p:nvPr/>
        </p:nvSpPr>
        <p:spPr bwMode="auto">
          <a:xfrm>
            <a:off x="1514929" y="3156857"/>
            <a:ext cx="254000" cy="452438"/>
          </a:xfrm>
          <a:prstGeom prst="line">
            <a:avLst/>
          </a:prstGeom>
          <a:noFill/>
          <a:ln w="1905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en-US" sz="1286"/>
          </a:p>
        </p:txBody>
      </p:sp>
      <p:grpSp>
        <p:nvGrpSpPr>
          <p:cNvPr id="4108" name="Group 70"/>
          <p:cNvGrpSpPr>
            <a:grpSpLocks/>
          </p:cNvGrpSpPr>
          <p:nvPr/>
        </p:nvGrpSpPr>
        <p:grpSpPr bwMode="auto">
          <a:xfrm>
            <a:off x="1712232" y="2970893"/>
            <a:ext cx="381000" cy="368527"/>
            <a:chOff x="605282" y="4512194"/>
            <a:chExt cx="461377" cy="396444"/>
          </a:xfrm>
        </p:grpSpPr>
        <p:grpSp>
          <p:nvGrpSpPr>
            <p:cNvPr id="4353" name="AutoShape 140"/>
            <p:cNvGrpSpPr>
              <a:grpSpLocks/>
            </p:cNvGrpSpPr>
            <p:nvPr/>
          </p:nvGrpSpPr>
          <p:grpSpPr bwMode="auto">
            <a:xfrm>
              <a:off x="605282" y="4512194"/>
              <a:ext cx="461377" cy="396444"/>
              <a:chOff x="1773936" y="3017520"/>
              <a:chExt cx="426720" cy="396240"/>
            </a:xfrm>
          </p:grpSpPr>
          <p:pic>
            <p:nvPicPr>
              <p:cNvPr id="4355" name="AutoShape 14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white">
              <a:xfrm>
                <a:off x="1773936" y="301752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6" name="Text Box 285"/>
              <p:cNvSpPr txBox="1">
                <a:spLocks noChangeArrowheads="1"/>
              </p:cNvSpPr>
              <p:nvPr/>
            </p:nvSpPr>
            <p:spPr bwMode="auto">
              <a:xfrm>
                <a:off x="1910160" y="3199533"/>
                <a:ext cx="156369"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54" name="Text Box 141"/>
            <p:cNvSpPr txBox="1">
              <a:spLocks noChangeArrowheads="1"/>
            </p:cNvSpPr>
            <p:nvPr/>
          </p:nvSpPr>
          <p:spPr bwMode="white">
            <a:xfrm>
              <a:off x="700029" y="4615879"/>
              <a:ext cx="293036" cy="2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6</a:t>
              </a:r>
            </a:p>
          </p:txBody>
        </p:sp>
      </p:grpSp>
      <p:grpSp>
        <p:nvGrpSpPr>
          <p:cNvPr id="4109" name="Group 73"/>
          <p:cNvGrpSpPr>
            <a:grpSpLocks/>
          </p:cNvGrpSpPr>
          <p:nvPr/>
        </p:nvGrpSpPr>
        <p:grpSpPr bwMode="auto">
          <a:xfrm>
            <a:off x="1832429" y="3431268"/>
            <a:ext cx="384402" cy="367393"/>
            <a:chOff x="4536764" y="5801954"/>
            <a:chExt cx="467922" cy="396444"/>
          </a:xfrm>
        </p:grpSpPr>
        <p:grpSp>
          <p:nvGrpSpPr>
            <p:cNvPr id="4349" name="AutoShape 140"/>
            <p:cNvGrpSpPr>
              <a:grpSpLocks/>
            </p:cNvGrpSpPr>
            <p:nvPr/>
          </p:nvGrpSpPr>
          <p:grpSpPr bwMode="auto">
            <a:xfrm>
              <a:off x="4536764" y="5801954"/>
              <a:ext cx="467922" cy="396444"/>
              <a:chOff x="1908048" y="3511296"/>
              <a:chExt cx="432816" cy="396240"/>
            </a:xfrm>
          </p:grpSpPr>
          <p:pic>
            <p:nvPicPr>
              <p:cNvPr id="4351" name="AutoShape 14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white">
              <a:xfrm>
                <a:off x="1908048" y="3511296"/>
                <a:ext cx="432816"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2" name="Text Box 281"/>
              <p:cNvSpPr txBox="1">
                <a:spLocks noChangeArrowheads="1"/>
              </p:cNvSpPr>
              <p:nvPr/>
            </p:nvSpPr>
            <p:spPr bwMode="auto">
              <a:xfrm>
                <a:off x="2049836" y="3688483"/>
                <a:ext cx="156385"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50" name="Text Box 141"/>
            <p:cNvSpPr txBox="1">
              <a:spLocks noChangeArrowheads="1"/>
            </p:cNvSpPr>
            <p:nvPr/>
          </p:nvSpPr>
          <p:spPr bwMode="white">
            <a:xfrm>
              <a:off x="4586455" y="5899841"/>
              <a:ext cx="374566" cy="24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13</a:t>
              </a:r>
            </a:p>
          </p:txBody>
        </p:sp>
      </p:grpSp>
      <p:grpSp>
        <p:nvGrpSpPr>
          <p:cNvPr id="4110" name="Group 76"/>
          <p:cNvGrpSpPr>
            <a:grpSpLocks/>
          </p:cNvGrpSpPr>
          <p:nvPr/>
        </p:nvGrpSpPr>
        <p:grpSpPr bwMode="auto">
          <a:xfrm>
            <a:off x="2152196" y="3436938"/>
            <a:ext cx="381000" cy="367393"/>
            <a:chOff x="4539286" y="5801700"/>
            <a:chExt cx="462683" cy="396444"/>
          </a:xfrm>
        </p:grpSpPr>
        <p:grpSp>
          <p:nvGrpSpPr>
            <p:cNvPr id="4345" name="AutoShape 140"/>
            <p:cNvGrpSpPr>
              <a:grpSpLocks/>
            </p:cNvGrpSpPr>
            <p:nvPr/>
          </p:nvGrpSpPr>
          <p:grpSpPr bwMode="auto">
            <a:xfrm>
              <a:off x="4539286" y="5801700"/>
              <a:ext cx="462683" cy="396444"/>
              <a:chOff x="2267712" y="3517392"/>
              <a:chExt cx="426720" cy="396240"/>
            </a:xfrm>
          </p:grpSpPr>
          <p:pic>
            <p:nvPicPr>
              <p:cNvPr id="4347" name="AutoShape 14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white">
              <a:xfrm>
                <a:off x="2267712" y="3517392"/>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8" name="Text Box 277"/>
              <p:cNvSpPr txBox="1">
                <a:spLocks noChangeArrowheads="1"/>
              </p:cNvSpPr>
              <p:nvPr/>
            </p:nvSpPr>
            <p:spPr bwMode="auto">
              <a:xfrm>
                <a:off x="2406760" y="3694833"/>
                <a:ext cx="155927"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46" name="Text Box 141"/>
            <p:cNvSpPr txBox="1">
              <a:spLocks noChangeArrowheads="1"/>
            </p:cNvSpPr>
            <p:nvPr/>
          </p:nvSpPr>
          <p:spPr bwMode="white">
            <a:xfrm>
              <a:off x="4594367" y="5898364"/>
              <a:ext cx="373679" cy="24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14</a:t>
              </a:r>
            </a:p>
          </p:txBody>
        </p:sp>
      </p:grpSp>
      <p:grpSp>
        <p:nvGrpSpPr>
          <p:cNvPr id="4111" name="Group 79"/>
          <p:cNvGrpSpPr>
            <a:grpSpLocks/>
          </p:cNvGrpSpPr>
          <p:nvPr/>
        </p:nvGrpSpPr>
        <p:grpSpPr bwMode="auto">
          <a:xfrm>
            <a:off x="2511652" y="3436938"/>
            <a:ext cx="381000" cy="367393"/>
            <a:chOff x="4538479" y="5801700"/>
            <a:chExt cx="461333" cy="396444"/>
          </a:xfrm>
        </p:grpSpPr>
        <p:grpSp>
          <p:nvGrpSpPr>
            <p:cNvPr id="4341" name="AutoShape 140"/>
            <p:cNvGrpSpPr>
              <a:grpSpLocks/>
            </p:cNvGrpSpPr>
            <p:nvPr/>
          </p:nvGrpSpPr>
          <p:grpSpPr bwMode="auto">
            <a:xfrm>
              <a:off x="4538479" y="5801700"/>
              <a:ext cx="461333" cy="396444"/>
              <a:chOff x="2670048" y="3517392"/>
              <a:chExt cx="426720" cy="396240"/>
            </a:xfrm>
          </p:grpSpPr>
          <p:pic>
            <p:nvPicPr>
              <p:cNvPr id="4343" name="AutoShape 14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white">
              <a:xfrm>
                <a:off x="2670048" y="3517392"/>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4" name="Text Box 273"/>
              <p:cNvSpPr txBox="1">
                <a:spLocks noChangeArrowheads="1"/>
              </p:cNvSpPr>
              <p:nvPr/>
            </p:nvSpPr>
            <p:spPr bwMode="auto">
              <a:xfrm>
                <a:off x="2810249" y="3694833"/>
                <a:ext cx="156384"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42" name="Text Box 141"/>
            <p:cNvSpPr txBox="1">
              <a:spLocks noChangeArrowheads="1"/>
            </p:cNvSpPr>
            <p:nvPr/>
          </p:nvSpPr>
          <p:spPr bwMode="white">
            <a:xfrm>
              <a:off x="4586535" y="5898364"/>
              <a:ext cx="372589" cy="24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15</a:t>
              </a:r>
            </a:p>
          </p:txBody>
        </p:sp>
      </p:grpSp>
      <p:sp>
        <p:nvSpPr>
          <p:cNvPr id="4112" name="Text Box 138"/>
          <p:cNvSpPr txBox="1">
            <a:spLocks noChangeArrowheads="1"/>
          </p:cNvSpPr>
          <p:nvPr/>
        </p:nvSpPr>
        <p:spPr bwMode="auto">
          <a:xfrm>
            <a:off x="1641928" y="3359831"/>
            <a:ext cx="363815" cy="17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i="1">
                <a:solidFill>
                  <a:srgbClr val="000000"/>
                </a:solidFill>
                <a:latin typeface="Arial Narrow" panose="020B0606020202030204" pitchFamily="34" charset="0"/>
              </a:rPr>
              <a:t>Sequel</a:t>
            </a:r>
          </a:p>
        </p:txBody>
      </p:sp>
      <p:sp>
        <p:nvSpPr>
          <p:cNvPr id="4113" name="Line 34"/>
          <p:cNvSpPr>
            <a:spLocks noChangeShapeType="1"/>
          </p:cNvSpPr>
          <p:nvPr/>
        </p:nvSpPr>
        <p:spPr bwMode="auto">
          <a:xfrm>
            <a:off x="1304018" y="4485821"/>
            <a:ext cx="1182688" cy="0"/>
          </a:xfrm>
          <a:prstGeom prst="line">
            <a:avLst/>
          </a:prstGeom>
          <a:noFill/>
          <a:ln w="1905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en-US" sz="1286"/>
          </a:p>
        </p:txBody>
      </p:sp>
      <p:sp>
        <p:nvSpPr>
          <p:cNvPr id="4114" name="Line 34"/>
          <p:cNvSpPr>
            <a:spLocks noChangeShapeType="1"/>
          </p:cNvSpPr>
          <p:nvPr/>
        </p:nvSpPr>
        <p:spPr bwMode="auto">
          <a:xfrm>
            <a:off x="1137331" y="4067403"/>
            <a:ext cx="172357" cy="418419"/>
          </a:xfrm>
          <a:prstGeom prst="line">
            <a:avLst/>
          </a:prstGeom>
          <a:noFill/>
          <a:ln w="1905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en-US" sz="1286"/>
          </a:p>
        </p:txBody>
      </p:sp>
      <p:grpSp>
        <p:nvGrpSpPr>
          <p:cNvPr id="4115" name="Group 85"/>
          <p:cNvGrpSpPr>
            <a:grpSpLocks/>
          </p:cNvGrpSpPr>
          <p:nvPr/>
        </p:nvGrpSpPr>
        <p:grpSpPr bwMode="auto">
          <a:xfrm>
            <a:off x="1326696" y="3879170"/>
            <a:ext cx="381000" cy="373062"/>
            <a:chOff x="5773084" y="4511242"/>
            <a:chExt cx="461377" cy="402541"/>
          </a:xfrm>
        </p:grpSpPr>
        <p:grpSp>
          <p:nvGrpSpPr>
            <p:cNvPr id="4337" name="AutoShape 140"/>
            <p:cNvGrpSpPr>
              <a:grpSpLocks/>
            </p:cNvGrpSpPr>
            <p:nvPr/>
          </p:nvGrpSpPr>
          <p:grpSpPr bwMode="auto">
            <a:xfrm>
              <a:off x="5773084" y="4511242"/>
              <a:ext cx="461377" cy="402541"/>
              <a:chOff x="1341120" y="3992880"/>
              <a:chExt cx="426720" cy="402336"/>
            </a:xfrm>
          </p:grpSpPr>
          <p:pic>
            <p:nvPicPr>
              <p:cNvPr id="4339" name="AutoShape 14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white">
              <a:xfrm>
                <a:off x="1341120" y="3992880"/>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0" name="Text Box 269"/>
              <p:cNvSpPr txBox="1">
                <a:spLocks noChangeArrowheads="1"/>
              </p:cNvSpPr>
              <p:nvPr/>
            </p:nvSpPr>
            <p:spPr bwMode="auto">
              <a:xfrm>
                <a:off x="1478360" y="4175846"/>
                <a:ext cx="156369"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38" name="Text Box 141"/>
            <p:cNvSpPr txBox="1">
              <a:spLocks noChangeArrowheads="1"/>
            </p:cNvSpPr>
            <p:nvPr/>
          </p:nvSpPr>
          <p:spPr bwMode="white">
            <a:xfrm>
              <a:off x="5870577" y="4615242"/>
              <a:ext cx="293036" cy="24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9</a:t>
              </a:r>
            </a:p>
          </p:txBody>
        </p:sp>
      </p:grpSp>
      <p:sp>
        <p:nvSpPr>
          <p:cNvPr id="4116" name="Line 34"/>
          <p:cNvSpPr>
            <a:spLocks noChangeShapeType="1"/>
          </p:cNvSpPr>
          <p:nvPr/>
        </p:nvSpPr>
        <p:spPr bwMode="auto">
          <a:xfrm flipV="1">
            <a:off x="2478768" y="4067403"/>
            <a:ext cx="150813" cy="418419"/>
          </a:xfrm>
          <a:prstGeom prst="line">
            <a:avLst/>
          </a:prstGeom>
          <a:noFill/>
          <a:ln w="1905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en-US" sz="1286"/>
          </a:p>
        </p:txBody>
      </p:sp>
      <p:grpSp>
        <p:nvGrpSpPr>
          <p:cNvPr id="4117" name="Group 89"/>
          <p:cNvGrpSpPr>
            <a:grpSpLocks/>
          </p:cNvGrpSpPr>
          <p:nvPr/>
        </p:nvGrpSpPr>
        <p:grpSpPr bwMode="auto">
          <a:xfrm>
            <a:off x="2424339" y="3879170"/>
            <a:ext cx="382134" cy="373062"/>
            <a:chOff x="1934785" y="3003710"/>
            <a:chExt cx="462683" cy="402541"/>
          </a:xfrm>
        </p:grpSpPr>
        <p:grpSp>
          <p:nvGrpSpPr>
            <p:cNvPr id="4333" name="AutoShape 140"/>
            <p:cNvGrpSpPr>
              <a:grpSpLocks/>
            </p:cNvGrpSpPr>
            <p:nvPr/>
          </p:nvGrpSpPr>
          <p:grpSpPr bwMode="auto">
            <a:xfrm>
              <a:off x="1934785" y="3003710"/>
              <a:ext cx="462683" cy="402541"/>
              <a:chOff x="2572512" y="3992880"/>
              <a:chExt cx="426720" cy="402336"/>
            </a:xfrm>
          </p:grpSpPr>
          <p:pic>
            <p:nvPicPr>
              <p:cNvPr id="4335" name="AutoShape 14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white">
              <a:xfrm>
                <a:off x="2572512" y="3992880"/>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6" name="Text Box 265"/>
              <p:cNvSpPr txBox="1">
                <a:spLocks noChangeArrowheads="1"/>
              </p:cNvSpPr>
              <p:nvPr/>
            </p:nvSpPr>
            <p:spPr bwMode="auto">
              <a:xfrm>
                <a:off x="2712224" y="4175846"/>
                <a:ext cx="155927"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34" name="Text Box 141"/>
            <p:cNvSpPr txBox="1">
              <a:spLocks noChangeArrowheads="1"/>
            </p:cNvSpPr>
            <p:nvPr/>
          </p:nvSpPr>
          <p:spPr bwMode="white">
            <a:xfrm>
              <a:off x="1988330" y="3107710"/>
              <a:ext cx="372570" cy="24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12</a:t>
              </a:r>
            </a:p>
          </p:txBody>
        </p:sp>
      </p:grpSp>
      <p:grpSp>
        <p:nvGrpSpPr>
          <p:cNvPr id="4118" name="Group 99"/>
          <p:cNvGrpSpPr>
            <a:grpSpLocks/>
          </p:cNvGrpSpPr>
          <p:nvPr/>
        </p:nvGrpSpPr>
        <p:grpSpPr bwMode="auto">
          <a:xfrm>
            <a:off x="1342571" y="4298724"/>
            <a:ext cx="381000" cy="369661"/>
            <a:chOff x="1937952" y="3007141"/>
            <a:chExt cx="462683" cy="396442"/>
          </a:xfrm>
        </p:grpSpPr>
        <p:grpSp>
          <p:nvGrpSpPr>
            <p:cNvPr id="4329" name="AutoShape 140"/>
            <p:cNvGrpSpPr>
              <a:grpSpLocks/>
            </p:cNvGrpSpPr>
            <p:nvPr/>
          </p:nvGrpSpPr>
          <p:grpSpPr bwMode="auto">
            <a:xfrm>
              <a:off x="1937952" y="3007141"/>
              <a:ext cx="462683" cy="396442"/>
              <a:chOff x="1359408" y="4443984"/>
              <a:chExt cx="426720" cy="396240"/>
            </a:xfrm>
          </p:grpSpPr>
          <p:pic>
            <p:nvPicPr>
              <p:cNvPr id="4331" name="AutoShape 14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white">
              <a:xfrm>
                <a:off x="1359408" y="4443984"/>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2" name="Text Box 261"/>
              <p:cNvSpPr txBox="1">
                <a:spLocks noChangeArrowheads="1"/>
              </p:cNvSpPr>
              <p:nvPr/>
            </p:nvSpPr>
            <p:spPr bwMode="auto">
              <a:xfrm>
                <a:off x="1496199" y="4623521"/>
                <a:ext cx="155927"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30" name="Text Box 141"/>
            <p:cNvSpPr txBox="1">
              <a:spLocks noChangeArrowheads="1"/>
            </p:cNvSpPr>
            <p:nvPr/>
          </p:nvSpPr>
          <p:spPr bwMode="white">
            <a:xfrm>
              <a:off x="1987525" y="3108075"/>
              <a:ext cx="373679" cy="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16</a:t>
              </a:r>
            </a:p>
          </p:txBody>
        </p:sp>
      </p:grpSp>
      <p:grpSp>
        <p:nvGrpSpPr>
          <p:cNvPr id="4119" name="Group 102"/>
          <p:cNvGrpSpPr>
            <a:grpSpLocks/>
          </p:cNvGrpSpPr>
          <p:nvPr/>
        </p:nvGrpSpPr>
        <p:grpSpPr bwMode="auto">
          <a:xfrm>
            <a:off x="1696357" y="4304393"/>
            <a:ext cx="381000" cy="368527"/>
            <a:chOff x="1933813" y="3005298"/>
            <a:chExt cx="462683" cy="396444"/>
          </a:xfrm>
        </p:grpSpPr>
        <p:grpSp>
          <p:nvGrpSpPr>
            <p:cNvPr id="4325" name="AutoShape 140"/>
            <p:cNvGrpSpPr>
              <a:grpSpLocks/>
            </p:cNvGrpSpPr>
            <p:nvPr/>
          </p:nvGrpSpPr>
          <p:grpSpPr bwMode="auto">
            <a:xfrm>
              <a:off x="1933813" y="3005298"/>
              <a:ext cx="462683" cy="396444"/>
              <a:chOff x="1755648" y="4450080"/>
              <a:chExt cx="426720" cy="396240"/>
            </a:xfrm>
          </p:grpSpPr>
          <p:pic>
            <p:nvPicPr>
              <p:cNvPr id="4327" name="AutoShape 14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white">
              <a:xfrm>
                <a:off x="1755648" y="445008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8" name="Text Box 257"/>
              <p:cNvSpPr txBox="1">
                <a:spLocks noChangeArrowheads="1"/>
              </p:cNvSpPr>
              <p:nvPr/>
            </p:nvSpPr>
            <p:spPr bwMode="auto">
              <a:xfrm>
                <a:off x="1896257" y="4631458"/>
                <a:ext cx="155927"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26" name="Text Box 141"/>
            <p:cNvSpPr txBox="1">
              <a:spLocks noChangeArrowheads="1"/>
            </p:cNvSpPr>
            <p:nvPr/>
          </p:nvSpPr>
          <p:spPr bwMode="white">
            <a:xfrm>
              <a:off x="1994401" y="3106544"/>
              <a:ext cx="373679" cy="2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17</a:t>
              </a:r>
            </a:p>
          </p:txBody>
        </p:sp>
      </p:grpSp>
      <p:grpSp>
        <p:nvGrpSpPr>
          <p:cNvPr id="4120" name="Group 105"/>
          <p:cNvGrpSpPr>
            <a:grpSpLocks/>
          </p:cNvGrpSpPr>
          <p:nvPr/>
        </p:nvGrpSpPr>
        <p:grpSpPr bwMode="auto">
          <a:xfrm>
            <a:off x="2050143" y="4304393"/>
            <a:ext cx="379866" cy="368527"/>
            <a:chOff x="1936575" y="3008474"/>
            <a:chExt cx="462683" cy="396444"/>
          </a:xfrm>
        </p:grpSpPr>
        <p:grpSp>
          <p:nvGrpSpPr>
            <p:cNvPr id="4321" name="AutoShape 140"/>
            <p:cNvGrpSpPr>
              <a:grpSpLocks/>
            </p:cNvGrpSpPr>
            <p:nvPr/>
          </p:nvGrpSpPr>
          <p:grpSpPr bwMode="auto">
            <a:xfrm>
              <a:off x="1936575" y="3008474"/>
              <a:ext cx="462683" cy="396444"/>
              <a:chOff x="2151888" y="4450080"/>
              <a:chExt cx="426720" cy="396240"/>
            </a:xfrm>
          </p:grpSpPr>
          <p:pic>
            <p:nvPicPr>
              <p:cNvPr id="4323" name="AutoShape 14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white">
              <a:xfrm>
                <a:off x="2151888" y="445008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4" name="Text Box 253"/>
              <p:cNvSpPr txBox="1">
                <a:spLocks noChangeArrowheads="1"/>
              </p:cNvSpPr>
              <p:nvPr/>
            </p:nvSpPr>
            <p:spPr bwMode="auto">
              <a:xfrm>
                <a:off x="2289949" y="4628283"/>
                <a:ext cx="155927"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22" name="Text Box 141"/>
            <p:cNvSpPr txBox="1">
              <a:spLocks noChangeArrowheads="1"/>
            </p:cNvSpPr>
            <p:nvPr/>
          </p:nvSpPr>
          <p:spPr bwMode="white">
            <a:xfrm>
              <a:off x="1987677" y="3104840"/>
              <a:ext cx="374795" cy="2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18</a:t>
              </a:r>
            </a:p>
          </p:txBody>
        </p:sp>
      </p:grpSp>
      <p:sp>
        <p:nvSpPr>
          <p:cNvPr id="4121" name="Text Box 138"/>
          <p:cNvSpPr txBox="1">
            <a:spLocks noChangeArrowheads="1"/>
          </p:cNvSpPr>
          <p:nvPr/>
        </p:nvSpPr>
        <p:spPr bwMode="auto">
          <a:xfrm>
            <a:off x="1195161" y="4232956"/>
            <a:ext cx="367021" cy="17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i="1">
                <a:solidFill>
                  <a:srgbClr val="000000"/>
                </a:solidFill>
                <a:latin typeface="Arial Narrow" panose="020B0606020202030204" pitchFamily="34" charset="0"/>
              </a:rPr>
              <a:t>Branch</a:t>
            </a:r>
          </a:p>
        </p:txBody>
      </p:sp>
      <p:grpSp>
        <p:nvGrpSpPr>
          <p:cNvPr id="4122" name="Rectangle 118"/>
          <p:cNvGrpSpPr>
            <a:grpSpLocks/>
          </p:cNvGrpSpPr>
          <p:nvPr/>
        </p:nvGrpSpPr>
        <p:grpSpPr bwMode="auto">
          <a:xfrm>
            <a:off x="8217581" y="2947081"/>
            <a:ext cx="640669" cy="875393"/>
            <a:chOff x="5714" y="1885"/>
            <a:chExt cx="453" cy="592"/>
          </a:xfrm>
        </p:grpSpPr>
        <p:pic>
          <p:nvPicPr>
            <p:cNvPr id="4319" name="Rectangle 11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14" y="1885"/>
              <a:ext cx="453"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0" name="Text Box 27"/>
            <p:cNvSpPr txBox="1">
              <a:spLocks noChangeArrowheads="1"/>
            </p:cNvSpPr>
            <p:nvPr/>
          </p:nvSpPr>
          <p:spPr bwMode="auto">
            <a:xfrm>
              <a:off x="5751" y="1908"/>
              <a:ext cx="380"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571" b="1">
                  <a:solidFill>
                    <a:srgbClr val="FFFFFF"/>
                  </a:solidFill>
                  <a:latin typeface="Arial Narrow" panose="020B0606020202030204" pitchFamily="34" charset="0"/>
                </a:rPr>
                <a:t>GRAND / COALITION / NATIONAL STRATEGIC ENDSTATE</a:t>
              </a:r>
            </a:p>
          </p:txBody>
        </p:sp>
      </p:grpSp>
      <p:grpSp>
        <p:nvGrpSpPr>
          <p:cNvPr id="4123" name="Group 132"/>
          <p:cNvGrpSpPr>
            <a:grpSpLocks/>
          </p:cNvGrpSpPr>
          <p:nvPr/>
        </p:nvGrpSpPr>
        <p:grpSpPr bwMode="auto">
          <a:xfrm>
            <a:off x="7407956" y="4060598"/>
            <a:ext cx="422955" cy="443366"/>
            <a:chOff x="8234824" y="4034355"/>
            <a:chExt cx="475487" cy="475274"/>
          </a:xfrm>
        </p:grpSpPr>
        <p:grpSp>
          <p:nvGrpSpPr>
            <p:cNvPr id="4315" name="Oval 14"/>
            <p:cNvGrpSpPr>
              <a:grpSpLocks/>
            </p:cNvGrpSpPr>
            <p:nvPr/>
          </p:nvGrpSpPr>
          <p:grpSpPr bwMode="auto">
            <a:xfrm>
              <a:off x="8234824" y="4034355"/>
              <a:ext cx="475487" cy="475274"/>
              <a:chOff x="8162544" y="4187952"/>
              <a:chExt cx="475488" cy="475488"/>
            </a:xfrm>
          </p:grpSpPr>
          <p:pic>
            <p:nvPicPr>
              <p:cNvPr id="4317" name="Oval 1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62544" y="4187952"/>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8" name="Text Box 249"/>
              <p:cNvSpPr txBox="1">
                <a:spLocks noChangeArrowheads="1"/>
              </p:cNvSpPr>
              <p:nvPr/>
            </p:nvSpPr>
            <p:spPr bwMode="auto">
              <a:xfrm>
                <a:off x="8279612" y="4282067"/>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316" name="TextBox 134"/>
            <p:cNvSpPr txBox="1">
              <a:spLocks noChangeArrowheads="1"/>
            </p:cNvSpPr>
            <p:nvPr/>
          </p:nvSpPr>
          <p:spPr bwMode="auto">
            <a:xfrm>
              <a:off x="8266693" y="4148615"/>
              <a:ext cx="405375" cy="18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grpSp>
        <p:nvGrpSpPr>
          <p:cNvPr id="4124" name="Rectangle 138"/>
          <p:cNvGrpSpPr>
            <a:grpSpLocks/>
          </p:cNvGrpSpPr>
          <p:nvPr/>
        </p:nvGrpSpPr>
        <p:grpSpPr bwMode="auto">
          <a:xfrm>
            <a:off x="6347733" y="4186464"/>
            <a:ext cx="652009" cy="781277"/>
            <a:chOff x="4393" y="2723"/>
            <a:chExt cx="461" cy="529"/>
          </a:xfrm>
        </p:grpSpPr>
        <p:pic>
          <p:nvPicPr>
            <p:cNvPr id="4313" name="Rectangle 13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93" y="2723"/>
              <a:ext cx="461"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4" name="Text Box 31"/>
            <p:cNvSpPr txBox="1">
              <a:spLocks noChangeArrowheads="1"/>
            </p:cNvSpPr>
            <p:nvPr/>
          </p:nvSpPr>
          <p:spPr bwMode="auto">
            <a:xfrm>
              <a:off x="4435" y="2750"/>
              <a:ext cx="381"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rgbClr val="FFFFFF"/>
                  </a:solidFill>
                  <a:latin typeface="Arial Narrow" panose="020B0606020202030204" pitchFamily="34" charset="0"/>
                </a:rPr>
                <a:t>ECONOMIC STRATEGIC ENDSTATE</a:t>
              </a:r>
              <a:endParaRPr lang="en-US" altLang="en-US" sz="571" b="1">
                <a:solidFill>
                  <a:srgbClr val="FFFFFF"/>
                </a:solidFill>
                <a:latin typeface="Arial Narrow" panose="020B0606020202030204" pitchFamily="34" charset="0"/>
              </a:endParaRPr>
            </a:p>
          </p:txBody>
        </p:sp>
      </p:grpSp>
      <p:grpSp>
        <p:nvGrpSpPr>
          <p:cNvPr id="4125" name="Group 139"/>
          <p:cNvGrpSpPr>
            <a:grpSpLocks/>
          </p:cNvGrpSpPr>
          <p:nvPr/>
        </p:nvGrpSpPr>
        <p:grpSpPr bwMode="auto">
          <a:xfrm>
            <a:off x="5417911" y="4049259"/>
            <a:ext cx="425224" cy="443366"/>
            <a:chOff x="8235713" y="4057089"/>
            <a:chExt cx="475487" cy="475274"/>
          </a:xfrm>
        </p:grpSpPr>
        <p:grpSp>
          <p:nvGrpSpPr>
            <p:cNvPr id="4309" name="Oval 14"/>
            <p:cNvGrpSpPr>
              <a:grpSpLocks/>
            </p:cNvGrpSpPr>
            <p:nvPr/>
          </p:nvGrpSpPr>
          <p:grpSpPr bwMode="auto">
            <a:xfrm>
              <a:off x="8235713" y="4057089"/>
              <a:ext cx="475487" cy="475274"/>
              <a:chOff x="5931408" y="4175760"/>
              <a:chExt cx="475488" cy="475488"/>
            </a:xfrm>
          </p:grpSpPr>
          <p:pic>
            <p:nvPicPr>
              <p:cNvPr id="4311" name="Oval 1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31408" y="4175760"/>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2" name="Text Box 245"/>
              <p:cNvSpPr txBox="1">
                <a:spLocks noChangeArrowheads="1"/>
              </p:cNvSpPr>
              <p:nvPr/>
            </p:nvSpPr>
            <p:spPr bwMode="auto">
              <a:xfrm>
                <a:off x="6047587" y="4272542"/>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310" name="TextBox 141"/>
            <p:cNvSpPr txBox="1">
              <a:spLocks noChangeArrowheads="1"/>
            </p:cNvSpPr>
            <p:nvPr/>
          </p:nvSpPr>
          <p:spPr bwMode="auto">
            <a:xfrm>
              <a:off x="8267412" y="4151901"/>
              <a:ext cx="404481" cy="28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ECONOBJ</a:t>
              </a:r>
              <a:endParaRPr lang="en-US" altLang="en-US" sz="571" b="1">
                <a:solidFill>
                  <a:schemeClr val="bg1"/>
                </a:solidFill>
                <a:latin typeface="Arial Narrow" panose="020B0606020202030204" pitchFamily="34" charset="0"/>
              </a:endParaRPr>
            </a:p>
          </p:txBody>
        </p:sp>
      </p:grpSp>
      <p:grpSp>
        <p:nvGrpSpPr>
          <p:cNvPr id="4126" name="Group 145"/>
          <p:cNvGrpSpPr>
            <a:grpSpLocks/>
          </p:cNvGrpSpPr>
          <p:nvPr/>
        </p:nvGrpSpPr>
        <p:grpSpPr bwMode="auto">
          <a:xfrm>
            <a:off x="5417911" y="4587876"/>
            <a:ext cx="425224" cy="443366"/>
            <a:chOff x="8235713" y="4059946"/>
            <a:chExt cx="475487" cy="475273"/>
          </a:xfrm>
        </p:grpSpPr>
        <p:grpSp>
          <p:nvGrpSpPr>
            <p:cNvPr id="4305" name="Oval 14"/>
            <p:cNvGrpSpPr>
              <a:grpSpLocks/>
            </p:cNvGrpSpPr>
            <p:nvPr/>
          </p:nvGrpSpPr>
          <p:grpSpPr bwMode="auto">
            <a:xfrm>
              <a:off x="8235713" y="4059946"/>
              <a:ext cx="475487" cy="475273"/>
              <a:chOff x="5931408" y="4754880"/>
              <a:chExt cx="475488" cy="475488"/>
            </a:xfrm>
          </p:grpSpPr>
          <p:pic>
            <p:nvPicPr>
              <p:cNvPr id="4307" name="Oval 14"/>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31408" y="4754880"/>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8" name="Text Box 241"/>
              <p:cNvSpPr txBox="1">
                <a:spLocks noChangeArrowheads="1"/>
              </p:cNvSpPr>
              <p:nvPr/>
            </p:nvSpPr>
            <p:spPr bwMode="auto">
              <a:xfrm>
                <a:off x="6047587" y="4848804"/>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306" name="TextBox 147"/>
            <p:cNvSpPr txBox="1">
              <a:spLocks noChangeArrowheads="1"/>
            </p:cNvSpPr>
            <p:nvPr/>
          </p:nvSpPr>
          <p:spPr bwMode="auto">
            <a:xfrm>
              <a:off x="8267412" y="4149895"/>
              <a:ext cx="404481" cy="28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ECONOBJ</a:t>
              </a:r>
              <a:endParaRPr lang="en-US" altLang="en-US" sz="571" b="1">
                <a:solidFill>
                  <a:schemeClr val="bg1"/>
                </a:solidFill>
                <a:latin typeface="Arial Narrow" panose="020B0606020202030204" pitchFamily="34" charset="0"/>
              </a:endParaRPr>
            </a:p>
          </p:txBody>
        </p:sp>
      </p:grpSp>
      <p:cxnSp>
        <p:nvCxnSpPr>
          <p:cNvPr id="150" name="Elbow Connector 149"/>
          <p:cNvCxnSpPr>
            <a:stCxn id="4310" idx="3"/>
          </p:cNvCxnSpPr>
          <p:nvPr/>
        </p:nvCxnSpPr>
        <p:spPr>
          <a:xfrm>
            <a:off x="5807983" y="4269617"/>
            <a:ext cx="600982" cy="294446"/>
          </a:xfrm>
          <a:prstGeom prst="bentConnector3">
            <a:avLst>
              <a:gd name="adj1" fmla="val 50000"/>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Elbow Connector 150"/>
          <p:cNvCxnSpPr>
            <a:stCxn id="4306" idx="3"/>
          </p:cNvCxnSpPr>
          <p:nvPr/>
        </p:nvCxnSpPr>
        <p:spPr>
          <a:xfrm flipV="1">
            <a:off x="5807983" y="4561795"/>
            <a:ext cx="600982" cy="241902"/>
          </a:xfrm>
          <a:prstGeom prst="bentConnector3">
            <a:avLst>
              <a:gd name="adj1" fmla="val 50000"/>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29" name="Group 153"/>
          <p:cNvGrpSpPr>
            <a:grpSpLocks/>
          </p:cNvGrpSpPr>
          <p:nvPr/>
        </p:nvGrpSpPr>
        <p:grpSpPr bwMode="auto">
          <a:xfrm>
            <a:off x="7407956" y="4600349"/>
            <a:ext cx="422955" cy="437696"/>
            <a:chOff x="8234824" y="4037212"/>
            <a:chExt cx="475487" cy="469179"/>
          </a:xfrm>
        </p:grpSpPr>
        <p:grpSp>
          <p:nvGrpSpPr>
            <p:cNvPr id="4301" name="Oval 14"/>
            <p:cNvGrpSpPr>
              <a:grpSpLocks/>
            </p:cNvGrpSpPr>
            <p:nvPr/>
          </p:nvGrpSpPr>
          <p:grpSpPr bwMode="auto">
            <a:xfrm>
              <a:off x="8234824" y="4037212"/>
              <a:ext cx="475487" cy="469179"/>
              <a:chOff x="8162544" y="4767072"/>
              <a:chExt cx="475488" cy="469392"/>
            </a:xfrm>
          </p:grpSpPr>
          <p:pic>
            <p:nvPicPr>
              <p:cNvPr id="4303" name="Oval 1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62544" y="4767072"/>
                <a:ext cx="475488"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 name="Text Box 237"/>
              <p:cNvSpPr txBox="1">
                <a:spLocks noChangeArrowheads="1"/>
              </p:cNvSpPr>
              <p:nvPr/>
            </p:nvSpPr>
            <p:spPr bwMode="auto">
              <a:xfrm>
                <a:off x="8279612" y="4858329"/>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302" name="TextBox 155"/>
            <p:cNvSpPr txBox="1">
              <a:spLocks noChangeArrowheads="1"/>
            </p:cNvSpPr>
            <p:nvPr/>
          </p:nvSpPr>
          <p:spPr bwMode="auto">
            <a:xfrm>
              <a:off x="8266693" y="4151468"/>
              <a:ext cx="405375" cy="18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cxnSp>
        <p:nvCxnSpPr>
          <p:cNvPr id="157" name="Elbow Connector 156"/>
          <p:cNvCxnSpPr>
            <a:endCxn id="4302" idx="1"/>
          </p:cNvCxnSpPr>
          <p:nvPr/>
        </p:nvCxnSpPr>
        <p:spPr>
          <a:xfrm>
            <a:off x="6947581" y="4564063"/>
            <a:ext cx="488723" cy="230864"/>
          </a:xfrm>
          <a:prstGeom prst="bentConnector3">
            <a:avLst>
              <a:gd name="adj1" fmla="val 50000"/>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Elbow Connector 159"/>
          <p:cNvCxnSpPr>
            <a:endCxn id="4316" idx="1"/>
          </p:cNvCxnSpPr>
          <p:nvPr/>
        </p:nvCxnSpPr>
        <p:spPr>
          <a:xfrm flipV="1">
            <a:off x="6947581" y="4255176"/>
            <a:ext cx="488723" cy="305485"/>
          </a:xfrm>
          <a:prstGeom prst="bentConnector3">
            <a:avLst>
              <a:gd name="adj1" fmla="val 50000"/>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Elbow Connector 162"/>
          <p:cNvCxnSpPr>
            <a:stCxn id="4316" idx="3"/>
          </p:cNvCxnSpPr>
          <p:nvPr/>
        </p:nvCxnSpPr>
        <p:spPr>
          <a:xfrm flipV="1">
            <a:off x="7796893" y="3368903"/>
            <a:ext cx="472849" cy="886273"/>
          </a:xfrm>
          <a:prstGeom prst="bentConnector2">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Elbow Connector 165"/>
          <p:cNvCxnSpPr>
            <a:stCxn id="4302" idx="3"/>
          </p:cNvCxnSpPr>
          <p:nvPr/>
        </p:nvCxnSpPr>
        <p:spPr>
          <a:xfrm flipV="1">
            <a:off x="7796893" y="3372305"/>
            <a:ext cx="472849" cy="1422622"/>
          </a:xfrm>
          <a:prstGeom prst="bentConnector2">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34" name="Group 185"/>
          <p:cNvGrpSpPr>
            <a:grpSpLocks/>
          </p:cNvGrpSpPr>
          <p:nvPr/>
        </p:nvGrpSpPr>
        <p:grpSpPr bwMode="auto">
          <a:xfrm>
            <a:off x="7407956" y="1846036"/>
            <a:ext cx="422955" cy="443366"/>
            <a:chOff x="8234824" y="4033404"/>
            <a:chExt cx="475487" cy="475273"/>
          </a:xfrm>
        </p:grpSpPr>
        <p:grpSp>
          <p:nvGrpSpPr>
            <p:cNvPr id="4297" name="Oval 14"/>
            <p:cNvGrpSpPr>
              <a:grpSpLocks/>
            </p:cNvGrpSpPr>
            <p:nvPr/>
          </p:nvGrpSpPr>
          <p:grpSpPr bwMode="auto">
            <a:xfrm>
              <a:off x="8234824" y="4033404"/>
              <a:ext cx="475487" cy="475273"/>
              <a:chOff x="8162544" y="1810512"/>
              <a:chExt cx="475488" cy="475488"/>
            </a:xfrm>
          </p:grpSpPr>
          <p:pic>
            <p:nvPicPr>
              <p:cNvPr id="4299" name="Oval 1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62544" y="1810512"/>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0" name="Text Box 233"/>
              <p:cNvSpPr txBox="1">
                <a:spLocks noChangeArrowheads="1"/>
              </p:cNvSpPr>
              <p:nvPr/>
            </p:nvSpPr>
            <p:spPr bwMode="auto">
              <a:xfrm>
                <a:off x="8279612" y="1905579"/>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298" name="TextBox 187"/>
            <p:cNvSpPr txBox="1">
              <a:spLocks noChangeArrowheads="1"/>
            </p:cNvSpPr>
            <p:nvPr/>
          </p:nvSpPr>
          <p:spPr bwMode="auto">
            <a:xfrm>
              <a:off x="8266693" y="4151311"/>
              <a:ext cx="405375" cy="18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grpSp>
        <p:nvGrpSpPr>
          <p:cNvPr id="4135" name="Rectangle 188"/>
          <p:cNvGrpSpPr>
            <a:grpSpLocks/>
          </p:cNvGrpSpPr>
          <p:nvPr/>
        </p:nvGrpSpPr>
        <p:grpSpPr bwMode="auto">
          <a:xfrm>
            <a:off x="6347733" y="1841500"/>
            <a:ext cx="652009" cy="783545"/>
            <a:chOff x="4393" y="1137"/>
            <a:chExt cx="461" cy="530"/>
          </a:xfrm>
        </p:grpSpPr>
        <p:pic>
          <p:nvPicPr>
            <p:cNvPr id="4295" name="Rectangle 18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93" y="1137"/>
              <a:ext cx="461"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6" name="Text Box 44"/>
            <p:cNvSpPr txBox="1">
              <a:spLocks noChangeArrowheads="1"/>
            </p:cNvSpPr>
            <p:nvPr/>
          </p:nvSpPr>
          <p:spPr bwMode="auto">
            <a:xfrm>
              <a:off x="4435" y="1162"/>
              <a:ext cx="381"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rgbClr val="FFFFFF"/>
                  </a:solidFill>
                  <a:latin typeface="Arial Narrow" panose="020B0606020202030204" pitchFamily="34" charset="0"/>
                </a:rPr>
                <a:t>POLITICAL STRATEGIC ENDSTATE</a:t>
              </a:r>
              <a:endParaRPr lang="en-US" altLang="en-US" sz="571" b="1">
                <a:solidFill>
                  <a:srgbClr val="FFFFFF"/>
                </a:solidFill>
                <a:latin typeface="Arial Narrow" panose="020B0606020202030204" pitchFamily="34" charset="0"/>
              </a:endParaRPr>
            </a:p>
          </p:txBody>
        </p:sp>
      </p:grpSp>
      <p:grpSp>
        <p:nvGrpSpPr>
          <p:cNvPr id="4136" name="Group 189"/>
          <p:cNvGrpSpPr>
            <a:grpSpLocks/>
          </p:cNvGrpSpPr>
          <p:nvPr/>
        </p:nvGrpSpPr>
        <p:grpSpPr bwMode="auto">
          <a:xfrm>
            <a:off x="5417911" y="1704296"/>
            <a:ext cx="425224" cy="437696"/>
            <a:chOff x="8235713" y="4060390"/>
            <a:chExt cx="475487" cy="469181"/>
          </a:xfrm>
        </p:grpSpPr>
        <p:grpSp>
          <p:nvGrpSpPr>
            <p:cNvPr id="4291" name="Oval 14"/>
            <p:cNvGrpSpPr>
              <a:grpSpLocks/>
            </p:cNvGrpSpPr>
            <p:nvPr/>
          </p:nvGrpSpPr>
          <p:grpSpPr bwMode="auto">
            <a:xfrm>
              <a:off x="8235713" y="4060390"/>
              <a:ext cx="475487" cy="469181"/>
              <a:chOff x="5931408" y="1658112"/>
              <a:chExt cx="475488" cy="469392"/>
            </a:xfrm>
          </p:grpSpPr>
          <p:pic>
            <p:nvPicPr>
              <p:cNvPr id="4293" name="Oval 14"/>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31408" y="1658112"/>
                <a:ext cx="475488"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4" name="Text Box 229"/>
              <p:cNvSpPr txBox="1">
                <a:spLocks noChangeArrowheads="1"/>
              </p:cNvSpPr>
              <p:nvPr/>
            </p:nvSpPr>
            <p:spPr bwMode="auto">
              <a:xfrm>
                <a:off x="6047587" y="1751592"/>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292" name="TextBox 191"/>
            <p:cNvSpPr txBox="1">
              <a:spLocks noChangeArrowheads="1"/>
            </p:cNvSpPr>
            <p:nvPr/>
          </p:nvSpPr>
          <p:spPr bwMode="auto">
            <a:xfrm>
              <a:off x="8267412" y="4150337"/>
              <a:ext cx="404481" cy="28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POL OBJ</a:t>
              </a:r>
              <a:endParaRPr lang="en-US" altLang="en-US" sz="571" b="1">
                <a:solidFill>
                  <a:schemeClr val="bg1"/>
                </a:solidFill>
                <a:latin typeface="Arial Narrow" panose="020B0606020202030204" pitchFamily="34" charset="0"/>
              </a:endParaRPr>
            </a:p>
          </p:txBody>
        </p:sp>
      </p:grpSp>
      <p:grpSp>
        <p:nvGrpSpPr>
          <p:cNvPr id="4137" name="Group 192"/>
          <p:cNvGrpSpPr>
            <a:grpSpLocks/>
          </p:cNvGrpSpPr>
          <p:nvPr/>
        </p:nvGrpSpPr>
        <p:grpSpPr bwMode="auto">
          <a:xfrm>
            <a:off x="5417911" y="2238376"/>
            <a:ext cx="425224" cy="443366"/>
            <a:chOff x="8235713" y="4057154"/>
            <a:chExt cx="475487" cy="475273"/>
          </a:xfrm>
        </p:grpSpPr>
        <p:grpSp>
          <p:nvGrpSpPr>
            <p:cNvPr id="4287" name="Oval 14"/>
            <p:cNvGrpSpPr>
              <a:grpSpLocks/>
            </p:cNvGrpSpPr>
            <p:nvPr/>
          </p:nvGrpSpPr>
          <p:grpSpPr bwMode="auto">
            <a:xfrm>
              <a:off x="8235713" y="4057154"/>
              <a:ext cx="475487" cy="475273"/>
              <a:chOff x="5931408" y="2231136"/>
              <a:chExt cx="475488" cy="475488"/>
            </a:xfrm>
          </p:grpSpPr>
          <p:pic>
            <p:nvPicPr>
              <p:cNvPr id="4289" name="Oval 1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31408" y="2231136"/>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0" name="Text Box 225"/>
              <p:cNvSpPr txBox="1">
                <a:spLocks noChangeArrowheads="1"/>
              </p:cNvSpPr>
              <p:nvPr/>
            </p:nvSpPr>
            <p:spPr bwMode="auto">
              <a:xfrm>
                <a:off x="6047587" y="2327854"/>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288" name="TextBox 194"/>
            <p:cNvSpPr txBox="1">
              <a:spLocks noChangeArrowheads="1"/>
            </p:cNvSpPr>
            <p:nvPr/>
          </p:nvSpPr>
          <p:spPr bwMode="auto">
            <a:xfrm>
              <a:off x="8267412" y="4150751"/>
              <a:ext cx="404481" cy="28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POL OBJ</a:t>
              </a:r>
              <a:endParaRPr lang="en-US" altLang="en-US" sz="571" b="1">
                <a:solidFill>
                  <a:schemeClr val="bg1"/>
                </a:solidFill>
                <a:latin typeface="Arial Narrow" panose="020B0606020202030204" pitchFamily="34" charset="0"/>
              </a:endParaRPr>
            </a:p>
          </p:txBody>
        </p:sp>
      </p:grpSp>
      <p:cxnSp>
        <p:nvCxnSpPr>
          <p:cNvPr id="196" name="Elbow Connector 195"/>
          <p:cNvCxnSpPr>
            <a:stCxn id="4292" idx="3"/>
          </p:cNvCxnSpPr>
          <p:nvPr/>
        </p:nvCxnSpPr>
        <p:spPr>
          <a:xfrm>
            <a:off x="5807983" y="1920118"/>
            <a:ext cx="600982" cy="294445"/>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7" name="Elbow Connector 196"/>
          <p:cNvCxnSpPr>
            <a:stCxn id="4288" idx="3"/>
          </p:cNvCxnSpPr>
          <p:nvPr/>
        </p:nvCxnSpPr>
        <p:spPr>
          <a:xfrm flipV="1">
            <a:off x="5807983" y="2215698"/>
            <a:ext cx="600982" cy="241902"/>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40" name="Group 197"/>
          <p:cNvGrpSpPr>
            <a:grpSpLocks/>
          </p:cNvGrpSpPr>
          <p:nvPr/>
        </p:nvGrpSpPr>
        <p:grpSpPr bwMode="auto">
          <a:xfrm>
            <a:off x="7407956" y="2385786"/>
            <a:ext cx="422955" cy="437696"/>
            <a:chOff x="8234824" y="4036259"/>
            <a:chExt cx="475487" cy="469181"/>
          </a:xfrm>
        </p:grpSpPr>
        <p:grpSp>
          <p:nvGrpSpPr>
            <p:cNvPr id="4283" name="Oval 14"/>
            <p:cNvGrpSpPr>
              <a:grpSpLocks/>
            </p:cNvGrpSpPr>
            <p:nvPr/>
          </p:nvGrpSpPr>
          <p:grpSpPr bwMode="auto">
            <a:xfrm>
              <a:off x="8234824" y="4036259"/>
              <a:ext cx="475487" cy="469181"/>
              <a:chOff x="8162544" y="2389632"/>
              <a:chExt cx="475488" cy="469392"/>
            </a:xfrm>
          </p:grpSpPr>
          <p:pic>
            <p:nvPicPr>
              <p:cNvPr id="4285" name="Oval 14"/>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162544" y="2389632"/>
                <a:ext cx="475488"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86" name="Text Box 221"/>
              <p:cNvSpPr txBox="1">
                <a:spLocks noChangeArrowheads="1"/>
              </p:cNvSpPr>
              <p:nvPr/>
            </p:nvSpPr>
            <p:spPr bwMode="auto">
              <a:xfrm>
                <a:off x="8279612" y="2481842"/>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284" name="TextBox 199"/>
            <p:cNvSpPr txBox="1">
              <a:spLocks noChangeArrowheads="1"/>
            </p:cNvSpPr>
            <p:nvPr/>
          </p:nvSpPr>
          <p:spPr bwMode="auto">
            <a:xfrm>
              <a:off x="8266693" y="4150516"/>
              <a:ext cx="405375" cy="18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cxnSp>
        <p:nvCxnSpPr>
          <p:cNvPr id="201" name="Elbow Connector 200"/>
          <p:cNvCxnSpPr>
            <a:endCxn id="4284" idx="1"/>
          </p:cNvCxnSpPr>
          <p:nvPr/>
        </p:nvCxnSpPr>
        <p:spPr>
          <a:xfrm>
            <a:off x="6947581" y="2216831"/>
            <a:ext cx="488723" cy="363534"/>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2" name="Elbow Connector 201"/>
          <p:cNvCxnSpPr>
            <a:endCxn id="4298" idx="1"/>
          </p:cNvCxnSpPr>
          <p:nvPr/>
        </p:nvCxnSpPr>
        <p:spPr>
          <a:xfrm flipV="1">
            <a:off x="6947581" y="2044016"/>
            <a:ext cx="488723" cy="172815"/>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3" name="Elbow Connector 202"/>
          <p:cNvCxnSpPr>
            <a:stCxn id="4284" idx="3"/>
          </p:cNvCxnSpPr>
          <p:nvPr/>
        </p:nvCxnSpPr>
        <p:spPr>
          <a:xfrm>
            <a:off x="7796893" y="2580365"/>
            <a:ext cx="472849" cy="790805"/>
          </a:xfrm>
          <a:prstGeom prst="bentConnector2">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Elbow Connector 205"/>
          <p:cNvCxnSpPr>
            <a:stCxn id="4298" idx="3"/>
          </p:cNvCxnSpPr>
          <p:nvPr/>
        </p:nvCxnSpPr>
        <p:spPr>
          <a:xfrm>
            <a:off x="7796893" y="2044016"/>
            <a:ext cx="472849" cy="1327155"/>
          </a:xfrm>
          <a:prstGeom prst="bentConnector2">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45" name="Group 208"/>
          <p:cNvGrpSpPr>
            <a:grpSpLocks/>
          </p:cNvGrpSpPr>
          <p:nvPr/>
        </p:nvGrpSpPr>
        <p:grpSpPr bwMode="auto">
          <a:xfrm>
            <a:off x="7407956" y="2919866"/>
            <a:ext cx="422955" cy="443366"/>
            <a:chOff x="8234824" y="4033023"/>
            <a:chExt cx="475487" cy="475273"/>
          </a:xfrm>
        </p:grpSpPr>
        <p:grpSp>
          <p:nvGrpSpPr>
            <p:cNvPr id="4279" name="Oval 14"/>
            <p:cNvGrpSpPr>
              <a:grpSpLocks/>
            </p:cNvGrpSpPr>
            <p:nvPr/>
          </p:nvGrpSpPr>
          <p:grpSpPr bwMode="auto">
            <a:xfrm>
              <a:off x="8234824" y="4033023"/>
              <a:ext cx="475487" cy="475273"/>
              <a:chOff x="8162544" y="2962656"/>
              <a:chExt cx="475488" cy="475488"/>
            </a:xfrm>
          </p:grpSpPr>
          <p:pic>
            <p:nvPicPr>
              <p:cNvPr id="4281" name="Oval 1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62544" y="2962656"/>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82" name="Text Box 217"/>
              <p:cNvSpPr txBox="1">
                <a:spLocks noChangeArrowheads="1"/>
              </p:cNvSpPr>
              <p:nvPr/>
            </p:nvSpPr>
            <p:spPr bwMode="auto">
              <a:xfrm>
                <a:off x="8279612" y="3058104"/>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280" name="TextBox 210"/>
            <p:cNvSpPr txBox="1">
              <a:spLocks noChangeArrowheads="1"/>
            </p:cNvSpPr>
            <p:nvPr/>
          </p:nvSpPr>
          <p:spPr bwMode="auto">
            <a:xfrm>
              <a:off x="8266693" y="4150930"/>
              <a:ext cx="405375" cy="18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grpSp>
        <p:nvGrpSpPr>
          <p:cNvPr id="4146" name="Rectangle 211"/>
          <p:cNvGrpSpPr>
            <a:grpSpLocks/>
          </p:cNvGrpSpPr>
          <p:nvPr/>
        </p:nvGrpSpPr>
        <p:grpSpPr bwMode="auto">
          <a:xfrm>
            <a:off x="6347733" y="3044599"/>
            <a:ext cx="652009" cy="783544"/>
            <a:chOff x="4393" y="1951"/>
            <a:chExt cx="461" cy="530"/>
          </a:xfrm>
        </p:grpSpPr>
        <p:pic>
          <p:nvPicPr>
            <p:cNvPr id="4277" name="Rectangle 211"/>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93" y="1951"/>
              <a:ext cx="461"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78" name="Text Box 57"/>
            <p:cNvSpPr txBox="1">
              <a:spLocks noChangeArrowheads="1"/>
            </p:cNvSpPr>
            <p:nvPr/>
          </p:nvSpPr>
          <p:spPr bwMode="auto">
            <a:xfrm>
              <a:off x="4435" y="1979"/>
              <a:ext cx="381"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rgbClr val="FFFFFF"/>
                  </a:solidFill>
                  <a:latin typeface="Arial Narrow" panose="020B0606020202030204" pitchFamily="34" charset="0"/>
                </a:rPr>
                <a:t>MILITARY STRATEGIC ENDSTATE</a:t>
              </a:r>
              <a:endParaRPr lang="en-US" altLang="en-US" sz="571" b="1">
                <a:solidFill>
                  <a:srgbClr val="FFFFFF"/>
                </a:solidFill>
                <a:latin typeface="Arial Narrow" panose="020B0606020202030204" pitchFamily="34" charset="0"/>
              </a:endParaRPr>
            </a:p>
          </p:txBody>
        </p:sp>
      </p:grpSp>
      <p:grpSp>
        <p:nvGrpSpPr>
          <p:cNvPr id="4147" name="Group 220"/>
          <p:cNvGrpSpPr>
            <a:grpSpLocks/>
          </p:cNvGrpSpPr>
          <p:nvPr/>
        </p:nvGrpSpPr>
        <p:grpSpPr bwMode="auto">
          <a:xfrm>
            <a:off x="7407956" y="3458483"/>
            <a:ext cx="422955" cy="437696"/>
            <a:chOff x="8234824" y="4035879"/>
            <a:chExt cx="475487" cy="469181"/>
          </a:xfrm>
        </p:grpSpPr>
        <p:grpSp>
          <p:nvGrpSpPr>
            <p:cNvPr id="4273" name="Oval 14"/>
            <p:cNvGrpSpPr>
              <a:grpSpLocks/>
            </p:cNvGrpSpPr>
            <p:nvPr/>
          </p:nvGrpSpPr>
          <p:grpSpPr bwMode="auto">
            <a:xfrm>
              <a:off x="8234824" y="4035879"/>
              <a:ext cx="475487" cy="469181"/>
              <a:chOff x="8162544" y="3541776"/>
              <a:chExt cx="475488" cy="469392"/>
            </a:xfrm>
          </p:grpSpPr>
          <p:pic>
            <p:nvPicPr>
              <p:cNvPr id="4275" name="Oval 14"/>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62544" y="3541776"/>
                <a:ext cx="475488"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76" name="Text Box 205"/>
              <p:cNvSpPr txBox="1">
                <a:spLocks noChangeArrowheads="1"/>
              </p:cNvSpPr>
              <p:nvPr/>
            </p:nvSpPr>
            <p:spPr bwMode="auto">
              <a:xfrm>
                <a:off x="8279612" y="3634367"/>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274" name="TextBox 222"/>
            <p:cNvSpPr txBox="1">
              <a:spLocks noChangeArrowheads="1"/>
            </p:cNvSpPr>
            <p:nvPr/>
          </p:nvSpPr>
          <p:spPr bwMode="auto">
            <a:xfrm>
              <a:off x="8266693" y="4148920"/>
              <a:ext cx="405375" cy="18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cxnSp>
        <p:nvCxnSpPr>
          <p:cNvPr id="224" name="Elbow Connector 223"/>
          <p:cNvCxnSpPr>
            <a:endCxn id="4274" idx="1"/>
          </p:cNvCxnSpPr>
          <p:nvPr/>
        </p:nvCxnSpPr>
        <p:spPr>
          <a:xfrm>
            <a:off x="6947581" y="3419929"/>
            <a:ext cx="488723" cy="231998"/>
          </a:xfrm>
          <a:prstGeom prst="bentConnector3">
            <a:avLst>
              <a:gd name="adj1" fmla="val 50000"/>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Elbow Connector 224"/>
          <p:cNvCxnSpPr>
            <a:endCxn id="4280" idx="1"/>
          </p:cNvCxnSpPr>
          <p:nvPr/>
        </p:nvCxnSpPr>
        <p:spPr>
          <a:xfrm flipV="1">
            <a:off x="6947581" y="3117846"/>
            <a:ext cx="488723" cy="304351"/>
          </a:xfrm>
          <a:prstGeom prst="bentConnector3">
            <a:avLst>
              <a:gd name="adj1" fmla="val 50000"/>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Elbow Connector 225"/>
          <p:cNvCxnSpPr>
            <a:stCxn id="4280" idx="3"/>
          </p:cNvCxnSpPr>
          <p:nvPr/>
        </p:nvCxnSpPr>
        <p:spPr>
          <a:xfrm>
            <a:off x="7796893" y="3117846"/>
            <a:ext cx="472849" cy="253324"/>
          </a:xfrm>
          <a:prstGeom prst="bentConnector3">
            <a:avLst>
              <a:gd name="adj1" fmla="val 50000"/>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Elbow Connector 228"/>
          <p:cNvCxnSpPr>
            <a:stCxn id="4274" idx="3"/>
          </p:cNvCxnSpPr>
          <p:nvPr/>
        </p:nvCxnSpPr>
        <p:spPr>
          <a:xfrm flipV="1">
            <a:off x="7796893" y="3368903"/>
            <a:ext cx="472849" cy="283024"/>
          </a:xfrm>
          <a:prstGeom prst="bentConnector3">
            <a:avLst>
              <a:gd name="adj1" fmla="val 50000"/>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52" name="Rectangle 232"/>
          <p:cNvGrpSpPr>
            <a:grpSpLocks/>
          </p:cNvGrpSpPr>
          <p:nvPr/>
        </p:nvGrpSpPr>
        <p:grpSpPr bwMode="auto">
          <a:xfrm>
            <a:off x="4228421" y="3044599"/>
            <a:ext cx="755196" cy="783544"/>
            <a:chOff x="2895" y="1951"/>
            <a:chExt cx="507" cy="530"/>
          </a:xfrm>
        </p:grpSpPr>
        <p:pic>
          <p:nvPicPr>
            <p:cNvPr id="4271" name="Rectangle 232"/>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895" y="1951"/>
              <a:ext cx="507"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72" name="Text Box 69"/>
            <p:cNvSpPr txBox="1">
              <a:spLocks noChangeArrowheads="1"/>
            </p:cNvSpPr>
            <p:nvPr/>
          </p:nvSpPr>
          <p:spPr bwMode="auto">
            <a:xfrm>
              <a:off x="2939" y="1979"/>
              <a:ext cx="4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rgbClr val="FFFFFF"/>
                  </a:solidFill>
                  <a:latin typeface="Arial Narrow" panose="020B0606020202030204" pitchFamily="34" charset="0"/>
                </a:rPr>
                <a:t>OPERATIONAL ENDSTATE</a:t>
              </a:r>
              <a:endParaRPr lang="en-US" altLang="en-US" sz="571" b="1">
                <a:solidFill>
                  <a:srgbClr val="FFFFFF"/>
                </a:solidFill>
                <a:latin typeface="Arial Narrow" panose="020B0606020202030204" pitchFamily="34" charset="0"/>
              </a:endParaRPr>
            </a:p>
          </p:txBody>
        </p:sp>
      </p:grpSp>
      <p:grpSp>
        <p:nvGrpSpPr>
          <p:cNvPr id="4153" name="Group 241"/>
          <p:cNvGrpSpPr>
            <a:grpSpLocks/>
          </p:cNvGrpSpPr>
          <p:nvPr/>
        </p:nvGrpSpPr>
        <p:grpSpPr bwMode="auto">
          <a:xfrm>
            <a:off x="3321278" y="2449286"/>
            <a:ext cx="424089" cy="442232"/>
            <a:chOff x="8233745" y="4057280"/>
            <a:chExt cx="475487" cy="475273"/>
          </a:xfrm>
        </p:grpSpPr>
        <p:grpSp>
          <p:nvGrpSpPr>
            <p:cNvPr id="4267" name="Oval 14"/>
            <p:cNvGrpSpPr>
              <a:grpSpLocks/>
            </p:cNvGrpSpPr>
            <p:nvPr/>
          </p:nvGrpSpPr>
          <p:grpSpPr bwMode="auto">
            <a:xfrm>
              <a:off x="8233745" y="4057280"/>
              <a:ext cx="475487" cy="475273"/>
              <a:chOff x="3578352" y="2456688"/>
              <a:chExt cx="475488" cy="475488"/>
            </a:xfrm>
          </p:grpSpPr>
          <p:pic>
            <p:nvPicPr>
              <p:cNvPr id="4269" name="Oval 14"/>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78352" y="2456688"/>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70" name="Text Box 201"/>
              <p:cNvSpPr txBox="1">
                <a:spLocks noChangeArrowheads="1"/>
              </p:cNvSpPr>
              <p:nvPr/>
            </p:nvSpPr>
            <p:spPr bwMode="auto">
              <a:xfrm>
                <a:off x="3696499" y="2553279"/>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268" name="TextBox 243"/>
            <p:cNvSpPr txBox="1">
              <a:spLocks noChangeArrowheads="1"/>
            </p:cNvSpPr>
            <p:nvPr/>
          </p:nvSpPr>
          <p:spPr bwMode="auto">
            <a:xfrm>
              <a:off x="8266800" y="4151117"/>
              <a:ext cx="404291" cy="28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OP OBJ</a:t>
              </a:r>
              <a:endParaRPr lang="en-US" altLang="en-US" sz="571" b="1">
                <a:solidFill>
                  <a:schemeClr val="bg1"/>
                </a:solidFill>
                <a:latin typeface="Arial Narrow" panose="020B0606020202030204" pitchFamily="34" charset="0"/>
              </a:endParaRPr>
            </a:p>
          </p:txBody>
        </p:sp>
      </p:grpSp>
      <p:grpSp>
        <p:nvGrpSpPr>
          <p:cNvPr id="4154" name="Group 244"/>
          <p:cNvGrpSpPr>
            <a:grpSpLocks/>
          </p:cNvGrpSpPr>
          <p:nvPr/>
        </p:nvGrpSpPr>
        <p:grpSpPr bwMode="auto">
          <a:xfrm>
            <a:off x="3321278" y="2959554"/>
            <a:ext cx="424089" cy="443366"/>
            <a:chOff x="8233745" y="4059819"/>
            <a:chExt cx="475487" cy="475273"/>
          </a:xfrm>
        </p:grpSpPr>
        <p:grpSp>
          <p:nvGrpSpPr>
            <p:cNvPr id="4263" name="Oval 14"/>
            <p:cNvGrpSpPr>
              <a:grpSpLocks/>
            </p:cNvGrpSpPr>
            <p:nvPr/>
          </p:nvGrpSpPr>
          <p:grpSpPr bwMode="auto">
            <a:xfrm>
              <a:off x="8233745" y="4059819"/>
              <a:ext cx="475487" cy="475273"/>
              <a:chOff x="3578352" y="3005328"/>
              <a:chExt cx="475488" cy="475488"/>
            </a:xfrm>
          </p:grpSpPr>
          <p:pic>
            <p:nvPicPr>
              <p:cNvPr id="4265" name="Oval 14"/>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78352" y="3005328"/>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66" name="Text Box 197"/>
              <p:cNvSpPr txBox="1">
                <a:spLocks noChangeArrowheads="1"/>
              </p:cNvSpPr>
              <p:nvPr/>
            </p:nvSpPr>
            <p:spPr bwMode="auto">
              <a:xfrm>
                <a:off x="3696499" y="3099379"/>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264" name="TextBox 246"/>
            <p:cNvSpPr txBox="1">
              <a:spLocks noChangeArrowheads="1"/>
            </p:cNvSpPr>
            <p:nvPr/>
          </p:nvSpPr>
          <p:spPr bwMode="auto">
            <a:xfrm>
              <a:off x="8266800" y="4150984"/>
              <a:ext cx="404291" cy="28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OP OBJ</a:t>
              </a:r>
              <a:endParaRPr lang="en-US" altLang="en-US" sz="571" b="1">
                <a:solidFill>
                  <a:schemeClr val="bg1"/>
                </a:solidFill>
                <a:latin typeface="Arial Narrow" panose="020B0606020202030204" pitchFamily="34" charset="0"/>
              </a:endParaRPr>
            </a:p>
          </p:txBody>
        </p:sp>
      </p:grpSp>
      <p:grpSp>
        <p:nvGrpSpPr>
          <p:cNvPr id="4155" name="Group 247"/>
          <p:cNvGrpSpPr>
            <a:grpSpLocks/>
          </p:cNvGrpSpPr>
          <p:nvPr/>
        </p:nvGrpSpPr>
        <p:grpSpPr bwMode="auto">
          <a:xfrm>
            <a:off x="3321278" y="3413126"/>
            <a:ext cx="424089" cy="443366"/>
            <a:chOff x="8233745" y="4060136"/>
            <a:chExt cx="475487" cy="475274"/>
          </a:xfrm>
        </p:grpSpPr>
        <p:grpSp>
          <p:nvGrpSpPr>
            <p:cNvPr id="4259" name="Oval 14"/>
            <p:cNvGrpSpPr>
              <a:grpSpLocks/>
            </p:cNvGrpSpPr>
            <p:nvPr/>
          </p:nvGrpSpPr>
          <p:grpSpPr bwMode="auto">
            <a:xfrm>
              <a:off x="8233745" y="4060136"/>
              <a:ext cx="475487" cy="475274"/>
              <a:chOff x="3578352" y="3493008"/>
              <a:chExt cx="475488" cy="475488"/>
            </a:xfrm>
          </p:grpSpPr>
          <p:pic>
            <p:nvPicPr>
              <p:cNvPr id="4261" name="Oval 14"/>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578352" y="3493008"/>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62" name="Text Box 193"/>
              <p:cNvSpPr txBox="1">
                <a:spLocks noChangeArrowheads="1"/>
              </p:cNvSpPr>
              <p:nvPr/>
            </p:nvSpPr>
            <p:spPr bwMode="auto">
              <a:xfrm>
                <a:off x="3696499" y="3586742"/>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260" name="TextBox 249"/>
            <p:cNvSpPr txBox="1">
              <a:spLocks noChangeArrowheads="1"/>
            </p:cNvSpPr>
            <p:nvPr/>
          </p:nvSpPr>
          <p:spPr bwMode="auto">
            <a:xfrm>
              <a:off x="8266800" y="4151301"/>
              <a:ext cx="404291" cy="28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OP OBJ</a:t>
              </a:r>
              <a:endParaRPr lang="en-US" altLang="en-US" sz="571" b="1">
                <a:solidFill>
                  <a:schemeClr val="bg1"/>
                </a:solidFill>
                <a:latin typeface="Arial Narrow" panose="020B0606020202030204" pitchFamily="34" charset="0"/>
              </a:endParaRPr>
            </a:p>
          </p:txBody>
        </p:sp>
      </p:grpSp>
      <p:pic>
        <p:nvPicPr>
          <p:cNvPr id="4156" name="Oval 14"/>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321278" y="3867831"/>
            <a:ext cx="424089" cy="44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7" name="Text Box 189"/>
          <p:cNvSpPr txBox="1">
            <a:spLocks noChangeArrowheads="1"/>
          </p:cNvSpPr>
          <p:nvPr/>
        </p:nvSpPr>
        <p:spPr bwMode="auto">
          <a:xfrm>
            <a:off x="3426732" y="3956277"/>
            <a:ext cx="218849"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sp>
        <p:nvSpPr>
          <p:cNvPr id="4158" name="TextBox 252"/>
          <p:cNvSpPr txBox="1">
            <a:spLocks noChangeArrowheads="1"/>
          </p:cNvSpPr>
          <p:nvPr/>
        </p:nvSpPr>
        <p:spPr bwMode="auto">
          <a:xfrm>
            <a:off x="3350760" y="3952875"/>
            <a:ext cx="360589" cy="26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OP OBJ</a:t>
            </a:r>
            <a:endParaRPr lang="en-US" altLang="en-US" sz="571" b="1">
              <a:solidFill>
                <a:schemeClr val="bg1"/>
              </a:solidFill>
              <a:latin typeface="Arial Narrow" panose="020B0606020202030204" pitchFamily="34" charset="0"/>
            </a:endParaRPr>
          </a:p>
        </p:txBody>
      </p:sp>
      <p:cxnSp>
        <p:nvCxnSpPr>
          <p:cNvPr id="254" name="Elbow Connector 253"/>
          <p:cNvCxnSpPr>
            <a:stCxn id="4268" idx="3"/>
          </p:cNvCxnSpPr>
          <p:nvPr/>
        </p:nvCxnSpPr>
        <p:spPr>
          <a:xfrm>
            <a:off x="3711349" y="2668510"/>
            <a:ext cx="579437" cy="753687"/>
          </a:xfrm>
          <a:prstGeom prst="bentConnector2">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Elbow Connector 256"/>
          <p:cNvCxnSpPr>
            <a:stCxn id="4264" idx="3"/>
          </p:cNvCxnSpPr>
          <p:nvPr/>
        </p:nvCxnSpPr>
        <p:spPr>
          <a:xfrm>
            <a:off x="3711349" y="3176510"/>
            <a:ext cx="579437" cy="246821"/>
          </a:xfrm>
          <a:prstGeom prst="bentConnector3">
            <a:avLst>
              <a:gd name="adj1" fmla="val 50000"/>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Elbow Connector 259"/>
          <p:cNvCxnSpPr>
            <a:stCxn id="4260" idx="3"/>
          </p:cNvCxnSpPr>
          <p:nvPr/>
        </p:nvCxnSpPr>
        <p:spPr>
          <a:xfrm flipV="1">
            <a:off x="3711349" y="3421063"/>
            <a:ext cx="579437" cy="209019"/>
          </a:xfrm>
          <a:prstGeom prst="bentConnector3">
            <a:avLst>
              <a:gd name="adj1" fmla="val 50000"/>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Elbow Connector 262"/>
          <p:cNvCxnSpPr>
            <a:stCxn id="4158" idx="3"/>
          </p:cNvCxnSpPr>
          <p:nvPr/>
        </p:nvCxnSpPr>
        <p:spPr>
          <a:xfrm flipV="1">
            <a:off x="3711349" y="3422198"/>
            <a:ext cx="579437" cy="662588"/>
          </a:xfrm>
          <a:prstGeom prst="bentConnector2">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63" name="Line 34"/>
          <p:cNvSpPr>
            <a:spLocks noChangeShapeType="1"/>
          </p:cNvSpPr>
          <p:nvPr/>
        </p:nvSpPr>
        <p:spPr bwMode="auto">
          <a:xfrm>
            <a:off x="724581" y="2638652"/>
            <a:ext cx="2667000" cy="68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286"/>
          </a:p>
        </p:txBody>
      </p:sp>
      <p:grpSp>
        <p:nvGrpSpPr>
          <p:cNvPr id="4164" name="Group 266"/>
          <p:cNvGrpSpPr>
            <a:grpSpLocks/>
          </p:cNvGrpSpPr>
          <p:nvPr/>
        </p:nvGrpSpPr>
        <p:grpSpPr bwMode="auto">
          <a:xfrm>
            <a:off x="2484438" y="2465161"/>
            <a:ext cx="381000" cy="374196"/>
            <a:chOff x="2062935" y="1839124"/>
            <a:chExt cx="463732" cy="400488"/>
          </a:xfrm>
        </p:grpSpPr>
        <p:grpSp>
          <p:nvGrpSpPr>
            <p:cNvPr id="4255" name="AutoShape 140"/>
            <p:cNvGrpSpPr>
              <a:grpSpLocks/>
            </p:cNvGrpSpPr>
            <p:nvPr/>
          </p:nvGrpSpPr>
          <p:grpSpPr bwMode="auto">
            <a:xfrm>
              <a:off x="2062935" y="1839124"/>
              <a:ext cx="463732" cy="400488"/>
              <a:chOff x="2639568" y="2474976"/>
              <a:chExt cx="426720" cy="402336"/>
            </a:xfrm>
          </p:grpSpPr>
          <p:pic>
            <p:nvPicPr>
              <p:cNvPr id="4257" name="AutoShape 140"/>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white">
              <a:xfrm>
                <a:off x="2639568" y="2474976"/>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8" name="Text Box 185"/>
              <p:cNvSpPr txBox="1">
                <a:spLocks noChangeArrowheads="1"/>
              </p:cNvSpPr>
              <p:nvPr/>
            </p:nvSpPr>
            <p:spPr bwMode="auto">
              <a:xfrm>
                <a:off x="2776538" y="2657345"/>
                <a:ext cx="155575" cy="14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256" name="Text Box 141"/>
            <p:cNvSpPr txBox="1">
              <a:spLocks noChangeArrowheads="1"/>
            </p:cNvSpPr>
            <p:nvPr/>
          </p:nvSpPr>
          <p:spPr bwMode="white">
            <a:xfrm>
              <a:off x="2167827" y="1939853"/>
              <a:ext cx="294532" cy="2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4</a:t>
              </a:r>
            </a:p>
          </p:txBody>
        </p:sp>
      </p:grpSp>
      <p:grpSp>
        <p:nvGrpSpPr>
          <p:cNvPr id="4165" name="Group 269"/>
          <p:cNvGrpSpPr>
            <a:grpSpLocks/>
          </p:cNvGrpSpPr>
          <p:nvPr/>
        </p:nvGrpSpPr>
        <p:grpSpPr bwMode="auto">
          <a:xfrm>
            <a:off x="868590" y="2451554"/>
            <a:ext cx="378732" cy="374196"/>
            <a:chOff x="2061407" y="1837850"/>
            <a:chExt cx="461379" cy="402541"/>
          </a:xfrm>
        </p:grpSpPr>
        <p:grpSp>
          <p:nvGrpSpPr>
            <p:cNvPr id="4251" name="AutoShape 140"/>
            <p:cNvGrpSpPr>
              <a:grpSpLocks/>
            </p:cNvGrpSpPr>
            <p:nvPr/>
          </p:nvGrpSpPr>
          <p:grpSpPr bwMode="auto">
            <a:xfrm>
              <a:off x="2061407" y="1837850"/>
              <a:ext cx="461379" cy="402541"/>
              <a:chOff x="890016" y="2462784"/>
              <a:chExt cx="426720" cy="402336"/>
            </a:xfrm>
          </p:grpSpPr>
          <p:pic>
            <p:nvPicPr>
              <p:cNvPr id="4253" name="AutoShape 140"/>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white">
              <a:xfrm>
                <a:off x="890016" y="2462784"/>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4" name="Text Box 181"/>
              <p:cNvSpPr txBox="1">
                <a:spLocks noChangeArrowheads="1"/>
              </p:cNvSpPr>
              <p:nvPr/>
            </p:nvSpPr>
            <p:spPr bwMode="auto">
              <a:xfrm>
                <a:off x="1029097" y="2645496"/>
                <a:ext cx="156369"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252" name="Text Box 141"/>
            <p:cNvSpPr txBox="1">
              <a:spLocks noChangeArrowheads="1"/>
            </p:cNvSpPr>
            <p:nvPr/>
          </p:nvSpPr>
          <p:spPr bwMode="white">
            <a:xfrm>
              <a:off x="2167773" y="1941535"/>
              <a:ext cx="294792" cy="24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a:t>
              </a:r>
            </a:p>
          </p:txBody>
        </p:sp>
      </p:grpSp>
      <p:grpSp>
        <p:nvGrpSpPr>
          <p:cNvPr id="4166" name="Group 272"/>
          <p:cNvGrpSpPr>
            <a:grpSpLocks/>
          </p:cNvGrpSpPr>
          <p:nvPr/>
        </p:nvGrpSpPr>
        <p:grpSpPr bwMode="auto">
          <a:xfrm>
            <a:off x="1951491" y="2459492"/>
            <a:ext cx="379866" cy="368526"/>
            <a:chOff x="2064428" y="1839184"/>
            <a:chExt cx="461379" cy="396444"/>
          </a:xfrm>
        </p:grpSpPr>
        <p:grpSp>
          <p:nvGrpSpPr>
            <p:cNvPr id="4247" name="AutoShape 140"/>
            <p:cNvGrpSpPr>
              <a:grpSpLocks/>
            </p:cNvGrpSpPr>
            <p:nvPr/>
          </p:nvGrpSpPr>
          <p:grpSpPr bwMode="auto">
            <a:xfrm>
              <a:off x="2064428" y="1839184"/>
              <a:ext cx="461379" cy="396444"/>
              <a:chOff x="2042160" y="2468880"/>
              <a:chExt cx="426720" cy="396240"/>
            </a:xfrm>
          </p:grpSpPr>
          <p:pic>
            <p:nvPicPr>
              <p:cNvPr id="4249" name="AutoShape 140"/>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white">
              <a:xfrm>
                <a:off x="2042160" y="246888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0" name="Text Box 177"/>
              <p:cNvSpPr txBox="1">
                <a:spLocks noChangeArrowheads="1"/>
              </p:cNvSpPr>
              <p:nvPr/>
            </p:nvSpPr>
            <p:spPr bwMode="auto">
              <a:xfrm>
                <a:off x="2178447" y="2650258"/>
                <a:ext cx="156369"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248" name="Text Box 141"/>
            <p:cNvSpPr txBox="1">
              <a:spLocks noChangeArrowheads="1"/>
            </p:cNvSpPr>
            <p:nvPr/>
          </p:nvSpPr>
          <p:spPr bwMode="white">
            <a:xfrm>
              <a:off x="2170476" y="1941650"/>
              <a:ext cx="293912" cy="24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3</a:t>
              </a:r>
            </a:p>
          </p:txBody>
        </p:sp>
      </p:grpSp>
      <p:grpSp>
        <p:nvGrpSpPr>
          <p:cNvPr id="4167" name="Group 275"/>
          <p:cNvGrpSpPr>
            <a:grpSpLocks/>
          </p:cNvGrpSpPr>
          <p:nvPr/>
        </p:nvGrpSpPr>
        <p:grpSpPr bwMode="auto">
          <a:xfrm>
            <a:off x="1383393" y="2451554"/>
            <a:ext cx="379866" cy="375331"/>
            <a:chOff x="2062589" y="1839377"/>
            <a:chExt cx="463732" cy="400488"/>
          </a:xfrm>
        </p:grpSpPr>
        <p:grpSp>
          <p:nvGrpSpPr>
            <p:cNvPr id="4243" name="AutoShape 140"/>
            <p:cNvGrpSpPr>
              <a:grpSpLocks/>
            </p:cNvGrpSpPr>
            <p:nvPr/>
          </p:nvGrpSpPr>
          <p:grpSpPr bwMode="auto">
            <a:xfrm>
              <a:off x="2062589" y="1839377"/>
              <a:ext cx="463732" cy="400488"/>
              <a:chOff x="1389888" y="2468880"/>
              <a:chExt cx="426720" cy="402336"/>
            </a:xfrm>
          </p:grpSpPr>
          <p:pic>
            <p:nvPicPr>
              <p:cNvPr id="4245" name="AutoShape 140"/>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white">
              <a:xfrm>
                <a:off x="1389888" y="2468880"/>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6" name="Text Box 173"/>
              <p:cNvSpPr txBox="1">
                <a:spLocks noChangeArrowheads="1"/>
              </p:cNvSpPr>
              <p:nvPr/>
            </p:nvSpPr>
            <p:spPr bwMode="auto">
              <a:xfrm>
                <a:off x="1527176" y="2650995"/>
                <a:ext cx="155575" cy="14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244" name="Text Box 141"/>
            <p:cNvSpPr txBox="1">
              <a:spLocks noChangeArrowheads="1"/>
            </p:cNvSpPr>
            <p:nvPr/>
          </p:nvSpPr>
          <p:spPr bwMode="white">
            <a:xfrm>
              <a:off x="2167794" y="1941011"/>
              <a:ext cx="295411" cy="24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2</a:t>
              </a:r>
            </a:p>
          </p:txBody>
        </p:sp>
      </p:grpSp>
      <p:grpSp>
        <p:nvGrpSpPr>
          <p:cNvPr id="4168" name="Rectangle 279"/>
          <p:cNvGrpSpPr>
            <a:grpSpLocks/>
          </p:cNvGrpSpPr>
          <p:nvPr/>
        </p:nvGrpSpPr>
        <p:grpSpPr bwMode="auto">
          <a:xfrm>
            <a:off x="190500" y="2449286"/>
            <a:ext cx="641804" cy="1844902"/>
            <a:chOff x="42" y="1548"/>
            <a:chExt cx="453" cy="1248"/>
          </a:xfrm>
        </p:grpSpPr>
        <p:pic>
          <p:nvPicPr>
            <p:cNvPr id="4241" name="Rectangle 279"/>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 y="1548"/>
              <a:ext cx="453"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2" name="Text Box 87"/>
            <p:cNvSpPr txBox="1">
              <a:spLocks noChangeArrowheads="1"/>
            </p:cNvSpPr>
            <p:nvPr/>
          </p:nvSpPr>
          <p:spPr bwMode="auto">
            <a:xfrm>
              <a:off x="81" y="1570"/>
              <a:ext cx="381"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571" b="1">
                  <a:solidFill>
                    <a:srgbClr val="FFFFFF"/>
                  </a:solidFill>
                  <a:latin typeface="Arial Narrow" panose="020B0606020202030204" pitchFamily="34" charset="0"/>
                </a:rPr>
                <a:t>CURRENT MILITARY SITUATION</a:t>
              </a:r>
            </a:p>
          </p:txBody>
        </p:sp>
      </p:grpSp>
      <p:sp>
        <p:nvSpPr>
          <p:cNvPr id="281" name="Rectangle 280"/>
          <p:cNvSpPr>
            <a:spLocks noChangeArrowheads="1"/>
          </p:cNvSpPr>
          <p:nvPr/>
        </p:nvSpPr>
        <p:spPr bwMode="auto">
          <a:xfrm>
            <a:off x="131536" y="161018"/>
            <a:ext cx="8829902" cy="310696"/>
          </a:xfrm>
          <a:prstGeom prst="rect">
            <a:avLst/>
          </a:prstGeom>
          <a:solidFill>
            <a:srgbClr val="7F7F7F"/>
          </a:solidFill>
          <a:ln>
            <a:noFill/>
          </a:ln>
          <a:effectLst>
            <a:outerShdw blurRad="63500" dist="23000" dir="5400000" rotWithShape="0">
              <a:srgbClr val="000000">
                <a:alpha val="34999"/>
              </a:srgbClr>
            </a:outerShdw>
          </a:effectLst>
          <a:extLst>
            <a:ext uri="{91240B29-F687-4f45-9708-019B960494DF}"/>
          </a:extLst>
        </p:spPr>
        <p:txBody>
          <a:bodyPr lIns="87279" tIns="43640" rIns="87279" bIns="43640" anchor="ctr"/>
          <a:lstStyle/>
          <a:p>
            <a:pPr algn="ctr" defTabSz="873142">
              <a:defRPr/>
            </a:pPr>
            <a:endParaRPr lang="en-AU" sz="1286">
              <a:solidFill>
                <a:srgbClr val="FFFFFF"/>
              </a:solidFill>
              <a:latin typeface="Calibri" charset="0"/>
              <a:ea typeface="ＭＳ Ｐゴシック" charset="0"/>
            </a:endParaRPr>
          </a:p>
        </p:txBody>
      </p:sp>
      <p:pic>
        <p:nvPicPr>
          <p:cNvPr id="4170" name="Picture 6" descr="C:\Users\Rebecca\AppData\Local\Microsoft\Windows\Temporary Internet Files\Content.Outlook\2421FRT6\ACSC_Logo_original.jpg"/>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32670" y="137206"/>
            <a:ext cx="206375" cy="3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71" name="Picture 9" descr="ANU_LOGO_WHIT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39045" y="170090"/>
            <a:ext cx="701901" cy="27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2" name="TextBox 283"/>
          <p:cNvSpPr txBox="1">
            <a:spLocks noChangeArrowheads="1"/>
          </p:cNvSpPr>
          <p:nvPr/>
        </p:nvSpPr>
        <p:spPr bwMode="auto">
          <a:xfrm>
            <a:off x="4400777" y="159884"/>
            <a:ext cx="4573134" cy="29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r" eaLnBrk="1" hangingPunct="1">
              <a:spcBef>
                <a:spcPct val="0"/>
              </a:spcBef>
              <a:buFontTx/>
              <a:buNone/>
            </a:pPr>
            <a:r>
              <a:rPr lang="en-US" altLang="en-US" sz="1357">
                <a:solidFill>
                  <a:srgbClr val="FFFFFF"/>
                </a:solidFill>
                <a:latin typeface="Arial Narrow" panose="020B0606020202030204" pitchFamily="34" charset="0"/>
              </a:rPr>
              <a:t>ACSC Operational Design Guide</a:t>
            </a:r>
          </a:p>
        </p:txBody>
      </p:sp>
      <p:sp>
        <p:nvSpPr>
          <p:cNvPr id="4173" name="Rectangle 284"/>
          <p:cNvSpPr>
            <a:spLocks noChangeArrowheads="1"/>
          </p:cNvSpPr>
          <p:nvPr/>
        </p:nvSpPr>
        <p:spPr bwMode="auto">
          <a:xfrm>
            <a:off x="7347858" y="1611313"/>
            <a:ext cx="1477509" cy="3418794"/>
          </a:xfrm>
          <a:prstGeom prst="rect">
            <a:avLst/>
          </a:prstGeom>
          <a:noFill/>
          <a:ln w="12700">
            <a:solidFill>
              <a:srgbClr val="0070C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174" name="TextBox 285"/>
          <p:cNvSpPr txBox="1">
            <a:spLocks noChangeArrowheads="1"/>
          </p:cNvSpPr>
          <p:nvPr/>
        </p:nvSpPr>
        <p:spPr bwMode="auto">
          <a:xfrm>
            <a:off x="7387545" y="1611313"/>
            <a:ext cx="1414009" cy="20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786" b="1">
                <a:latin typeface="Arial Narrow" panose="020B0606020202030204" pitchFamily="34" charset="0"/>
              </a:rPr>
              <a:t>PMC</a:t>
            </a:r>
            <a:r>
              <a:rPr lang="en-GB" altLang="en-US" sz="786">
                <a:latin typeface="Arial Narrow" panose="020B0606020202030204" pitchFamily="34" charset="0"/>
              </a:rPr>
              <a:t> (Prime Minister &amp; Cabinet)</a:t>
            </a:r>
            <a:endParaRPr lang="en-US" altLang="en-US" sz="786">
              <a:latin typeface="Arial Narrow" panose="020B0606020202030204" pitchFamily="34" charset="0"/>
            </a:endParaRPr>
          </a:p>
        </p:txBody>
      </p:sp>
      <p:sp>
        <p:nvSpPr>
          <p:cNvPr id="4175" name="Rectangle 286"/>
          <p:cNvSpPr>
            <a:spLocks noChangeArrowheads="1"/>
          </p:cNvSpPr>
          <p:nvPr/>
        </p:nvSpPr>
        <p:spPr bwMode="auto">
          <a:xfrm>
            <a:off x="5315857" y="2750911"/>
            <a:ext cx="1670277" cy="1139599"/>
          </a:xfrm>
          <a:prstGeom prst="rect">
            <a:avLst/>
          </a:prstGeom>
          <a:noFill/>
          <a:ln w="12700">
            <a:solidFill>
              <a:srgbClr val="7030A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176" name="TextBox 287"/>
          <p:cNvSpPr txBox="1">
            <a:spLocks noChangeArrowheads="1"/>
          </p:cNvSpPr>
          <p:nvPr/>
        </p:nvSpPr>
        <p:spPr bwMode="auto">
          <a:xfrm>
            <a:off x="5315857" y="2749777"/>
            <a:ext cx="1669143" cy="20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786" b="1">
                <a:latin typeface="Arial Narrow" panose="020B0606020202030204" pitchFamily="34" charset="0"/>
              </a:rPr>
              <a:t>MSC</a:t>
            </a:r>
            <a:r>
              <a:rPr lang="en-GB" altLang="en-US" sz="786">
                <a:latin typeface="Arial Narrow" panose="020B0606020202030204" pitchFamily="34" charset="0"/>
              </a:rPr>
              <a:t> (Military Strategic Commitments)</a:t>
            </a:r>
            <a:endParaRPr lang="en-US" altLang="en-US" sz="786">
              <a:latin typeface="Arial Narrow" panose="020B0606020202030204" pitchFamily="34" charset="0"/>
            </a:endParaRPr>
          </a:p>
        </p:txBody>
      </p:sp>
      <p:sp>
        <p:nvSpPr>
          <p:cNvPr id="4177" name="Rectangle 288"/>
          <p:cNvSpPr>
            <a:spLocks noChangeArrowheads="1"/>
          </p:cNvSpPr>
          <p:nvPr/>
        </p:nvSpPr>
        <p:spPr bwMode="auto">
          <a:xfrm>
            <a:off x="823232" y="1878920"/>
            <a:ext cx="4237491" cy="2815544"/>
          </a:xfrm>
          <a:prstGeom prst="rect">
            <a:avLst/>
          </a:prstGeom>
          <a:noFill/>
          <a:ln w="12700">
            <a:solidFill>
              <a:srgbClr val="7030A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178" name="TextBox 289"/>
          <p:cNvSpPr txBox="1">
            <a:spLocks noChangeArrowheads="1"/>
          </p:cNvSpPr>
          <p:nvPr/>
        </p:nvSpPr>
        <p:spPr bwMode="auto">
          <a:xfrm>
            <a:off x="823232" y="1878920"/>
            <a:ext cx="4237491" cy="20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786" b="1">
                <a:latin typeface="Arial Narrow" panose="020B0606020202030204" pitchFamily="34" charset="0"/>
              </a:rPr>
              <a:t>JOC</a:t>
            </a:r>
            <a:r>
              <a:rPr lang="en-GB" altLang="en-US" sz="786">
                <a:latin typeface="Arial Narrow" panose="020B0606020202030204" pitchFamily="34" charset="0"/>
              </a:rPr>
              <a:t> (Joint Operations Command)</a:t>
            </a:r>
            <a:endParaRPr lang="en-US" altLang="en-US" sz="786">
              <a:latin typeface="Arial Narrow" panose="020B0606020202030204" pitchFamily="34" charset="0"/>
            </a:endParaRPr>
          </a:p>
        </p:txBody>
      </p:sp>
      <p:sp>
        <p:nvSpPr>
          <p:cNvPr id="4179" name="Up-Down Arrow 290"/>
          <p:cNvSpPr>
            <a:spLocks noChangeArrowheads="1"/>
          </p:cNvSpPr>
          <p:nvPr/>
        </p:nvSpPr>
        <p:spPr bwMode="auto">
          <a:xfrm>
            <a:off x="6728732" y="2550206"/>
            <a:ext cx="192768" cy="536348"/>
          </a:xfrm>
          <a:prstGeom prst="upDownArrow">
            <a:avLst>
              <a:gd name="adj1" fmla="val 50000"/>
              <a:gd name="adj2" fmla="val 52118"/>
            </a:avLst>
          </a:prstGeom>
          <a:solidFill>
            <a:srgbClr val="B3A2C7"/>
          </a:solidFill>
          <a:ln w="12700">
            <a:solidFill>
              <a:srgbClr val="7030A0"/>
            </a:solidFill>
            <a:miter lim="800000"/>
            <a:headEnd/>
            <a:tailEnd/>
          </a:ln>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180" name="Up-Down Arrow 291"/>
          <p:cNvSpPr>
            <a:spLocks noChangeArrowheads="1"/>
          </p:cNvSpPr>
          <p:nvPr/>
        </p:nvSpPr>
        <p:spPr bwMode="auto">
          <a:xfrm>
            <a:off x="6728732" y="3755572"/>
            <a:ext cx="192768" cy="470581"/>
          </a:xfrm>
          <a:prstGeom prst="upDownArrow">
            <a:avLst>
              <a:gd name="adj1" fmla="val 50000"/>
              <a:gd name="adj2" fmla="val 52203"/>
            </a:avLst>
          </a:prstGeom>
          <a:solidFill>
            <a:srgbClr val="B3A2C7"/>
          </a:solidFill>
          <a:ln w="12700">
            <a:solidFill>
              <a:srgbClr val="7030A0"/>
            </a:solidFill>
            <a:miter lim="800000"/>
            <a:headEnd/>
            <a:tailEnd/>
          </a:ln>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293" name="Rectangle 292"/>
          <p:cNvSpPr>
            <a:spLocks noChangeArrowheads="1"/>
          </p:cNvSpPr>
          <p:nvPr/>
        </p:nvSpPr>
        <p:spPr bwMode="auto">
          <a:xfrm>
            <a:off x="131536" y="6158367"/>
            <a:ext cx="8829902" cy="405946"/>
          </a:xfrm>
          <a:prstGeom prst="rect">
            <a:avLst/>
          </a:prstGeom>
          <a:solidFill>
            <a:srgbClr val="7F7F7F"/>
          </a:solidFill>
          <a:ln>
            <a:noFill/>
          </a:ln>
          <a:effectLst>
            <a:outerShdw blurRad="63500" dist="23000" dir="5400000" rotWithShape="0">
              <a:srgbClr val="000000">
                <a:alpha val="34999"/>
              </a:srgbClr>
            </a:outerShdw>
          </a:effectLst>
          <a:extLst>
            <a:ext uri="{91240B29-F687-4f45-9708-019B960494DF}"/>
          </a:extLst>
        </p:spPr>
        <p:txBody>
          <a:bodyPr lIns="87279" tIns="43640" rIns="87279" bIns="43640" anchor="ctr"/>
          <a:lstStyle/>
          <a:p>
            <a:pPr algn="ctr" defTabSz="873142">
              <a:defRPr/>
            </a:pPr>
            <a:endParaRPr lang="en-AU" sz="1286">
              <a:solidFill>
                <a:srgbClr val="FFFFFF"/>
              </a:solidFill>
              <a:latin typeface="Calibri" charset="0"/>
              <a:ea typeface="ＭＳ Ｐゴシック" charset="0"/>
            </a:endParaRPr>
          </a:p>
        </p:txBody>
      </p:sp>
      <p:sp>
        <p:nvSpPr>
          <p:cNvPr id="4182" name="TextBox 293"/>
          <p:cNvSpPr txBox="1">
            <a:spLocks noChangeArrowheads="1"/>
          </p:cNvSpPr>
          <p:nvPr/>
        </p:nvSpPr>
        <p:spPr bwMode="auto">
          <a:xfrm>
            <a:off x="136072" y="6158367"/>
            <a:ext cx="3512911" cy="52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571" b="1">
                <a:solidFill>
                  <a:srgbClr val="FFFFFF"/>
                </a:solidFill>
                <a:latin typeface="Arial Narrow" panose="020B0606020202030204" pitchFamily="34" charset="0"/>
              </a:rPr>
              <a:t>References</a:t>
            </a:r>
            <a:r>
              <a:rPr lang="en-US" altLang="en-US" sz="571">
                <a:solidFill>
                  <a:srgbClr val="FFFFFF"/>
                </a:solidFill>
                <a:latin typeface="Arial Narrow" panose="020B0606020202030204" pitchFamily="34" charset="0"/>
              </a:rPr>
              <a:t>:</a:t>
            </a:r>
          </a:p>
          <a:p>
            <a:pPr marL="0" lvl="1">
              <a:spcBef>
                <a:spcPct val="0"/>
              </a:spcBef>
              <a:buNone/>
            </a:pPr>
            <a:r>
              <a:rPr lang="en-AU" altLang="en-US" sz="571">
                <a:solidFill>
                  <a:srgbClr val="FFFFFF"/>
                </a:solidFill>
                <a:latin typeface="Arial Narrow" panose="020B0606020202030204" pitchFamily="34" charset="0"/>
              </a:rPr>
              <a:t>1. Department of Defence, </a:t>
            </a:r>
            <a:r>
              <a:rPr lang="en-AU" altLang="en-US" sz="571" i="1">
                <a:solidFill>
                  <a:srgbClr val="FFFFFF"/>
                </a:solidFill>
                <a:latin typeface="Arial Narrow" panose="020B0606020202030204" pitchFamily="34" charset="0"/>
              </a:rPr>
              <a:t>ADDP 3.0 Campaigns and Operations,</a:t>
            </a:r>
            <a:r>
              <a:rPr lang="en-AU" altLang="en-US" sz="571">
                <a:solidFill>
                  <a:srgbClr val="FFFFFF"/>
                </a:solidFill>
                <a:latin typeface="Arial Narrow" panose="020B0606020202030204" pitchFamily="34" charset="0"/>
              </a:rPr>
              <a:t> Edition 2, 12 Jul 12,</a:t>
            </a:r>
            <a:r>
              <a:rPr lang="en-AU" altLang="en-US" sz="571" i="1">
                <a:solidFill>
                  <a:srgbClr val="FFFFFF"/>
                </a:solidFill>
                <a:latin typeface="Arial Narrow" panose="020B0606020202030204" pitchFamily="34" charset="0"/>
              </a:rPr>
              <a:t> </a:t>
            </a:r>
            <a:r>
              <a:rPr lang="en-AU" altLang="en-US" sz="571">
                <a:solidFill>
                  <a:srgbClr val="FFFFFF"/>
                </a:solidFill>
                <a:latin typeface="Arial Narrow" panose="020B0606020202030204" pitchFamily="34" charset="0"/>
              </a:rPr>
              <a:t>Defence Publishing Service, Canberra, ACT.</a:t>
            </a:r>
          </a:p>
          <a:p>
            <a:pPr marL="0" lvl="1">
              <a:spcBef>
                <a:spcPct val="0"/>
              </a:spcBef>
              <a:buNone/>
            </a:pPr>
            <a:r>
              <a:rPr lang="en-AU" altLang="en-US" sz="571">
                <a:solidFill>
                  <a:srgbClr val="FFFFFF"/>
                </a:solidFill>
                <a:latin typeface="Arial Narrow" panose="020B0606020202030204" pitchFamily="34" charset="0"/>
              </a:rPr>
              <a:t>2. Department of Defence, </a:t>
            </a:r>
            <a:r>
              <a:rPr lang="en-AU" altLang="en-US" sz="571" i="1">
                <a:solidFill>
                  <a:srgbClr val="FFFFFF"/>
                </a:solidFill>
                <a:latin typeface="Arial Narrow" panose="020B0606020202030204" pitchFamily="34" charset="0"/>
              </a:rPr>
              <a:t>ADDP 5.0 Joint Operations Planning,</a:t>
            </a:r>
            <a:r>
              <a:rPr lang="en-AU" altLang="en-US" sz="571">
                <a:solidFill>
                  <a:srgbClr val="FFFFFF"/>
                </a:solidFill>
                <a:latin typeface="Arial Narrow" panose="020B0606020202030204" pitchFamily="34" charset="0"/>
              </a:rPr>
              <a:t> 2014,</a:t>
            </a:r>
            <a:r>
              <a:rPr lang="en-AU" altLang="en-US" sz="571" i="1">
                <a:solidFill>
                  <a:srgbClr val="FFFFFF"/>
                </a:solidFill>
                <a:latin typeface="Arial Narrow" panose="020B0606020202030204" pitchFamily="34" charset="0"/>
              </a:rPr>
              <a:t> </a:t>
            </a:r>
            <a:r>
              <a:rPr lang="en-AU" altLang="en-US" sz="571">
                <a:solidFill>
                  <a:srgbClr val="FFFFFF"/>
                </a:solidFill>
                <a:latin typeface="Arial Narrow" panose="020B0606020202030204" pitchFamily="34" charset="0"/>
              </a:rPr>
              <a:t>Defence Publishing Service, Canberra, ACT. </a:t>
            </a:r>
          </a:p>
          <a:p>
            <a:pPr marL="0" lvl="1">
              <a:spcBef>
                <a:spcPct val="0"/>
              </a:spcBef>
              <a:buNone/>
            </a:pPr>
            <a:endParaRPr lang="en-AU" altLang="en-US" sz="571">
              <a:solidFill>
                <a:srgbClr val="FFFFFF"/>
              </a:solidFill>
              <a:latin typeface="Arial Narrow" panose="020B0606020202030204" pitchFamily="34" charset="0"/>
            </a:endParaRPr>
          </a:p>
        </p:txBody>
      </p:sp>
      <p:sp>
        <p:nvSpPr>
          <p:cNvPr id="4183" name="TextBox 294"/>
          <p:cNvSpPr txBox="1">
            <a:spLocks noChangeArrowheads="1"/>
          </p:cNvSpPr>
          <p:nvPr/>
        </p:nvSpPr>
        <p:spPr bwMode="auto">
          <a:xfrm>
            <a:off x="7384143" y="6202590"/>
            <a:ext cx="1589768" cy="43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571" b="1">
                <a:solidFill>
                  <a:srgbClr val="FFFFFF"/>
                </a:solidFill>
                <a:latin typeface="Arial Narrow" panose="020B0606020202030204" pitchFamily="34" charset="0"/>
              </a:rPr>
              <a:t>Version</a:t>
            </a:r>
            <a:r>
              <a:rPr lang="en-US" altLang="en-US" sz="571">
                <a:solidFill>
                  <a:srgbClr val="FFFFFF"/>
                </a:solidFill>
                <a:latin typeface="Arial Narrow" panose="020B0606020202030204" pitchFamily="34" charset="0"/>
              </a:rPr>
              <a:t>:	4</a:t>
            </a:r>
          </a:p>
          <a:p>
            <a:pPr eaLnBrk="1" hangingPunct="1">
              <a:spcBef>
                <a:spcPct val="0"/>
              </a:spcBef>
              <a:buFontTx/>
              <a:buNone/>
            </a:pPr>
            <a:endParaRPr lang="en-US" altLang="en-US" sz="571">
              <a:solidFill>
                <a:srgbClr val="FFFFFF"/>
              </a:solidFill>
              <a:latin typeface="Arial Narrow" panose="020B0606020202030204" pitchFamily="34" charset="0"/>
            </a:endParaRPr>
          </a:p>
          <a:p>
            <a:pPr eaLnBrk="1" hangingPunct="1">
              <a:spcBef>
                <a:spcPct val="0"/>
              </a:spcBef>
              <a:buFontTx/>
              <a:buNone/>
            </a:pPr>
            <a:r>
              <a:rPr lang="en-US" altLang="en-US" sz="571" b="1">
                <a:solidFill>
                  <a:srgbClr val="FFFFFF"/>
                </a:solidFill>
                <a:latin typeface="Arial Narrow" panose="020B0606020202030204" pitchFamily="34" charset="0"/>
              </a:rPr>
              <a:t>Author</a:t>
            </a:r>
            <a:r>
              <a:rPr lang="en-US" altLang="en-US" sz="571">
                <a:solidFill>
                  <a:srgbClr val="FFFFFF"/>
                </a:solidFill>
                <a:latin typeface="Arial Narrow" panose="020B0606020202030204" pitchFamily="34" charset="0"/>
              </a:rPr>
              <a:t>:	JOP Team</a:t>
            </a:r>
          </a:p>
        </p:txBody>
      </p:sp>
      <p:sp>
        <p:nvSpPr>
          <p:cNvPr id="4184" name="TextBox 295"/>
          <p:cNvSpPr txBox="1">
            <a:spLocks noChangeArrowheads="1"/>
          </p:cNvSpPr>
          <p:nvPr/>
        </p:nvSpPr>
        <p:spPr bwMode="auto">
          <a:xfrm>
            <a:off x="3612696" y="6158366"/>
            <a:ext cx="3693206" cy="26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marL="342900" indent="-342900"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marL="0" lvl="1">
              <a:spcBef>
                <a:spcPct val="0"/>
              </a:spcBef>
              <a:buNone/>
            </a:pPr>
            <a:r>
              <a:rPr lang="en-AU" altLang="en-US" sz="571">
                <a:solidFill>
                  <a:srgbClr val="FFFFFF"/>
                </a:solidFill>
                <a:latin typeface="Arial Narrow" panose="020B0606020202030204" pitchFamily="34" charset="0"/>
              </a:rPr>
              <a:t>3. Department of Defence, </a:t>
            </a:r>
            <a:r>
              <a:rPr lang="en-AU" altLang="en-US" sz="571" i="1">
                <a:solidFill>
                  <a:srgbClr val="FFFFFF"/>
                </a:solidFill>
                <a:latin typeface="Arial Narrow" panose="020B0606020202030204" pitchFamily="34" charset="0"/>
              </a:rPr>
              <a:t>ADFP 5.0.1 Joint Military Appreciation Process,</a:t>
            </a:r>
            <a:r>
              <a:rPr lang="en-AU" altLang="en-US" sz="571">
                <a:solidFill>
                  <a:srgbClr val="FFFFFF"/>
                </a:solidFill>
                <a:latin typeface="Arial Narrow" panose="020B0606020202030204" pitchFamily="34" charset="0"/>
              </a:rPr>
              <a:t> Edition 2, 24 Feb 15,</a:t>
            </a:r>
            <a:r>
              <a:rPr lang="en-AU" altLang="en-US" sz="571" i="1">
                <a:solidFill>
                  <a:srgbClr val="FFFFFF"/>
                </a:solidFill>
                <a:latin typeface="Arial Narrow" panose="020B0606020202030204" pitchFamily="34" charset="0"/>
              </a:rPr>
              <a:t> </a:t>
            </a:r>
            <a:r>
              <a:rPr lang="en-AU" altLang="en-US" sz="571">
                <a:solidFill>
                  <a:srgbClr val="FFFFFF"/>
                </a:solidFill>
                <a:latin typeface="Arial Narrow" panose="020B0606020202030204" pitchFamily="34" charset="0"/>
              </a:rPr>
              <a:t>Defence Publishing Service, Canberra, ACT.</a:t>
            </a:r>
          </a:p>
        </p:txBody>
      </p:sp>
      <p:sp>
        <p:nvSpPr>
          <p:cNvPr id="297" name="Rectangle 296"/>
          <p:cNvSpPr>
            <a:spLocks noChangeArrowheads="1"/>
          </p:cNvSpPr>
          <p:nvPr/>
        </p:nvSpPr>
        <p:spPr bwMode="auto">
          <a:xfrm>
            <a:off x="165554" y="487590"/>
            <a:ext cx="1068161"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US" sz="571" b="1">
                <a:solidFill>
                  <a:srgbClr val="000000"/>
                </a:solidFill>
                <a:latin typeface="Arial Narrow" charset="0"/>
                <a:ea typeface="ＭＳ Ｐゴシック" charset="0"/>
              </a:rPr>
              <a:t>CURRENT SITUATION</a:t>
            </a:r>
          </a:p>
        </p:txBody>
      </p:sp>
      <p:sp>
        <p:nvSpPr>
          <p:cNvPr id="4186" name="TextBox 297"/>
          <p:cNvSpPr txBox="1">
            <a:spLocks noChangeArrowheads="1"/>
          </p:cNvSpPr>
          <p:nvPr/>
        </p:nvSpPr>
        <p:spPr bwMode="auto">
          <a:xfrm>
            <a:off x="136072" y="579438"/>
            <a:ext cx="1136196" cy="966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571">
              <a:solidFill>
                <a:srgbClr val="000000"/>
              </a:solidFill>
              <a:latin typeface="Arial Narrow" panose="020B0606020202030204" pitchFamily="34" charset="0"/>
            </a:endParaRPr>
          </a:p>
          <a:p>
            <a:pPr eaLnBrk="1" hangingPunct="1">
              <a:spcBef>
                <a:spcPct val="0"/>
              </a:spcBef>
            </a:pPr>
            <a:r>
              <a:rPr lang="en-US" altLang="en-US" sz="571">
                <a:solidFill>
                  <a:srgbClr val="000000"/>
                </a:solidFill>
                <a:latin typeface="Arial Narrow" panose="020B0606020202030204" pitchFamily="34" charset="0"/>
              </a:rPr>
              <a:t>What are the current conditions?</a:t>
            </a:r>
          </a:p>
          <a:p>
            <a:pPr eaLnBrk="1" hangingPunct="1">
              <a:spcBef>
                <a:spcPct val="0"/>
              </a:spcBef>
            </a:pPr>
            <a:r>
              <a:rPr lang="en-US" altLang="en-US" sz="571">
                <a:solidFill>
                  <a:srgbClr val="000000"/>
                </a:solidFill>
                <a:latin typeface="Arial Narrow" panose="020B0606020202030204" pitchFamily="34" charset="0"/>
              </a:rPr>
              <a:t>What does the operating space </a:t>
            </a:r>
            <a:r>
              <a:rPr lang="ja-JP" altLang="en-US" sz="571">
                <a:solidFill>
                  <a:srgbClr val="000000"/>
                </a:solidFill>
                <a:latin typeface="Arial Narrow" panose="020B0606020202030204" pitchFamily="34" charset="0"/>
              </a:rPr>
              <a:t>‘</a:t>
            </a:r>
            <a:r>
              <a:rPr lang="en-US" altLang="ja-JP" sz="571">
                <a:solidFill>
                  <a:srgbClr val="000000"/>
                </a:solidFill>
                <a:latin typeface="Arial Narrow" panose="020B0606020202030204" pitchFamily="34" charset="0"/>
              </a:rPr>
              <a:t>look like</a:t>
            </a:r>
            <a:r>
              <a:rPr lang="ja-JP" altLang="en-US" sz="571">
                <a:solidFill>
                  <a:srgbClr val="000000"/>
                </a:solidFill>
                <a:latin typeface="Arial Narrow" panose="020B0606020202030204" pitchFamily="34" charset="0"/>
              </a:rPr>
              <a:t>’</a:t>
            </a:r>
            <a:r>
              <a:rPr lang="en-US" altLang="ja-JP" sz="571">
                <a:solidFill>
                  <a:srgbClr val="000000"/>
                </a:solidFill>
                <a:latin typeface="Arial Narrow" panose="020B0606020202030204" pitchFamily="34" charset="0"/>
              </a:rPr>
              <a:t>?</a:t>
            </a:r>
          </a:p>
          <a:p>
            <a:pPr eaLnBrk="1" hangingPunct="1">
              <a:spcBef>
                <a:spcPct val="0"/>
              </a:spcBef>
            </a:pPr>
            <a:r>
              <a:rPr lang="en-US" altLang="en-US" sz="571">
                <a:solidFill>
                  <a:srgbClr val="000000"/>
                </a:solidFill>
                <a:latin typeface="Arial Narrow" panose="020B0606020202030204" pitchFamily="34" charset="0"/>
              </a:rPr>
              <a:t>Is there a problem?</a:t>
            </a:r>
          </a:p>
          <a:p>
            <a:pPr eaLnBrk="1" hangingPunct="1">
              <a:spcBef>
                <a:spcPct val="0"/>
              </a:spcBef>
            </a:pPr>
            <a:r>
              <a:rPr lang="en-US" altLang="en-US" sz="571">
                <a:solidFill>
                  <a:srgbClr val="000000"/>
                </a:solidFill>
                <a:latin typeface="Arial Narrow" panose="020B0606020202030204" pitchFamily="34" charset="0"/>
              </a:rPr>
              <a:t>What is the problem?</a:t>
            </a:r>
          </a:p>
          <a:p>
            <a:pPr eaLnBrk="1" hangingPunct="1">
              <a:spcBef>
                <a:spcPct val="0"/>
              </a:spcBef>
            </a:pPr>
            <a:r>
              <a:rPr lang="en-US" altLang="en-US" sz="571">
                <a:solidFill>
                  <a:srgbClr val="000000"/>
                </a:solidFill>
                <a:latin typeface="Arial Narrow" panose="020B0606020202030204" pitchFamily="34" charset="0"/>
              </a:rPr>
              <a:t>What do we need to change to achieve the end state?</a:t>
            </a:r>
          </a:p>
          <a:p>
            <a:pPr eaLnBrk="1" hangingPunct="1">
              <a:spcBef>
                <a:spcPct val="0"/>
              </a:spcBef>
            </a:pPr>
            <a:r>
              <a:rPr lang="en-US" altLang="en-US" sz="571">
                <a:solidFill>
                  <a:srgbClr val="000000"/>
                </a:solidFill>
                <a:latin typeface="Arial Narrow" panose="020B0606020202030204" pitchFamily="34" charset="0"/>
              </a:rPr>
              <a:t>What needs to stay the same?</a:t>
            </a:r>
          </a:p>
          <a:p>
            <a:pPr eaLnBrk="1" hangingPunct="1">
              <a:spcBef>
                <a:spcPct val="0"/>
              </a:spcBef>
              <a:buFontTx/>
              <a:buNone/>
            </a:pPr>
            <a:endParaRPr lang="en-US" altLang="en-US" sz="571" b="1">
              <a:solidFill>
                <a:srgbClr val="000000"/>
              </a:solidFill>
              <a:latin typeface="Arial Narrow" panose="020B0606020202030204" pitchFamily="34" charset="0"/>
            </a:endParaRPr>
          </a:p>
        </p:txBody>
      </p:sp>
      <p:sp>
        <p:nvSpPr>
          <p:cNvPr id="4187" name="Rectangle 299"/>
          <p:cNvSpPr>
            <a:spLocks noChangeArrowheads="1"/>
          </p:cNvSpPr>
          <p:nvPr/>
        </p:nvSpPr>
        <p:spPr bwMode="auto">
          <a:xfrm>
            <a:off x="1215572" y="1268867"/>
            <a:ext cx="1467304" cy="29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lnSpc>
                <a:spcPct val="80000"/>
              </a:lnSpc>
              <a:spcBef>
                <a:spcPct val="0"/>
              </a:spcBef>
              <a:buFontTx/>
              <a:buNone/>
            </a:pPr>
            <a:r>
              <a:rPr lang="en-CA" altLang="en-US" sz="571">
                <a:solidFill>
                  <a:srgbClr val="FF0000"/>
                </a:solidFill>
                <a:latin typeface="Arial Narrow" panose="020B0606020202030204" pitchFamily="34" charset="0"/>
              </a:rPr>
              <a:t>A line linking decisive points to allow sequential progression towards an operational objective or the desired end state.</a:t>
            </a:r>
          </a:p>
        </p:txBody>
      </p:sp>
      <p:sp>
        <p:nvSpPr>
          <p:cNvPr id="4188" name="Text Box 40"/>
          <p:cNvSpPr txBox="1">
            <a:spLocks noChangeArrowheads="1"/>
          </p:cNvSpPr>
          <p:nvPr/>
        </p:nvSpPr>
        <p:spPr bwMode="auto">
          <a:xfrm>
            <a:off x="1211036" y="672420"/>
            <a:ext cx="1478643" cy="43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CA" altLang="en-US" sz="571">
                <a:solidFill>
                  <a:srgbClr val="000000"/>
                </a:solidFill>
                <a:latin typeface="Arial Narrow" panose="020B0606020202030204" pitchFamily="34" charset="0"/>
              </a:rPr>
              <a:t>The alignment or grouping of decisive points results in developing lines of operations, which connect the decisive points over time and space towards the operational objective.</a:t>
            </a:r>
            <a:endParaRPr lang="en-GB" altLang="en-US" sz="571">
              <a:solidFill>
                <a:srgbClr val="000000"/>
              </a:solidFill>
              <a:latin typeface="Arial Narrow" panose="020B0606020202030204" pitchFamily="34" charset="0"/>
            </a:endParaRPr>
          </a:p>
        </p:txBody>
      </p:sp>
      <p:sp>
        <p:nvSpPr>
          <p:cNvPr id="302" name="Rectangle 301"/>
          <p:cNvSpPr>
            <a:spLocks noChangeArrowheads="1"/>
          </p:cNvSpPr>
          <p:nvPr/>
        </p:nvSpPr>
        <p:spPr bwMode="auto">
          <a:xfrm>
            <a:off x="1233715" y="484188"/>
            <a:ext cx="1412875"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LINES OF OPERATION</a:t>
            </a:r>
            <a:endParaRPr lang="en-US" sz="571" b="1">
              <a:solidFill>
                <a:srgbClr val="000000"/>
              </a:solidFill>
              <a:latin typeface="Arial Narrow" charset="0"/>
              <a:ea typeface="ＭＳ Ｐゴシック" charset="0"/>
            </a:endParaRPr>
          </a:p>
        </p:txBody>
      </p:sp>
      <p:sp>
        <p:nvSpPr>
          <p:cNvPr id="4190" name="Rectangle 303"/>
          <p:cNvSpPr>
            <a:spLocks noChangeArrowheads="1"/>
          </p:cNvSpPr>
          <p:nvPr/>
        </p:nvSpPr>
        <p:spPr bwMode="auto">
          <a:xfrm>
            <a:off x="2593295" y="1217839"/>
            <a:ext cx="1594304" cy="35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a:solidFill>
                  <a:srgbClr val="FF0000"/>
                </a:solidFill>
                <a:latin typeface="Arial Narrow" panose="020B0606020202030204" pitchFamily="34" charset="0"/>
              </a:rPr>
              <a:t>A condition that needs to be achieved during a campaign or operation to enable the desired end state to be reached.</a:t>
            </a:r>
          </a:p>
        </p:txBody>
      </p:sp>
      <p:sp>
        <p:nvSpPr>
          <p:cNvPr id="4191" name="Text Box 4"/>
          <p:cNvSpPr txBox="1">
            <a:spLocks noChangeArrowheads="1"/>
          </p:cNvSpPr>
          <p:nvPr/>
        </p:nvSpPr>
        <p:spPr bwMode="auto">
          <a:xfrm>
            <a:off x="2593295" y="654277"/>
            <a:ext cx="1594304" cy="6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CA" altLang="en-US" sz="571">
                <a:solidFill>
                  <a:srgbClr val="000000"/>
                </a:solidFill>
                <a:latin typeface="Arial Narrow" panose="020B0606020202030204" pitchFamily="34" charset="0"/>
              </a:rPr>
              <a:t>The overall end state may be too broad or vague to deal with, therefore, it can be broken into smaller elements that can be described separately (mini end states). These are operational objectives.  The achievement of the sum of the operational objectives results in the achievement of the end state. </a:t>
            </a:r>
            <a:endParaRPr lang="en-GB" altLang="en-US" sz="571">
              <a:solidFill>
                <a:srgbClr val="000000"/>
              </a:solidFill>
              <a:latin typeface="Arial Narrow" panose="020B0606020202030204" pitchFamily="34" charset="0"/>
            </a:endParaRPr>
          </a:p>
        </p:txBody>
      </p:sp>
      <p:sp>
        <p:nvSpPr>
          <p:cNvPr id="306" name="Rectangle 305"/>
          <p:cNvSpPr>
            <a:spLocks noChangeArrowheads="1"/>
          </p:cNvSpPr>
          <p:nvPr/>
        </p:nvSpPr>
        <p:spPr bwMode="auto">
          <a:xfrm>
            <a:off x="2646590" y="484188"/>
            <a:ext cx="1476375"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OPERATIONAL OBJECTIVES</a:t>
            </a:r>
            <a:endParaRPr lang="en-US" sz="571" b="1">
              <a:solidFill>
                <a:srgbClr val="000000"/>
              </a:solidFill>
              <a:latin typeface="Arial Narrow" charset="0"/>
              <a:ea typeface="ＭＳ Ｐゴシック" charset="0"/>
            </a:endParaRPr>
          </a:p>
        </p:txBody>
      </p:sp>
      <p:sp>
        <p:nvSpPr>
          <p:cNvPr id="4193" name="Rectangle 307"/>
          <p:cNvSpPr>
            <a:spLocks noChangeArrowheads="1"/>
          </p:cNvSpPr>
          <p:nvPr/>
        </p:nvSpPr>
        <p:spPr bwMode="auto">
          <a:xfrm>
            <a:off x="4110491" y="1217839"/>
            <a:ext cx="2004786" cy="35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a:solidFill>
                  <a:srgbClr val="FF0000"/>
                </a:solidFill>
                <a:latin typeface="Arial Narrow" panose="020B0606020202030204" pitchFamily="34" charset="0"/>
              </a:rPr>
              <a:t>The political and/or military situation to be attained at the end of a campaign or operation, which indicates that the objective has been achieved.</a:t>
            </a:r>
          </a:p>
        </p:txBody>
      </p:sp>
      <p:sp>
        <p:nvSpPr>
          <p:cNvPr id="4194" name="Rectangle 309"/>
          <p:cNvSpPr>
            <a:spLocks noChangeArrowheads="1"/>
          </p:cNvSpPr>
          <p:nvPr/>
        </p:nvSpPr>
        <p:spPr bwMode="auto">
          <a:xfrm>
            <a:off x="4109358" y="663349"/>
            <a:ext cx="2056946" cy="50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lnSpc>
                <a:spcPct val="80000"/>
              </a:lnSpc>
              <a:spcBef>
                <a:spcPct val="0"/>
              </a:spcBef>
              <a:buFontTx/>
              <a:buNone/>
            </a:pPr>
            <a:r>
              <a:rPr lang="en-AU" altLang="ja-JP" sz="571">
                <a:solidFill>
                  <a:srgbClr val="000000"/>
                </a:solidFill>
                <a:latin typeface="Arial Narrow" panose="020B0606020202030204" pitchFamily="34" charset="0"/>
              </a:rPr>
              <a:t>Determining the campaign or operation end state involves analysing the superior commander’s intent and national or military strategic objectives</a:t>
            </a:r>
          </a:p>
          <a:p>
            <a:pPr eaLnBrk="1" hangingPunct="1">
              <a:lnSpc>
                <a:spcPct val="80000"/>
              </a:lnSpc>
              <a:spcBef>
                <a:spcPct val="0"/>
              </a:spcBef>
              <a:buFontTx/>
              <a:buNone/>
            </a:pPr>
            <a:endParaRPr lang="en-AU" altLang="ja-JP" sz="571">
              <a:solidFill>
                <a:srgbClr val="000000"/>
              </a:solidFill>
              <a:latin typeface="Arial Narrow" panose="020B0606020202030204" pitchFamily="34" charset="0"/>
            </a:endParaRPr>
          </a:p>
          <a:p>
            <a:pPr eaLnBrk="1" hangingPunct="1">
              <a:lnSpc>
                <a:spcPct val="80000"/>
              </a:lnSpc>
              <a:spcBef>
                <a:spcPct val="0"/>
              </a:spcBef>
              <a:buFontTx/>
              <a:buNone/>
            </a:pPr>
            <a:r>
              <a:rPr lang="en-AU" altLang="ja-JP" sz="571">
                <a:solidFill>
                  <a:srgbClr val="000000"/>
                </a:solidFill>
                <a:latin typeface="Arial Narrow" panose="020B0606020202030204" pitchFamily="34" charset="0"/>
              </a:rPr>
              <a:t>A clearly defined end state promotes unity of effort, facilitates integration and synchronisation and helps manage risk..</a:t>
            </a:r>
          </a:p>
        </p:txBody>
      </p:sp>
      <p:sp>
        <p:nvSpPr>
          <p:cNvPr id="312" name="Rectangle 311"/>
          <p:cNvSpPr>
            <a:spLocks noChangeArrowheads="1"/>
          </p:cNvSpPr>
          <p:nvPr/>
        </p:nvSpPr>
        <p:spPr bwMode="auto">
          <a:xfrm>
            <a:off x="4122965" y="484188"/>
            <a:ext cx="1925411"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CAMPAIGN OR OPERATIONAL END STATE</a:t>
            </a:r>
            <a:endParaRPr lang="en-US" sz="571" b="1">
              <a:solidFill>
                <a:srgbClr val="000000"/>
              </a:solidFill>
              <a:latin typeface="Arial Narrow" charset="0"/>
              <a:ea typeface="ＭＳ Ｐゴシック" charset="0"/>
            </a:endParaRPr>
          </a:p>
        </p:txBody>
      </p:sp>
      <p:sp>
        <p:nvSpPr>
          <p:cNvPr id="4196" name="Rectangle 314"/>
          <p:cNvSpPr>
            <a:spLocks noChangeArrowheads="1"/>
          </p:cNvSpPr>
          <p:nvPr/>
        </p:nvSpPr>
        <p:spPr bwMode="auto">
          <a:xfrm>
            <a:off x="6016625" y="672421"/>
            <a:ext cx="1924277" cy="29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lnSpc>
                <a:spcPct val="80000"/>
              </a:lnSpc>
              <a:spcBef>
                <a:spcPct val="0"/>
              </a:spcBef>
              <a:buFontTx/>
              <a:buNone/>
            </a:pPr>
            <a:r>
              <a:rPr lang="en-AU" altLang="en-US" sz="571">
                <a:solidFill>
                  <a:srgbClr val="000000"/>
                </a:solidFill>
                <a:latin typeface="Arial Narrow" panose="020B0606020202030204" pitchFamily="34" charset="0"/>
              </a:rPr>
              <a:t>Military strategic end state is the </a:t>
            </a:r>
            <a:r>
              <a:rPr lang="en-AU" altLang="ja-JP" sz="571">
                <a:solidFill>
                  <a:srgbClr val="000000"/>
                </a:solidFill>
                <a:latin typeface="Arial Narrow" panose="020B0606020202030204" pitchFamily="34" charset="0"/>
              </a:rPr>
              <a:t>set of desired conditions beyond which the use of military force is no longer required to achieve national strategic objectives.</a:t>
            </a:r>
            <a:endParaRPr lang="en-AU" altLang="en-US" sz="571">
              <a:solidFill>
                <a:srgbClr val="000000"/>
              </a:solidFill>
              <a:latin typeface="Arial Narrow" panose="020B0606020202030204" pitchFamily="34" charset="0"/>
            </a:endParaRPr>
          </a:p>
        </p:txBody>
      </p:sp>
      <p:sp>
        <p:nvSpPr>
          <p:cNvPr id="4197" name="TextBox 315"/>
          <p:cNvSpPr txBox="1">
            <a:spLocks noChangeArrowheads="1"/>
          </p:cNvSpPr>
          <p:nvPr/>
        </p:nvSpPr>
        <p:spPr bwMode="auto">
          <a:xfrm>
            <a:off x="6042706" y="1038679"/>
            <a:ext cx="1924276" cy="43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571" b="1">
                <a:solidFill>
                  <a:srgbClr val="000000"/>
                </a:solidFill>
                <a:latin typeface="Arial Narrow" panose="020B0606020202030204" pitchFamily="34" charset="0"/>
              </a:rPr>
              <a:t>DESIRED END STATE</a:t>
            </a:r>
            <a:r>
              <a:rPr lang="en-US" altLang="en-US" sz="571">
                <a:solidFill>
                  <a:srgbClr val="000000"/>
                </a:solidFill>
                <a:latin typeface="Arial Narrow" panose="020B0606020202030204" pitchFamily="34" charset="0"/>
              </a:rPr>
              <a:t>:</a:t>
            </a:r>
          </a:p>
          <a:p>
            <a:pPr eaLnBrk="1" hangingPunct="1">
              <a:spcBef>
                <a:spcPct val="0"/>
              </a:spcBef>
            </a:pPr>
            <a:r>
              <a:rPr lang="en-US" altLang="en-US" sz="571">
                <a:solidFill>
                  <a:srgbClr val="000000"/>
                </a:solidFill>
                <a:latin typeface="Arial Narrow" panose="020B0606020202030204" pitchFamily="34" charset="0"/>
              </a:rPr>
              <a:t>What does the operating space </a:t>
            </a:r>
            <a:r>
              <a:rPr lang="ja-JP" altLang="en-US" sz="571">
                <a:solidFill>
                  <a:srgbClr val="000000"/>
                </a:solidFill>
                <a:latin typeface="Arial Narrow" panose="020B0606020202030204" pitchFamily="34" charset="0"/>
              </a:rPr>
              <a:t>‘</a:t>
            </a:r>
            <a:r>
              <a:rPr lang="en-US" altLang="ja-JP" sz="571">
                <a:solidFill>
                  <a:srgbClr val="000000"/>
                </a:solidFill>
                <a:latin typeface="Arial Narrow" panose="020B0606020202030204" pitchFamily="34" charset="0"/>
              </a:rPr>
              <a:t>look like</a:t>
            </a:r>
            <a:r>
              <a:rPr lang="ja-JP" altLang="en-US" sz="571">
                <a:solidFill>
                  <a:srgbClr val="000000"/>
                </a:solidFill>
                <a:latin typeface="Arial Narrow" panose="020B0606020202030204" pitchFamily="34" charset="0"/>
              </a:rPr>
              <a:t>’</a:t>
            </a:r>
            <a:r>
              <a:rPr lang="en-US" altLang="ja-JP" sz="571">
                <a:solidFill>
                  <a:srgbClr val="000000"/>
                </a:solidFill>
                <a:latin typeface="Arial Narrow" panose="020B0606020202030204" pitchFamily="34" charset="0"/>
              </a:rPr>
              <a:t>?</a:t>
            </a:r>
          </a:p>
          <a:p>
            <a:pPr eaLnBrk="1" hangingPunct="1">
              <a:spcBef>
                <a:spcPct val="0"/>
              </a:spcBef>
            </a:pPr>
            <a:r>
              <a:rPr lang="en-US" altLang="en-US" sz="571">
                <a:solidFill>
                  <a:srgbClr val="000000"/>
                </a:solidFill>
                <a:latin typeface="Arial Narrow" panose="020B0606020202030204" pitchFamily="34" charset="0"/>
              </a:rPr>
              <a:t>What are the conditions necessary to achieve the goals?</a:t>
            </a:r>
          </a:p>
          <a:p>
            <a:pPr eaLnBrk="1" hangingPunct="1">
              <a:spcBef>
                <a:spcPct val="0"/>
              </a:spcBef>
            </a:pPr>
            <a:r>
              <a:rPr lang="en-US" altLang="en-US" sz="571">
                <a:solidFill>
                  <a:srgbClr val="000000"/>
                </a:solidFill>
                <a:latin typeface="Arial Narrow" panose="020B0606020202030204" pitchFamily="34" charset="0"/>
              </a:rPr>
              <a:t>What needs to change and what needs to stay the same?</a:t>
            </a:r>
          </a:p>
        </p:txBody>
      </p:sp>
      <p:sp>
        <p:nvSpPr>
          <p:cNvPr id="317" name="Rectangle 316"/>
          <p:cNvSpPr>
            <a:spLocks noChangeArrowheads="1"/>
          </p:cNvSpPr>
          <p:nvPr/>
        </p:nvSpPr>
        <p:spPr bwMode="auto">
          <a:xfrm>
            <a:off x="6048375" y="484188"/>
            <a:ext cx="1861911"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US" sz="571" b="1">
                <a:solidFill>
                  <a:srgbClr val="000000"/>
                </a:solidFill>
                <a:latin typeface="Arial Narrow" charset="0"/>
                <a:ea typeface="ＭＳ Ｐゴシック" charset="0"/>
              </a:rPr>
              <a:t>MILITARY STRATEGIC END STATE</a:t>
            </a:r>
          </a:p>
        </p:txBody>
      </p:sp>
      <p:sp>
        <p:nvSpPr>
          <p:cNvPr id="4199" name="TextBox 318"/>
          <p:cNvSpPr txBox="1">
            <a:spLocks noChangeArrowheads="1"/>
          </p:cNvSpPr>
          <p:nvPr/>
        </p:nvSpPr>
        <p:spPr bwMode="auto">
          <a:xfrm>
            <a:off x="7846786" y="663349"/>
            <a:ext cx="1140732" cy="35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571" b="1">
                <a:solidFill>
                  <a:srgbClr val="000000"/>
                </a:solidFill>
                <a:latin typeface="Arial Narrow" panose="020B0606020202030204" pitchFamily="34" charset="0"/>
              </a:rPr>
              <a:t>DESIRED END STATE</a:t>
            </a:r>
            <a:r>
              <a:rPr lang="en-US" altLang="en-US" sz="571">
                <a:solidFill>
                  <a:srgbClr val="000000"/>
                </a:solidFill>
                <a:latin typeface="Arial Narrow" panose="020B0606020202030204" pitchFamily="34" charset="0"/>
              </a:rPr>
              <a:t>:</a:t>
            </a:r>
          </a:p>
          <a:p>
            <a:pPr eaLnBrk="1" hangingPunct="1">
              <a:spcBef>
                <a:spcPct val="0"/>
              </a:spcBef>
            </a:pPr>
            <a:r>
              <a:rPr lang="en-US" altLang="en-US" sz="571">
                <a:solidFill>
                  <a:srgbClr val="000000"/>
                </a:solidFill>
                <a:latin typeface="Arial Narrow" panose="020B0606020202030204" pitchFamily="34" charset="0"/>
              </a:rPr>
              <a:t>What is the overall national aim?</a:t>
            </a:r>
          </a:p>
          <a:p>
            <a:pPr eaLnBrk="1" hangingPunct="1">
              <a:spcBef>
                <a:spcPct val="0"/>
              </a:spcBef>
            </a:pPr>
            <a:r>
              <a:rPr lang="en-US" altLang="en-US" sz="571">
                <a:solidFill>
                  <a:srgbClr val="000000"/>
                </a:solidFill>
                <a:latin typeface="Arial Narrow" panose="020B0606020202030204" pitchFamily="34" charset="0"/>
              </a:rPr>
              <a:t>What are the national policies?</a:t>
            </a:r>
          </a:p>
        </p:txBody>
      </p:sp>
      <p:sp>
        <p:nvSpPr>
          <p:cNvPr id="320" name="Rectangle 319"/>
          <p:cNvSpPr>
            <a:spLocks noChangeArrowheads="1"/>
          </p:cNvSpPr>
          <p:nvPr/>
        </p:nvSpPr>
        <p:spPr bwMode="auto">
          <a:xfrm>
            <a:off x="7910286" y="484188"/>
            <a:ext cx="1027339"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US" sz="571" b="1">
                <a:solidFill>
                  <a:srgbClr val="000000"/>
                </a:solidFill>
                <a:latin typeface="Arial Narrow" charset="0"/>
                <a:ea typeface="ＭＳ Ｐゴシック" charset="0"/>
              </a:rPr>
              <a:t>NATIONAL STRATEGIC END STATE</a:t>
            </a:r>
          </a:p>
        </p:txBody>
      </p:sp>
      <p:sp>
        <p:nvSpPr>
          <p:cNvPr id="4201" name="Rectangle 320"/>
          <p:cNvSpPr>
            <a:spLocks noChangeArrowheads="1"/>
          </p:cNvSpPr>
          <p:nvPr/>
        </p:nvSpPr>
        <p:spPr bwMode="auto">
          <a:xfrm>
            <a:off x="7910286" y="483054"/>
            <a:ext cx="1027339"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02" name="Rectangle 321"/>
          <p:cNvSpPr>
            <a:spLocks noChangeArrowheads="1"/>
          </p:cNvSpPr>
          <p:nvPr/>
        </p:nvSpPr>
        <p:spPr bwMode="auto">
          <a:xfrm>
            <a:off x="6048375" y="483054"/>
            <a:ext cx="1861911"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03" name="Rectangle 322"/>
          <p:cNvSpPr>
            <a:spLocks noChangeArrowheads="1"/>
          </p:cNvSpPr>
          <p:nvPr/>
        </p:nvSpPr>
        <p:spPr bwMode="auto">
          <a:xfrm>
            <a:off x="4122965" y="483054"/>
            <a:ext cx="1925411"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04" name="Rectangle 323"/>
          <p:cNvSpPr>
            <a:spLocks noChangeArrowheads="1"/>
          </p:cNvSpPr>
          <p:nvPr/>
        </p:nvSpPr>
        <p:spPr bwMode="auto">
          <a:xfrm>
            <a:off x="159884" y="483054"/>
            <a:ext cx="1073830"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05" name="Rectangle 324"/>
          <p:cNvSpPr>
            <a:spLocks noChangeArrowheads="1"/>
          </p:cNvSpPr>
          <p:nvPr/>
        </p:nvSpPr>
        <p:spPr bwMode="auto">
          <a:xfrm>
            <a:off x="1233715" y="483054"/>
            <a:ext cx="1412875"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06" name="Rectangle 325"/>
          <p:cNvSpPr>
            <a:spLocks noChangeArrowheads="1"/>
          </p:cNvSpPr>
          <p:nvPr/>
        </p:nvSpPr>
        <p:spPr bwMode="auto">
          <a:xfrm>
            <a:off x="2646590" y="483054"/>
            <a:ext cx="1476375"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327" name="Rectangle 326"/>
          <p:cNvSpPr>
            <a:spLocks noChangeArrowheads="1"/>
          </p:cNvSpPr>
          <p:nvPr/>
        </p:nvSpPr>
        <p:spPr bwMode="auto">
          <a:xfrm>
            <a:off x="142875" y="4844143"/>
            <a:ext cx="3466420" cy="180295"/>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US" sz="571" b="1">
                <a:solidFill>
                  <a:srgbClr val="000000"/>
                </a:solidFill>
                <a:latin typeface="Arial Narrow" charset="0"/>
                <a:ea typeface="ＭＳ Ｐゴシック" charset="0"/>
              </a:rPr>
              <a:t>DECISIVE POINTS</a:t>
            </a:r>
          </a:p>
        </p:txBody>
      </p:sp>
      <p:sp>
        <p:nvSpPr>
          <p:cNvPr id="4208" name="Text Box 7"/>
          <p:cNvSpPr txBox="1">
            <a:spLocks noChangeArrowheads="1"/>
          </p:cNvSpPr>
          <p:nvPr/>
        </p:nvSpPr>
        <p:spPr bwMode="auto">
          <a:xfrm>
            <a:off x="99786" y="5015367"/>
            <a:ext cx="3574143" cy="79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CA" altLang="en-US" sz="571">
                <a:solidFill>
                  <a:srgbClr val="000000"/>
                </a:solidFill>
                <a:latin typeface="Arial Narrow" panose="020B0606020202030204" pitchFamily="34" charset="0"/>
              </a:rPr>
              <a:t>In planning there are conditions that must be set in order to realise the end state and/or the operational objectives.  These conditions are the decisive points.  In articulating</a:t>
            </a:r>
            <a:r>
              <a:rPr lang="en-US" altLang="en-US" sz="571">
                <a:solidFill>
                  <a:srgbClr val="000000"/>
                </a:solidFill>
                <a:latin typeface="Arial Narrow" panose="020B0606020202030204" pitchFamily="34" charset="0"/>
              </a:rPr>
              <a:t> </a:t>
            </a:r>
            <a:r>
              <a:rPr lang="en-CA" altLang="en-US" sz="571">
                <a:solidFill>
                  <a:srgbClr val="000000"/>
                </a:solidFill>
                <a:latin typeface="Arial Narrow" panose="020B0606020202030204" pitchFamily="34" charset="0"/>
              </a:rPr>
              <a:t>decisive points, think in smaller tangible conditions that build and thereby</a:t>
            </a:r>
            <a:r>
              <a:rPr lang="en-US" altLang="en-US" sz="571">
                <a:solidFill>
                  <a:srgbClr val="000000"/>
                </a:solidFill>
                <a:latin typeface="Arial Narrow" panose="020B0606020202030204" pitchFamily="34" charset="0"/>
              </a:rPr>
              <a:t> </a:t>
            </a:r>
            <a:r>
              <a:rPr lang="en-CA" altLang="en-US" sz="571">
                <a:solidFill>
                  <a:srgbClr val="000000"/>
                </a:solidFill>
                <a:latin typeface="Arial Narrow" panose="020B0606020202030204" pitchFamily="34" charset="0"/>
              </a:rPr>
              <a:t>lead to the operational objective and thence end state. </a:t>
            </a:r>
            <a:r>
              <a:rPr lang="en-GB" altLang="en-US" sz="571">
                <a:solidFill>
                  <a:srgbClr val="000000"/>
                </a:solidFill>
                <a:latin typeface="Arial Narrow" panose="020B0606020202030204" pitchFamily="34" charset="0"/>
              </a:rPr>
              <a:t>You </a:t>
            </a:r>
            <a:r>
              <a:rPr lang="en-GB" altLang="en-US" sz="571" u="sng">
                <a:solidFill>
                  <a:srgbClr val="000000"/>
                </a:solidFill>
                <a:latin typeface="Arial Narrow" panose="020B0606020202030204" pitchFamily="34" charset="0"/>
              </a:rPr>
              <a:t>must</a:t>
            </a:r>
            <a:r>
              <a:rPr lang="en-GB" altLang="en-US" sz="571">
                <a:solidFill>
                  <a:srgbClr val="000000"/>
                </a:solidFill>
                <a:latin typeface="Arial Narrow" panose="020B0606020202030204" pitchFamily="34" charset="0"/>
              </a:rPr>
              <a:t> plan to achieve the decisive points – allocate resources effectively – needs to take into account risk, branching, sequencing. </a:t>
            </a:r>
            <a:r>
              <a:rPr lang="en-CA" altLang="en-US" sz="571">
                <a:solidFill>
                  <a:srgbClr val="000000"/>
                </a:solidFill>
                <a:latin typeface="Arial Narrow" panose="020B0606020202030204" pitchFamily="34" charset="0"/>
              </a:rPr>
              <a:t>Analysis of decisive points will determine: What effects are needed – what do you need to do to change the conditions? What capabilities are needed to achieve the effects? When the effects are needed by? Threats to achieving the desired effects? This leads to tasks to components, or joint capabilities.</a:t>
            </a:r>
          </a:p>
          <a:p>
            <a:pPr eaLnBrk="1" hangingPunct="1">
              <a:spcBef>
                <a:spcPct val="0"/>
              </a:spcBef>
              <a:buFontTx/>
              <a:buNone/>
            </a:pPr>
            <a:r>
              <a:rPr lang="en-AU" altLang="en-US" sz="571">
                <a:latin typeface="Arial Narrow" panose="020B0606020202030204" pitchFamily="34" charset="0"/>
              </a:rPr>
              <a:t>Must be measurable; distinguishable; linked directly to objective/s. Effects are subsets of DPs and articulate </a:t>
            </a:r>
            <a:r>
              <a:rPr lang="ja-JP" altLang="en-AU" sz="571">
                <a:latin typeface="Arial Narrow" panose="020B0606020202030204" pitchFamily="34" charset="0"/>
              </a:rPr>
              <a:t>‘</a:t>
            </a:r>
            <a:r>
              <a:rPr lang="en-AU" altLang="ja-JP" sz="571">
                <a:latin typeface="Arial Narrow" panose="020B0606020202030204" pitchFamily="34" charset="0"/>
              </a:rPr>
              <a:t>task and purpose</a:t>
            </a:r>
            <a:r>
              <a:rPr lang="ja-JP" altLang="en-AU" sz="571">
                <a:latin typeface="Arial Narrow" panose="020B0606020202030204" pitchFamily="34" charset="0"/>
              </a:rPr>
              <a:t>’</a:t>
            </a:r>
            <a:r>
              <a:rPr lang="en-AU" altLang="ja-JP" sz="571">
                <a:latin typeface="Arial Narrow" panose="020B0606020202030204" pitchFamily="34" charset="0"/>
              </a:rPr>
              <a:t> to subordinate formation/s. DPs are things that you are willing to contest, to fight for… </a:t>
            </a:r>
            <a:endParaRPr lang="en-US" altLang="en-US" sz="571">
              <a:latin typeface="Arial Narrow" panose="020B0606020202030204" pitchFamily="34" charset="0"/>
            </a:endParaRPr>
          </a:p>
        </p:txBody>
      </p:sp>
      <p:sp>
        <p:nvSpPr>
          <p:cNvPr id="4209" name="Rectangle 329"/>
          <p:cNvSpPr>
            <a:spLocks noChangeArrowheads="1"/>
          </p:cNvSpPr>
          <p:nvPr/>
        </p:nvSpPr>
        <p:spPr bwMode="auto">
          <a:xfrm>
            <a:off x="97518" y="5795510"/>
            <a:ext cx="3517446" cy="43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a:solidFill>
                  <a:srgbClr val="FF0000"/>
                </a:solidFill>
                <a:latin typeface="Arial Narrow" panose="020B0606020202030204" pitchFamily="34" charset="0"/>
              </a:rPr>
              <a:t>A significant operational milestone that exists in time and space or the information domain which constitutes a key event, essential task, critical factor or function that, when executed or affected, allows a commander to gain a marked advantage, or contributing to achieving success.</a:t>
            </a:r>
          </a:p>
          <a:p>
            <a:pPr eaLnBrk="1" hangingPunct="1">
              <a:spcBef>
                <a:spcPct val="0"/>
              </a:spcBef>
              <a:buFontTx/>
              <a:buNone/>
            </a:pPr>
            <a:endParaRPr lang="en-AU" altLang="en-US" sz="571">
              <a:solidFill>
                <a:srgbClr val="FF0000"/>
              </a:solidFill>
              <a:latin typeface="Arial Narrow" panose="020B0606020202030204" pitchFamily="34" charset="0"/>
            </a:endParaRPr>
          </a:p>
        </p:txBody>
      </p:sp>
      <p:sp>
        <p:nvSpPr>
          <p:cNvPr id="4210" name="Rectangle 330"/>
          <p:cNvSpPr>
            <a:spLocks noChangeArrowheads="1"/>
          </p:cNvSpPr>
          <p:nvPr/>
        </p:nvSpPr>
        <p:spPr bwMode="auto">
          <a:xfrm>
            <a:off x="156482" y="4835071"/>
            <a:ext cx="3455081" cy="17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defRPr sz="2400">
                <a:solidFill>
                  <a:schemeClr val="tx1"/>
                </a:solidFill>
                <a:latin typeface="Arial" panose="020B0604020202020204" pitchFamily="34" charset="0"/>
                <a:ea typeface="MS PGothic" panose="020B0600070205080204" pitchFamily="34" charset="-128"/>
              </a:defRPr>
            </a:lvl1pPr>
            <a:lvl2pPr marL="742950" indent="-285750" defTabSz="1222375">
              <a:defRPr sz="2400">
                <a:solidFill>
                  <a:schemeClr val="tx1"/>
                </a:solidFill>
                <a:latin typeface="Arial" panose="020B0604020202020204" pitchFamily="34" charset="0"/>
                <a:ea typeface="MS PGothic" panose="020B0600070205080204" pitchFamily="34" charset="-128"/>
              </a:defRPr>
            </a:lvl2pPr>
            <a:lvl3pPr marL="1143000" indent="-228600" defTabSz="1222375">
              <a:defRPr sz="2400">
                <a:solidFill>
                  <a:schemeClr val="tx1"/>
                </a:solidFill>
                <a:latin typeface="Arial" panose="020B0604020202020204" pitchFamily="34" charset="0"/>
                <a:ea typeface="MS PGothic" panose="020B0600070205080204" pitchFamily="34" charset="-128"/>
              </a:defRPr>
            </a:lvl3pPr>
            <a:lvl4pPr marL="1600200" indent="-228600" defTabSz="1222375">
              <a:defRPr sz="2400">
                <a:solidFill>
                  <a:schemeClr val="tx1"/>
                </a:solidFill>
                <a:latin typeface="Arial" panose="020B0604020202020204" pitchFamily="34" charset="0"/>
                <a:ea typeface="MS PGothic" panose="020B0600070205080204" pitchFamily="34" charset="-128"/>
              </a:defRPr>
            </a:lvl4pPr>
            <a:lvl5pPr marL="2057400" indent="-228600" defTabSz="1222375">
              <a:defRPr sz="2400">
                <a:solidFill>
                  <a:schemeClr val="tx1"/>
                </a:solidFill>
                <a:latin typeface="Arial" panose="020B0604020202020204" pitchFamily="34" charset="0"/>
                <a:ea typeface="MS PGothic" panose="020B0600070205080204" pitchFamily="34" charset="-128"/>
              </a:defRPr>
            </a:lvl5pPr>
            <a:lvl6pPr marL="2514600" indent="-228600" defTabSz="12223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2223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2223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2223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AU" altLang="en-US" sz="571">
              <a:solidFill>
                <a:srgbClr val="000000"/>
              </a:solidFill>
              <a:latin typeface="Arial Narrow" panose="020B0606020202030204" pitchFamily="34" charset="0"/>
            </a:endParaRPr>
          </a:p>
        </p:txBody>
      </p:sp>
      <p:sp>
        <p:nvSpPr>
          <p:cNvPr id="332" name="Rectangle 331"/>
          <p:cNvSpPr>
            <a:spLocks noChangeArrowheads="1"/>
          </p:cNvSpPr>
          <p:nvPr/>
        </p:nvSpPr>
        <p:spPr bwMode="auto">
          <a:xfrm>
            <a:off x="5855607" y="5170714"/>
            <a:ext cx="1284741" cy="185964"/>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US" sz="571" b="1">
                <a:solidFill>
                  <a:srgbClr val="000000"/>
                </a:solidFill>
                <a:latin typeface="Arial Narrow" charset="0"/>
                <a:ea typeface="ＭＳ Ｐゴシック" charset="0"/>
              </a:rPr>
              <a:t>CENTRE OF GRAVITY (COG)</a:t>
            </a:r>
          </a:p>
        </p:txBody>
      </p:sp>
      <p:sp>
        <p:nvSpPr>
          <p:cNvPr id="4212" name="Rectangle 333"/>
          <p:cNvSpPr>
            <a:spLocks noChangeArrowheads="1"/>
          </p:cNvSpPr>
          <p:nvPr/>
        </p:nvSpPr>
        <p:spPr bwMode="auto">
          <a:xfrm>
            <a:off x="5826125" y="5383893"/>
            <a:ext cx="1348241" cy="79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lnSpc>
                <a:spcPct val="80000"/>
              </a:lnSpc>
              <a:spcBef>
                <a:spcPct val="0"/>
              </a:spcBef>
              <a:buFontTx/>
              <a:buNone/>
            </a:pPr>
            <a:r>
              <a:rPr lang="en-AU" altLang="en-US" sz="571">
                <a:solidFill>
                  <a:srgbClr val="FF0000"/>
                </a:solidFill>
                <a:latin typeface="Arial Narrow" panose="020B0606020202030204" pitchFamily="34" charset="0"/>
              </a:rPr>
              <a:t>The primary entity that possesses the inherent capability to achieve an objective otr the desired end state.</a:t>
            </a:r>
          </a:p>
          <a:p>
            <a:pPr eaLnBrk="1" hangingPunct="1">
              <a:lnSpc>
                <a:spcPct val="80000"/>
              </a:lnSpc>
              <a:spcBef>
                <a:spcPct val="0"/>
              </a:spcBef>
              <a:buFontTx/>
              <a:buNone/>
            </a:pPr>
            <a:endParaRPr lang="en-AU" altLang="en-US" sz="571">
              <a:solidFill>
                <a:srgbClr val="FF0000"/>
              </a:solidFill>
              <a:latin typeface="Arial Narrow" panose="020B0606020202030204" pitchFamily="34" charset="0"/>
            </a:endParaRPr>
          </a:p>
          <a:p>
            <a:pPr eaLnBrk="1" hangingPunct="1">
              <a:lnSpc>
                <a:spcPct val="80000"/>
              </a:lnSpc>
              <a:spcBef>
                <a:spcPct val="0"/>
              </a:spcBef>
              <a:buFontTx/>
              <a:buNone/>
            </a:pPr>
            <a:r>
              <a:rPr lang="en-AU" altLang="en-US" sz="571">
                <a:latin typeface="Arial Narrow" panose="020B0606020202030204" pitchFamily="34" charset="0"/>
              </a:rPr>
              <a:t>Thing or those things (noun) that enable an actor to achieve their end state or stop others achieving theirs.</a:t>
            </a:r>
          </a:p>
          <a:p>
            <a:pPr eaLnBrk="1" hangingPunct="1">
              <a:lnSpc>
                <a:spcPct val="80000"/>
              </a:lnSpc>
              <a:spcBef>
                <a:spcPct val="0"/>
              </a:spcBef>
              <a:buFontTx/>
              <a:buNone/>
            </a:pPr>
            <a:endParaRPr lang="en-AU" altLang="en-US" sz="571">
              <a:latin typeface="Arial Narrow" panose="020B0606020202030204" pitchFamily="34" charset="0"/>
            </a:endParaRPr>
          </a:p>
          <a:p>
            <a:pPr eaLnBrk="1" hangingPunct="1">
              <a:lnSpc>
                <a:spcPct val="80000"/>
              </a:lnSpc>
              <a:spcBef>
                <a:spcPct val="0"/>
              </a:spcBef>
              <a:buFontTx/>
              <a:buNone/>
            </a:pPr>
            <a:r>
              <a:rPr lang="en-AU" altLang="en-US" sz="571">
                <a:latin typeface="Arial Narrow" panose="020B0606020202030204" pitchFamily="34" charset="0"/>
              </a:rPr>
              <a:t>There can be more than one CoG.</a:t>
            </a:r>
          </a:p>
          <a:p>
            <a:pPr eaLnBrk="1" hangingPunct="1">
              <a:lnSpc>
                <a:spcPct val="80000"/>
              </a:lnSpc>
              <a:spcBef>
                <a:spcPct val="0"/>
              </a:spcBef>
              <a:buFontTx/>
              <a:buNone/>
            </a:pPr>
            <a:r>
              <a:rPr lang="en-AU" altLang="en-US" sz="571">
                <a:latin typeface="Arial Narrow" panose="020B0606020202030204" pitchFamily="34" charset="0"/>
              </a:rPr>
              <a:t>All actors potentially have CoG.</a:t>
            </a:r>
          </a:p>
        </p:txBody>
      </p:sp>
      <p:sp>
        <p:nvSpPr>
          <p:cNvPr id="4213" name="Rectangle 334"/>
          <p:cNvSpPr>
            <a:spLocks noChangeArrowheads="1"/>
          </p:cNvSpPr>
          <p:nvPr/>
        </p:nvSpPr>
        <p:spPr bwMode="auto">
          <a:xfrm>
            <a:off x="7083653" y="5374822"/>
            <a:ext cx="1934482" cy="79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ja-JP" sz="571">
                <a:solidFill>
                  <a:srgbClr val="FF0000"/>
                </a:solidFill>
                <a:latin typeface="Arial Narrow" panose="020B0606020202030204" pitchFamily="34" charset="0"/>
              </a:rPr>
              <a:t>A concentration of forces or means, in a particular area, time and phase of an operation, where a commander seeks to bring about a decision.</a:t>
            </a:r>
          </a:p>
          <a:p>
            <a:pPr eaLnBrk="1" hangingPunct="1">
              <a:spcBef>
                <a:spcPct val="0"/>
              </a:spcBef>
              <a:buFontTx/>
              <a:buNone/>
            </a:pPr>
            <a:endParaRPr lang="en-AU" altLang="ja-JP" sz="571">
              <a:solidFill>
                <a:srgbClr val="FF0000"/>
              </a:solidFill>
              <a:latin typeface="Arial Narrow" panose="020B0606020202030204" pitchFamily="34" charset="0"/>
            </a:endParaRPr>
          </a:p>
          <a:p>
            <a:pPr eaLnBrk="1" hangingPunct="1">
              <a:spcBef>
                <a:spcPct val="0"/>
              </a:spcBef>
              <a:buFontTx/>
              <a:buNone/>
            </a:pPr>
            <a:r>
              <a:rPr lang="en-AU" altLang="ja-JP" sz="571">
                <a:latin typeface="Arial Narrow" panose="020B0606020202030204" pitchFamily="34" charset="0"/>
              </a:rPr>
              <a:t>The ME may be a DP or the main LOO during that particular phase. It is what the commander thinks is going to be decisive and it provides the focus for the activity that is considered to be crucial to success in the campaign or operation …</a:t>
            </a:r>
          </a:p>
        </p:txBody>
      </p:sp>
      <p:sp>
        <p:nvSpPr>
          <p:cNvPr id="337" name="Rectangle 336"/>
          <p:cNvSpPr>
            <a:spLocks noChangeArrowheads="1"/>
          </p:cNvSpPr>
          <p:nvPr/>
        </p:nvSpPr>
        <p:spPr bwMode="auto">
          <a:xfrm>
            <a:off x="7140349" y="5165045"/>
            <a:ext cx="1797276" cy="185964"/>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MAIN EFFORT</a:t>
            </a:r>
            <a:endParaRPr lang="en-US" sz="571" b="1">
              <a:solidFill>
                <a:srgbClr val="000000"/>
              </a:solidFill>
              <a:latin typeface="Arial Narrow" charset="0"/>
              <a:ea typeface="ＭＳ Ｐゴシック" charset="0"/>
            </a:endParaRPr>
          </a:p>
        </p:txBody>
      </p:sp>
      <p:sp>
        <p:nvSpPr>
          <p:cNvPr id="4215" name="Rectangle 337"/>
          <p:cNvSpPr>
            <a:spLocks noChangeArrowheads="1"/>
          </p:cNvSpPr>
          <p:nvPr/>
        </p:nvSpPr>
        <p:spPr bwMode="auto">
          <a:xfrm>
            <a:off x="7140349" y="5165045"/>
            <a:ext cx="1797276" cy="99332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16" name="Rectangle 338"/>
          <p:cNvSpPr>
            <a:spLocks noChangeArrowheads="1"/>
          </p:cNvSpPr>
          <p:nvPr/>
        </p:nvSpPr>
        <p:spPr bwMode="auto">
          <a:xfrm>
            <a:off x="5855607" y="5165045"/>
            <a:ext cx="1284741" cy="99332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340" name="Rectangle 339"/>
          <p:cNvSpPr>
            <a:spLocks noChangeArrowheads="1"/>
          </p:cNvSpPr>
          <p:nvPr/>
        </p:nvSpPr>
        <p:spPr bwMode="auto">
          <a:xfrm>
            <a:off x="3609295" y="5170714"/>
            <a:ext cx="1155473" cy="185964"/>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BRANCH</a:t>
            </a:r>
            <a:endParaRPr lang="en-US" sz="571" b="1">
              <a:solidFill>
                <a:srgbClr val="000000"/>
              </a:solidFill>
              <a:latin typeface="Arial Narrow" charset="0"/>
              <a:ea typeface="ＭＳ Ｐゴシック" charset="0"/>
            </a:endParaRPr>
          </a:p>
        </p:txBody>
      </p:sp>
      <p:sp>
        <p:nvSpPr>
          <p:cNvPr id="341" name="Rectangle 340"/>
          <p:cNvSpPr>
            <a:spLocks noChangeArrowheads="1"/>
          </p:cNvSpPr>
          <p:nvPr/>
        </p:nvSpPr>
        <p:spPr bwMode="auto">
          <a:xfrm>
            <a:off x="4764768" y="5170714"/>
            <a:ext cx="1090839" cy="185964"/>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SEQUEL</a:t>
            </a:r>
            <a:endParaRPr lang="en-US" sz="571" b="1">
              <a:solidFill>
                <a:srgbClr val="000000"/>
              </a:solidFill>
              <a:latin typeface="Arial Narrow" charset="0"/>
              <a:ea typeface="ＭＳ Ｐゴシック" charset="0"/>
            </a:endParaRPr>
          </a:p>
        </p:txBody>
      </p:sp>
      <p:sp>
        <p:nvSpPr>
          <p:cNvPr id="4219" name="Rectangle 203"/>
          <p:cNvSpPr>
            <a:spLocks noChangeArrowheads="1"/>
          </p:cNvSpPr>
          <p:nvPr/>
        </p:nvSpPr>
        <p:spPr bwMode="auto">
          <a:xfrm>
            <a:off x="3567339" y="5365751"/>
            <a:ext cx="1283607" cy="79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ja-JP" sz="571">
                <a:solidFill>
                  <a:srgbClr val="FF0000"/>
                </a:solidFill>
                <a:latin typeface="Arial Narrow" panose="020B0606020202030204" pitchFamily="34" charset="0"/>
              </a:rPr>
              <a:t>An option at a Commander’s Decision Point (CDP) along a line of operation that allows the commander flexibility to anticipate decisive points by deviating from, and returning to, that line of operation.</a:t>
            </a:r>
          </a:p>
          <a:p>
            <a:pPr eaLnBrk="1" hangingPunct="1">
              <a:spcBef>
                <a:spcPct val="0"/>
              </a:spcBef>
              <a:buFontTx/>
              <a:buNone/>
            </a:pPr>
            <a:endParaRPr lang="en-AU" altLang="ja-JP" sz="571">
              <a:solidFill>
                <a:srgbClr val="FF0000"/>
              </a:solidFill>
              <a:latin typeface="Arial Narrow" panose="020B0606020202030204" pitchFamily="34" charset="0"/>
            </a:endParaRPr>
          </a:p>
          <a:p>
            <a:pPr eaLnBrk="1" hangingPunct="1">
              <a:spcBef>
                <a:spcPct val="0"/>
              </a:spcBef>
              <a:buFontTx/>
              <a:buNone/>
            </a:pPr>
            <a:endParaRPr lang="en-AU" altLang="ja-JP" sz="571">
              <a:solidFill>
                <a:srgbClr val="FF0000"/>
              </a:solidFill>
              <a:latin typeface="Arial Narrow" panose="020B0606020202030204" pitchFamily="34" charset="0"/>
            </a:endParaRPr>
          </a:p>
        </p:txBody>
      </p:sp>
      <p:sp>
        <p:nvSpPr>
          <p:cNvPr id="4220" name="Rectangle 206"/>
          <p:cNvSpPr>
            <a:spLocks noChangeArrowheads="1"/>
          </p:cNvSpPr>
          <p:nvPr/>
        </p:nvSpPr>
        <p:spPr bwMode="auto">
          <a:xfrm>
            <a:off x="4737554" y="5365750"/>
            <a:ext cx="1221241" cy="6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a:solidFill>
                  <a:srgbClr val="FF0000"/>
                </a:solidFill>
                <a:latin typeface="Arial Narrow" panose="020B0606020202030204" pitchFamily="34" charset="0"/>
              </a:rPr>
              <a:t>An option at a Commander’s Decision Point (CDP) along a line of operation, initiated by a significant shift in operational direction, which identifies a new line of operation to achieve a revised or new objective.</a:t>
            </a:r>
          </a:p>
        </p:txBody>
      </p:sp>
      <p:sp>
        <p:nvSpPr>
          <p:cNvPr id="4221" name="Rectangle 207"/>
          <p:cNvSpPr>
            <a:spLocks noChangeArrowheads="1"/>
          </p:cNvSpPr>
          <p:nvPr/>
        </p:nvSpPr>
        <p:spPr bwMode="auto">
          <a:xfrm>
            <a:off x="4764768" y="5165045"/>
            <a:ext cx="1090839" cy="99332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22" name="Rectangle 226"/>
          <p:cNvSpPr>
            <a:spLocks noChangeArrowheads="1"/>
          </p:cNvSpPr>
          <p:nvPr/>
        </p:nvSpPr>
        <p:spPr bwMode="auto">
          <a:xfrm>
            <a:off x="3609295" y="5165045"/>
            <a:ext cx="1155473" cy="99332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23" name="Rectangle 227"/>
          <p:cNvSpPr>
            <a:spLocks noChangeArrowheads="1"/>
          </p:cNvSpPr>
          <p:nvPr/>
        </p:nvSpPr>
        <p:spPr bwMode="auto">
          <a:xfrm>
            <a:off x="1505857" y="2799670"/>
            <a:ext cx="1538741" cy="17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571" b="1">
                <a:solidFill>
                  <a:srgbClr val="000000"/>
                </a:solidFill>
                <a:latin typeface="Arial Narrow" panose="020B0606020202030204" pitchFamily="34" charset="0"/>
              </a:rPr>
              <a:t>Effects</a:t>
            </a:r>
            <a:r>
              <a:rPr lang="en-GB" altLang="en-US" sz="571">
                <a:solidFill>
                  <a:srgbClr val="000000"/>
                </a:solidFill>
                <a:latin typeface="Arial Narrow" panose="020B0606020202030204" pitchFamily="34" charset="0"/>
              </a:rPr>
              <a:t> = Task and Purpose for a tactical outcome</a:t>
            </a:r>
          </a:p>
        </p:txBody>
      </p:sp>
      <p:sp>
        <p:nvSpPr>
          <p:cNvPr id="4224" name="TextBox 229"/>
          <p:cNvSpPr txBox="1">
            <a:spLocks noChangeArrowheads="1"/>
          </p:cNvSpPr>
          <p:nvPr/>
        </p:nvSpPr>
        <p:spPr bwMode="auto">
          <a:xfrm>
            <a:off x="97518" y="1949224"/>
            <a:ext cx="820964" cy="6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571" b="1">
                <a:solidFill>
                  <a:srgbClr val="000000"/>
                </a:solidFill>
                <a:latin typeface="Arial Narrow" panose="020B0606020202030204" pitchFamily="34" charset="0"/>
              </a:rPr>
              <a:t>What is the right problem to solve?</a:t>
            </a:r>
          </a:p>
          <a:p>
            <a:pPr eaLnBrk="1" hangingPunct="1">
              <a:spcBef>
                <a:spcPct val="0"/>
              </a:spcBef>
              <a:buFontTx/>
              <a:buNone/>
            </a:pPr>
            <a:r>
              <a:rPr lang="en-US" altLang="en-US" sz="571" b="1">
                <a:solidFill>
                  <a:srgbClr val="000000"/>
                </a:solidFill>
                <a:latin typeface="Arial Narrow" panose="020B0606020202030204" pitchFamily="34" charset="0"/>
              </a:rPr>
              <a:t>What is the aim – environment &amp; actors?</a:t>
            </a:r>
          </a:p>
          <a:p>
            <a:pPr eaLnBrk="1" hangingPunct="1">
              <a:spcBef>
                <a:spcPct val="0"/>
              </a:spcBef>
              <a:buFontTx/>
              <a:buNone/>
            </a:pPr>
            <a:r>
              <a:rPr lang="en-US" altLang="en-US" sz="571" b="1">
                <a:solidFill>
                  <a:srgbClr val="000000"/>
                </a:solidFill>
                <a:latin typeface="Arial Narrow" panose="020B0606020202030204" pitchFamily="34" charset="0"/>
              </a:rPr>
              <a:t>Frame the problem</a:t>
            </a:r>
          </a:p>
        </p:txBody>
      </p:sp>
      <p:grpSp>
        <p:nvGrpSpPr>
          <p:cNvPr id="4225" name="Group 255"/>
          <p:cNvGrpSpPr>
            <a:grpSpLocks/>
          </p:cNvGrpSpPr>
          <p:nvPr/>
        </p:nvGrpSpPr>
        <p:grpSpPr bwMode="auto">
          <a:xfrm>
            <a:off x="1400401" y="3018518"/>
            <a:ext cx="260049" cy="268741"/>
            <a:chOff x="3224808" y="2060848"/>
            <a:chExt cx="292310" cy="288032"/>
          </a:xfrm>
        </p:grpSpPr>
        <p:sp>
          <p:nvSpPr>
            <p:cNvPr id="258" name="5-Point Star 257"/>
            <p:cNvSpPr>
              <a:spLocks noChangeArrowheads="1"/>
            </p:cNvSpPr>
            <p:nvPr/>
          </p:nvSpPr>
          <p:spPr bwMode="auto">
            <a:xfrm>
              <a:off x="3224808" y="2060848"/>
              <a:ext cx="288060" cy="288032"/>
            </a:xfrm>
            <a:custGeom>
              <a:avLst/>
              <a:gdLst>
                <a:gd name="T0" fmla="*/ 144016 w 288032"/>
                <a:gd name="T1" fmla="*/ 0 h 288032"/>
                <a:gd name="T2" fmla="*/ 0 w 288032"/>
                <a:gd name="T3" fmla="*/ 110018 h 288032"/>
                <a:gd name="T4" fmla="*/ 55009 w 288032"/>
                <a:gd name="T5" fmla="*/ 288031 h 288032"/>
                <a:gd name="T6" fmla="*/ 233023 w 288032"/>
                <a:gd name="T7" fmla="*/ 288031 h 288032"/>
                <a:gd name="T8" fmla="*/ 288032 w 288032"/>
                <a:gd name="T9" fmla="*/ 110018 h 288032"/>
                <a:gd name="T10" fmla="*/ 17694720 60000 65536"/>
                <a:gd name="T11" fmla="*/ 11796480 60000 65536"/>
                <a:gd name="T12" fmla="*/ 5898240 60000 65536"/>
                <a:gd name="T13" fmla="*/ 5898240 60000 65536"/>
                <a:gd name="T14" fmla="*/ 0 60000 65536"/>
                <a:gd name="T15" fmla="*/ 89008 w 288032"/>
                <a:gd name="T16" fmla="*/ 110019 h 288032"/>
                <a:gd name="T17" fmla="*/ 199024 w 288032"/>
                <a:gd name="T18" fmla="*/ 220035 h 288032"/>
              </a:gdLst>
              <a:ahLst/>
              <a:cxnLst>
                <a:cxn ang="T10">
                  <a:pos x="T0" y="T1"/>
                </a:cxn>
                <a:cxn ang="T11">
                  <a:pos x="T2" y="T3"/>
                </a:cxn>
                <a:cxn ang="T12">
                  <a:pos x="T4" y="T5"/>
                </a:cxn>
                <a:cxn ang="T13">
                  <a:pos x="T6" y="T7"/>
                </a:cxn>
                <a:cxn ang="T14">
                  <a:pos x="T8" y="T9"/>
                </a:cxn>
              </a:cxnLst>
              <a:rect l="T15" t="T16" r="T17" b="T18"/>
              <a:pathLst>
                <a:path w="288032" h="288032">
                  <a:moveTo>
                    <a:pt x="0" y="110018"/>
                  </a:moveTo>
                  <a:lnTo>
                    <a:pt x="110019" y="110019"/>
                  </a:lnTo>
                  <a:lnTo>
                    <a:pt x="144016" y="0"/>
                  </a:lnTo>
                  <a:lnTo>
                    <a:pt x="178013" y="110019"/>
                  </a:lnTo>
                  <a:lnTo>
                    <a:pt x="288032" y="110018"/>
                  </a:lnTo>
                  <a:lnTo>
                    <a:pt x="199024" y="178013"/>
                  </a:lnTo>
                  <a:lnTo>
                    <a:pt x="233023" y="288031"/>
                  </a:lnTo>
                  <a:lnTo>
                    <a:pt x="144016" y="220035"/>
                  </a:lnTo>
                  <a:lnTo>
                    <a:pt x="55009" y="288031"/>
                  </a:lnTo>
                  <a:lnTo>
                    <a:pt x="89008" y="178013"/>
                  </a:lnTo>
                  <a:lnTo>
                    <a:pt x="0" y="110018"/>
                  </a:lnTo>
                  <a:close/>
                </a:path>
              </a:pathLst>
            </a:custGeom>
            <a:solidFill>
              <a:srgbClr val="FFFF00"/>
            </a:solidFill>
            <a:ln w="9525">
              <a:solidFill>
                <a:srgbClr val="4A7EBB"/>
              </a:solidFill>
              <a:miter lim="800000"/>
              <a:headEnd/>
              <a:tailEnd/>
            </a:ln>
            <a:effectLst>
              <a:outerShdw blurRad="63500" dist="23000" dir="5400000" rotWithShape="0">
                <a:srgbClr val="000000">
                  <a:alpha val="34998"/>
                </a:srgbClr>
              </a:outerShdw>
            </a:effectLst>
          </p:spPr>
          <p:txBody>
            <a:bodyPr lIns="87279" tIns="43640" rIns="87279" bIns="43640" anchor="ctr"/>
            <a:lstStyle/>
            <a:p>
              <a:pPr eaLnBrk="1" hangingPunct="1">
                <a:defRPr/>
              </a:pPr>
              <a:endParaRPr lang="en-US" sz="1286"/>
            </a:p>
          </p:txBody>
        </p:sp>
        <p:sp>
          <p:nvSpPr>
            <p:cNvPr id="4240" name="Text Box 141"/>
            <p:cNvSpPr txBox="1">
              <a:spLocks noChangeArrowheads="1"/>
            </p:cNvSpPr>
            <p:nvPr/>
          </p:nvSpPr>
          <p:spPr bwMode="white">
            <a:xfrm>
              <a:off x="3245112" y="2087585"/>
              <a:ext cx="272006" cy="247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latin typeface="Arial" panose="020B0604020202020204" pitchFamily="34" charset="0"/>
                </a:rPr>
                <a:t>2</a:t>
              </a:r>
            </a:p>
          </p:txBody>
        </p:sp>
      </p:grpSp>
      <p:grpSp>
        <p:nvGrpSpPr>
          <p:cNvPr id="4226" name="Group 260"/>
          <p:cNvGrpSpPr>
            <a:grpSpLocks/>
          </p:cNvGrpSpPr>
          <p:nvPr/>
        </p:nvGrpSpPr>
        <p:grpSpPr bwMode="auto">
          <a:xfrm>
            <a:off x="1016001" y="3890509"/>
            <a:ext cx="261179" cy="267607"/>
            <a:chOff x="3224808" y="2060848"/>
            <a:chExt cx="293586" cy="288032"/>
          </a:xfrm>
        </p:grpSpPr>
        <p:sp>
          <p:nvSpPr>
            <p:cNvPr id="262" name="5-Point Star 261"/>
            <p:cNvSpPr>
              <a:spLocks noChangeArrowheads="1"/>
            </p:cNvSpPr>
            <p:nvPr/>
          </p:nvSpPr>
          <p:spPr bwMode="auto">
            <a:xfrm>
              <a:off x="3224808" y="2060848"/>
              <a:ext cx="288066" cy="288032"/>
            </a:xfrm>
            <a:custGeom>
              <a:avLst/>
              <a:gdLst>
                <a:gd name="T0" fmla="*/ 144016 w 288032"/>
                <a:gd name="T1" fmla="*/ 0 h 288032"/>
                <a:gd name="T2" fmla="*/ 0 w 288032"/>
                <a:gd name="T3" fmla="*/ 110018 h 288032"/>
                <a:gd name="T4" fmla="*/ 55009 w 288032"/>
                <a:gd name="T5" fmla="*/ 288031 h 288032"/>
                <a:gd name="T6" fmla="*/ 233023 w 288032"/>
                <a:gd name="T7" fmla="*/ 288031 h 288032"/>
                <a:gd name="T8" fmla="*/ 288032 w 288032"/>
                <a:gd name="T9" fmla="*/ 110018 h 288032"/>
                <a:gd name="T10" fmla="*/ 17694720 60000 65536"/>
                <a:gd name="T11" fmla="*/ 11796480 60000 65536"/>
                <a:gd name="T12" fmla="*/ 5898240 60000 65536"/>
                <a:gd name="T13" fmla="*/ 5898240 60000 65536"/>
                <a:gd name="T14" fmla="*/ 0 60000 65536"/>
                <a:gd name="T15" fmla="*/ 89008 w 288032"/>
                <a:gd name="T16" fmla="*/ 110019 h 288032"/>
                <a:gd name="T17" fmla="*/ 199024 w 288032"/>
                <a:gd name="T18" fmla="*/ 220035 h 288032"/>
              </a:gdLst>
              <a:ahLst/>
              <a:cxnLst>
                <a:cxn ang="T10">
                  <a:pos x="T0" y="T1"/>
                </a:cxn>
                <a:cxn ang="T11">
                  <a:pos x="T2" y="T3"/>
                </a:cxn>
                <a:cxn ang="T12">
                  <a:pos x="T4" y="T5"/>
                </a:cxn>
                <a:cxn ang="T13">
                  <a:pos x="T6" y="T7"/>
                </a:cxn>
                <a:cxn ang="T14">
                  <a:pos x="T8" y="T9"/>
                </a:cxn>
              </a:cxnLst>
              <a:rect l="T15" t="T16" r="T17" b="T18"/>
              <a:pathLst>
                <a:path w="288032" h="288032">
                  <a:moveTo>
                    <a:pt x="0" y="110018"/>
                  </a:moveTo>
                  <a:lnTo>
                    <a:pt x="110019" y="110019"/>
                  </a:lnTo>
                  <a:lnTo>
                    <a:pt x="144016" y="0"/>
                  </a:lnTo>
                  <a:lnTo>
                    <a:pt x="178013" y="110019"/>
                  </a:lnTo>
                  <a:lnTo>
                    <a:pt x="288032" y="110018"/>
                  </a:lnTo>
                  <a:lnTo>
                    <a:pt x="199024" y="178013"/>
                  </a:lnTo>
                  <a:lnTo>
                    <a:pt x="233023" y="288031"/>
                  </a:lnTo>
                  <a:lnTo>
                    <a:pt x="144016" y="220035"/>
                  </a:lnTo>
                  <a:lnTo>
                    <a:pt x="55009" y="288031"/>
                  </a:lnTo>
                  <a:lnTo>
                    <a:pt x="89008" y="178013"/>
                  </a:lnTo>
                  <a:lnTo>
                    <a:pt x="0" y="110018"/>
                  </a:lnTo>
                  <a:close/>
                </a:path>
              </a:pathLst>
            </a:custGeom>
            <a:solidFill>
              <a:srgbClr val="FFFF00"/>
            </a:solidFill>
            <a:ln w="9525">
              <a:solidFill>
                <a:srgbClr val="4A7EBB"/>
              </a:solidFill>
              <a:miter lim="800000"/>
              <a:headEnd/>
              <a:tailEnd/>
            </a:ln>
            <a:effectLst>
              <a:outerShdw blurRad="63500" dist="23000" dir="5400000" rotWithShape="0">
                <a:srgbClr val="000000">
                  <a:alpha val="34998"/>
                </a:srgbClr>
              </a:outerShdw>
            </a:effectLst>
          </p:spPr>
          <p:txBody>
            <a:bodyPr lIns="87279" tIns="43640" rIns="87279" bIns="43640" anchor="ctr"/>
            <a:lstStyle/>
            <a:p>
              <a:pPr eaLnBrk="1" hangingPunct="1">
                <a:defRPr/>
              </a:pPr>
              <a:endParaRPr lang="en-US" sz="1286"/>
            </a:p>
          </p:txBody>
        </p:sp>
        <p:sp>
          <p:nvSpPr>
            <p:cNvPr id="4238" name="Text Box 141"/>
            <p:cNvSpPr txBox="1">
              <a:spLocks noChangeArrowheads="1"/>
            </p:cNvSpPr>
            <p:nvPr/>
          </p:nvSpPr>
          <p:spPr bwMode="white">
            <a:xfrm>
              <a:off x="3246382" y="2087698"/>
              <a:ext cx="272012" cy="24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latin typeface="Arial" panose="020B0604020202020204" pitchFamily="34" charset="0"/>
                </a:rPr>
                <a:t>3</a:t>
              </a:r>
            </a:p>
          </p:txBody>
        </p:sp>
      </p:grpSp>
      <p:sp>
        <p:nvSpPr>
          <p:cNvPr id="4227" name="Text Box 138"/>
          <p:cNvSpPr txBox="1">
            <a:spLocks noChangeArrowheads="1"/>
          </p:cNvSpPr>
          <p:nvPr/>
        </p:nvSpPr>
        <p:spPr bwMode="auto">
          <a:xfrm>
            <a:off x="868589" y="3683000"/>
            <a:ext cx="616857" cy="26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i="1">
                <a:solidFill>
                  <a:srgbClr val="000000"/>
                </a:solidFill>
                <a:latin typeface="Arial Narrow" panose="020B0606020202030204" pitchFamily="34" charset="0"/>
              </a:rPr>
              <a:t>Commander’s Decision Point</a:t>
            </a:r>
          </a:p>
        </p:txBody>
      </p:sp>
      <p:sp>
        <p:nvSpPr>
          <p:cNvPr id="4228" name="Text Box 138"/>
          <p:cNvSpPr txBox="1">
            <a:spLocks noChangeArrowheads="1"/>
          </p:cNvSpPr>
          <p:nvPr/>
        </p:nvSpPr>
        <p:spPr bwMode="auto">
          <a:xfrm>
            <a:off x="1022804" y="2330223"/>
            <a:ext cx="586631" cy="17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i="1">
                <a:solidFill>
                  <a:srgbClr val="0000FF"/>
                </a:solidFill>
                <a:latin typeface="Arial Narrow" panose="020B0606020202030204" pitchFamily="34" charset="0"/>
              </a:rPr>
              <a:t>Decisive Points</a:t>
            </a:r>
          </a:p>
        </p:txBody>
      </p:sp>
      <p:sp>
        <p:nvSpPr>
          <p:cNvPr id="4229" name="Text Box 138"/>
          <p:cNvSpPr txBox="1">
            <a:spLocks noChangeArrowheads="1"/>
          </p:cNvSpPr>
          <p:nvPr/>
        </p:nvSpPr>
        <p:spPr bwMode="auto">
          <a:xfrm>
            <a:off x="2771321" y="2297339"/>
            <a:ext cx="513670" cy="26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AU" altLang="en-US" sz="571" i="1">
                <a:solidFill>
                  <a:srgbClr val="0000FF"/>
                </a:solidFill>
                <a:latin typeface="Arial Narrow" panose="020B0606020202030204" pitchFamily="34" charset="0"/>
              </a:rPr>
              <a:t>Lines of Operation</a:t>
            </a:r>
          </a:p>
        </p:txBody>
      </p:sp>
      <p:sp>
        <p:nvSpPr>
          <p:cNvPr id="4230" name="Line 316"/>
          <p:cNvSpPr>
            <a:spLocks noChangeShapeType="1"/>
          </p:cNvSpPr>
          <p:nvPr/>
        </p:nvSpPr>
        <p:spPr bwMode="auto">
          <a:xfrm>
            <a:off x="1383393" y="2503714"/>
            <a:ext cx="102054" cy="51027"/>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sz="1286"/>
          </a:p>
        </p:txBody>
      </p:sp>
      <p:sp>
        <p:nvSpPr>
          <p:cNvPr id="4231" name="Line 318"/>
          <p:cNvSpPr>
            <a:spLocks noChangeShapeType="1"/>
          </p:cNvSpPr>
          <p:nvPr/>
        </p:nvSpPr>
        <p:spPr bwMode="auto">
          <a:xfrm flipH="1">
            <a:off x="1125992" y="2503714"/>
            <a:ext cx="102054" cy="51027"/>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sz="1286"/>
          </a:p>
        </p:txBody>
      </p:sp>
      <p:grpSp>
        <p:nvGrpSpPr>
          <p:cNvPr id="4232" name="Group 322"/>
          <p:cNvGrpSpPr>
            <a:grpSpLocks/>
          </p:cNvGrpSpPr>
          <p:nvPr/>
        </p:nvGrpSpPr>
        <p:grpSpPr bwMode="auto">
          <a:xfrm>
            <a:off x="3028724" y="2554742"/>
            <a:ext cx="206375" cy="1440089"/>
            <a:chOff x="2671" y="2253"/>
            <a:chExt cx="182" cy="1270"/>
          </a:xfrm>
        </p:grpSpPr>
        <p:sp>
          <p:nvSpPr>
            <p:cNvPr id="4234" name="Line 319"/>
            <p:cNvSpPr>
              <a:spLocks noChangeShapeType="1"/>
            </p:cNvSpPr>
            <p:nvPr/>
          </p:nvSpPr>
          <p:spPr bwMode="auto">
            <a:xfrm>
              <a:off x="2671" y="2253"/>
              <a:ext cx="182" cy="499"/>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sz="1286"/>
            </a:p>
          </p:txBody>
        </p:sp>
        <p:sp>
          <p:nvSpPr>
            <p:cNvPr id="4235" name="Line 320"/>
            <p:cNvSpPr>
              <a:spLocks noChangeShapeType="1"/>
            </p:cNvSpPr>
            <p:nvPr/>
          </p:nvSpPr>
          <p:spPr bwMode="auto">
            <a:xfrm>
              <a:off x="2671" y="2253"/>
              <a:ext cx="91" cy="45"/>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sz="1286"/>
            </a:p>
          </p:txBody>
        </p:sp>
        <p:sp>
          <p:nvSpPr>
            <p:cNvPr id="4236" name="Line 321"/>
            <p:cNvSpPr>
              <a:spLocks noChangeShapeType="1"/>
            </p:cNvSpPr>
            <p:nvPr/>
          </p:nvSpPr>
          <p:spPr bwMode="auto">
            <a:xfrm>
              <a:off x="2671" y="2253"/>
              <a:ext cx="0" cy="127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sz="1286"/>
            </a:p>
          </p:txBody>
        </p:sp>
      </p:grpSp>
      <p:sp>
        <p:nvSpPr>
          <p:cNvPr id="4233" name="Line 323"/>
          <p:cNvSpPr>
            <a:spLocks noChangeShapeType="1"/>
          </p:cNvSpPr>
          <p:nvPr/>
        </p:nvSpPr>
        <p:spPr bwMode="auto">
          <a:xfrm>
            <a:off x="4932590" y="3429000"/>
            <a:ext cx="1440089" cy="0"/>
          </a:xfrm>
          <a:prstGeom prst="line">
            <a:avLst/>
          </a:prstGeom>
          <a:noFill/>
          <a:ln w="952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US" sz="1286"/>
          </a:p>
        </p:txBody>
      </p:sp>
      <p:sp>
        <p:nvSpPr>
          <p:cNvPr id="2" name="Rectangle 1"/>
          <p:cNvSpPr/>
          <p:nvPr/>
        </p:nvSpPr>
        <p:spPr>
          <a:xfrm>
            <a:off x="4023179" y="2621704"/>
            <a:ext cx="1192892" cy="1469196"/>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9503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96200" y="1066800"/>
            <a:ext cx="1435100" cy="548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6172200" y="1079500"/>
            <a:ext cx="1511300" cy="4572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Conditions</a:t>
            </a:r>
            <a:endParaRPr lang="en-US" dirty="0">
              <a:solidFill>
                <a:prstClr val="white"/>
              </a:solidFill>
            </a:endParaRPr>
          </a:p>
        </p:txBody>
      </p:sp>
      <p:sp>
        <p:nvSpPr>
          <p:cNvPr id="6" name="TextBox 5"/>
          <p:cNvSpPr txBox="1"/>
          <p:nvPr/>
        </p:nvSpPr>
        <p:spPr>
          <a:xfrm>
            <a:off x="7561052" y="1143000"/>
            <a:ext cx="1651000" cy="369332"/>
          </a:xfrm>
          <a:prstGeom prst="rect">
            <a:avLst/>
          </a:prstGeom>
          <a:noFill/>
        </p:spPr>
        <p:txBody>
          <a:bodyPr wrap="square" rtlCol="0">
            <a:spAutoFit/>
          </a:bodyPr>
          <a:lstStyle/>
          <a:p>
            <a:r>
              <a:rPr lang="en-US" dirty="0" smtClean="0">
                <a:solidFill>
                  <a:prstClr val="black"/>
                </a:solidFill>
              </a:rPr>
              <a:t>   ENDSTATE</a:t>
            </a:r>
            <a:endParaRPr lang="en-US" dirty="0">
              <a:solidFill>
                <a:prstClr val="black"/>
              </a:solidFill>
            </a:endParaRPr>
          </a:p>
        </p:txBody>
      </p:sp>
      <p:sp>
        <p:nvSpPr>
          <p:cNvPr id="7" name="TextBox 6"/>
          <p:cNvSpPr txBox="1"/>
          <p:nvPr/>
        </p:nvSpPr>
        <p:spPr>
          <a:xfrm>
            <a:off x="6197600" y="1160731"/>
            <a:ext cx="1295400" cy="307777"/>
          </a:xfrm>
          <a:prstGeom prst="rect">
            <a:avLst/>
          </a:prstGeom>
          <a:noFill/>
        </p:spPr>
        <p:txBody>
          <a:bodyPr wrap="square" rtlCol="0">
            <a:spAutoFit/>
          </a:bodyPr>
          <a:lstStyle/>
          <a:p>
            <a:pPr algn="ctr"/>
            <a:r>
              <a:rPr lang="en-US" sz="1400" dirty="0" smtClean="0">
                <a:solidFill>
                  <a:prstClr val="black"/>
                </a:solidFill>
              </a:rPr>
              <a:t>      </a:t>
            </a:r>
            <a:endParaRPr lang="en-US" sz="1400" dirty="0">
              <a:solidFill>
                <a:prstClr val="black"/>
              </a:solidFill>
            </a:endParaRPr>
          </a:p>
        </p:txBody>
      </p:sp>
      <p:sp>
        <p:nvSpPr>
          <p:cNvPr id="8" name="TextBox 7"/>
          <p:cNvSpPr txBox="1"/>
          <p:nvPr/>
        </p:nvSpPr>
        <p:spPr>
          <a:xfrm>
            <a:off x="6096000" y="1628319"/>
            <a:ext cx="1752600" cy="4339650"/>
          </a:xfrm>
          <a:prstGeom prst="rect">
            <a:avLst/>
          </a:prstGeom>
          <a:noFill/>
        </p:spPr>
        <p:txBody>
          <a:bodyPr wrap="square" rtlCol="0">
            <a:spAutoFit/>
          </a:bodyPr>
          <a:lstStyle/>
          <a:p>
            <a:r>
              <a:rPr lang="en-US" sz="1200" dirty="0" smtClean="0">
                <a:solidFill>
                  <a:prstClr val="black"/>
                </a:solidFill>
              </a:rPr>
              <a:t>Mexican Security Forces seen as legitimate by the people</a:t>
            </a:r>
          </a:p>
          <a:p>
            <a:endParaRPr lang="en-US" sz="1200" dirty="0">
              <a:solidFill>
                <a:prstClr val="black"/>
              </a:solidFill>
            </a:endParaRPr>
          </a:p>
          <a:p>
            <a:r>
              <a:rPr lang="en-US" sz="1200" dirty="0" smtClean="0">
                <a:solidFill>
                  <a:prstClr val="black"/>
                </a:solidFill>
              </a:rPr>
              <a:t>People are able to conduct daily activities without fear of Cartel intimidation/ violence</a:t>
            </a:r>
          </a:p>
          <a:p>
            <a:endParaRPr lang="en-US" sz="1200" dirty="0">
              <a:solidFill>
                <a:prstClr val="black"/>
              </a:solidFill>
            </a:endParaRPr>
          </a:p>
          <a:p>
            <a:r>
              <a:rPr lang="en-US" sz="1200" dirty="0" smtClean="0">
                <a:solidFill>
                  <a:prstClr val="black"/>
                </a:solidFill>
              </a:rPr>
              <a:t>Environment is no longer permissive for Cartels, </a:t>
            </a:r>
            <a:r>
              <a:rPr lang="en-US" sz="1200" dirty="0" err="1" smtClean="0">
                <a:solidFill>
                  <a:prstClr val="black"/>
                </a:solidFill>
              </a:rPr>
              <a:t>FoM</a:t>
            </a:r>
            <a:r>
              <a:rPr lang="en-US" sz="1200" dirty="0" smtClean="0">
                <a:solidFill>
                  <a:prstClr val="black"/>
                </a:solidFill>
              </a:rPr>
              <a:t> denied</a:t>
            </a:r>
          </a:p>
          <a:p>
            <a:endParaRPr lang="en-US" sz="1200" dirty="0">
              <a:solidFill>
                <a:prstClr val="black"/>
              </a:solidFill>
            </a:endParaRPr>
          </a:p>
          <a:p>
            <a:r>
              <a:rPr lang="en-US" sz="1200" dirty="0" smtClean="0">
                <a:solidFill>
                  <a:prstClr val="black"/>
                </a:solidFill>
              </a:rPr>
              <a:t>Economy provides opportunity and social mobility for the populace</a:t>
            </a:r>
          </a:p>
          <a:p>
            <a:endParaRPr lang="en-US" sz="1200" dirty="0">
              <a:solidFill>
                <a:prstClr val="black"/>
              </a:solidFill>
            </a:endParaRPr>
          </a:p>
          <a:p>
            <a:r>
              <a:rPr lang="en-US" sz="1200" dirty="0" smtClean="0">
                <a:solidFill>
                  <a:prstClr val="black"/>
                </a:solidFill>
              </a:rPr>
              <a:t>Effective Government leaders represent the needs of the people and act on their behalf</a:t>
            </a:r>
            <a:endParaRPr lang="en-US" sz="1200" dirty="0">
              <a:solidFill>
                <a:prstClr val="black"/>
              </a:solidFill>
            </a:endParaRPr>
          </a:p>
        </p:txBody>
      </p:sp>
      <p:sp>
        <p:nvSpPr>
          <p:cNvPr id="9" name="Right Arrow 8"/>
          <p:cNvSpPr/>
          <p:nvPr/>
        </p:nvSpPr>
        <p:spPr>
          <a:xfrm>
            <a:off x="12700" y="2133600"/>
            <a:ext cx="6159500"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9"/>
          <p:cNvSpPr/>
          <p:nvPr/>
        </p:nvSpPr>
        <p:spPr>
          <a:xfrm>
            <a:off x="12700" y="2895600"/>
            <a:ext cx="6159500"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ight Arrow 10"/>
          <p:cNvSpPr/>
          <p:nvPr/>
        </p:nvSpPr>
        <p:spPr>
          <a:xfrm>
            <a:off x="12700" y="3733800"/>
            <a:ext cx="6159500"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Arrow 11"/>
          <p:cNvSpPr/>
          <p:nvPr/>
        </p:nvSpPr>
        <p:spPr>
          <a:xfrm>
            <a:off x="12700" y="4648200"/>
            <a:ext cx="6159500"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ight Arrow 12"/>
          <p:cNvSpPr/>
          <p:nvPr/>
        </p:nvSpPr>
        <p:spPr>
          <a:xfrm>
            <a:off x="12700" y="5638800"/>
            <a:ext cx="6159500" cy="317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203200" y="2019300"/>
            <a:ext cx="762000" cy="5334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Corrupt Officers Removed</a:t>
            </a:r>
            <a:endParaRPr lang="en-US" sz="800" dirty="0">
              <a:solidFill>
                <a:prstClr val="black"/>
              </a:solidFill>
            </a:endParaRPr>
          </a:p>
        </p:txBody>
      </p:sp>
      <p:sp>
        <p:nvSpPr>
          <p:cNvPr id="17" name="Oval 16"/>
          <p:cNvSpPr/>
          <p:nvPr/>
        </p:nvSpPr>
        <p:spPr>
          <a:xfrm>
            <a:off x="800100" y="2019300"/>
            <a:ext cx="9144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Habitual Partnerships Established</a:t>
            </a:r>
            <a:endParaRPr lang="en-US" sz="800" dirty="0">
              <a:solidFill>
                <a:prstClr val="black"/>
              </a:solidFill>
            </a:endParaRPr>
          </a:p>
        </p:txBody>
      </p:sp>
      <p:sp>
        <p:nvSpPr>
          <p:cNvPr id="16" name="Oval 15"/>
          <p:cNvSpPr/>
          <p:nvPr/>
        </p:nvSpPr>
        <p:spPr>
          <a:xfrm>
            <a:off x="1574800" y="2019300"/>
            <a:ext cx="1016000" cy="5334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New Recruitment Drive</a:t>
            </a:r>
            <a:endParaRPr lang="en-US" sz="800" dirty="0">
              <a:solidFill>
                <a:prstClr val="black"/>
              </a:solidFill>
            </a:endParaRPr>
          </a:p>
        </p:txBody>
      </p:sp>
      <p:sp>
        <p:nvSpPr>
          <p:cNvPr id="15" name="Oval 14"/>
          <p:cNvSpPr/>
          <p:nvPr/>
        </p:nvSpPr>
        <p:spPr>
          <a:xfrm>
            <a:off x="2667000" y="2019300"/>
            <a:ext cx="952500" cy="5842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Mexican Security Forces Better Paid</a:t>
            </a:r>
            <a:endParaRPr lang="en-US" sz="800" dirty="0">
              <a:solidFill>
                <a:prstClr val="black"/>
              </a:solidFill>
            </a:endParaRPr>
          </a:p>
        </p:txBody>
      </p:sp>
      <p:sp>
        <p:nvSpPr>
          <p:cNvPr id="18" name="Oval 17"/>
          <p:cNvSpPr/>
          <p:nvPr/>
        </p:nvSpPr>
        <p:spPr>
          <a:xfrm>
            <a:off x="2222500" y="2819400"/>
            <a:ext cx="762000" cy="4572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Media Exploits US success</a:t>
            </a:r>
            <a:endParaRPr lang="en-US" sz="800" dirty="0">
              <a:solidFill>
                <a:prstClr val="black"/>
              </a:solidFill>
            </a:endParaRPr>
          </a:p>
        </p:txBody>
      </p:sp>
      <p:sp>
        <p:nvSpPr>
          <p:cNvPr id="19" name="Oval 18"/>
          <p:cNvSpPr/>
          <p:nvPr/>
        </p:nvSpPr>
        <p:spPr>
          <a:xfrm>
            <a:off x="177800" y="2806700"/>
            <a:ext cx="5334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Secure Border</a:t>
            </a:r>
            <a:endParaRPr lang="en-US" sz="800" dirty="0">
              <a:solidFill>
                <a:prstClr val="black"/>
              </a:solidFill>
            </a:endParaRPr>
          </a:p>
        </p:txBody>
      </p:sp>
      <p:sp>
        <p:nvSpPr>
          <p:cNvPr id="20" name="Oval 19"/>
          <p:cNvSpPr/>
          <p:nvPr/>
        </p:nvSpPr>
        <p:spPr>
          <a:xfrm>
            <a:off x="609600" y="2806700"/>
            <a:ext cx="7239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Partnered Agency Support</a:t>
            </a:r>
            <a:endParaRPr lang="en-US" sz="800" dirty="0">
              <a:solidFill>
                <a:prstClr val="black"/>
              </a:solidFill>
            </a:endParaRPr>
          </a:p>
        </p:txBody>
      </p:sp>
      <p:sp>
        <p:nvSpPr>
          <p:cNvPr id="21" name="Oval 20"/>
          <p:cNvSpPr/>
          <p:nvPr/>
        </p:nvSpPr>
        <p:spPr>
          <a:xfrm>
            <a:off x="3162300" y="2743200"/>
            <a:ext cx="723900" cy="5334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Mexican Support</a:t>
            </a:r>
            <a:endParaRPr lang="en-US" sz="800" dirty="0">
              <a:solidFill>
                <a:prstClr val="black"/>
              </a:solidFill>
            </a:endParaRPr>
          </a:p>
        </p:txBody>
      </p:sp>
      <p:sp>
        <p:nvSpPr>
          <p:cNvPr id="23" name="Oval 22"/>
          <p:cNvSpPr/>
          <p:nvPr/>
        </p:nvSpPr>
        <p:spPr>
          <a:xfrm>
            <a:off x="215900" y="3619500"/>
            <a:ext cx="7620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Interdict Smuggling Routes</a:t>
            </a:r>
            <a:endParaRPr lang="en-US" sz="800" dirty="0">
              <a:solidFill>
                <a:prstClr val="black"/>
              </a:solidFill>
            </a:endParaRPr>
          </a:p>
        </p:txBody>
      </p:sp>
      <p:sp>
        <p:nvSpPr>
          <p:cNvPr id="24" name="Oval 23"/>
          <p:cNvSpPr/>
          <p:nvPr/>
        </p:nvSpPr>
        <p:spPr>
          <a:xfrm>
            <a:off x="863600" y="3619500"/>
            <a:ext cx="762000" cy="5334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Exploit Gang Tensions</a:t>
            </a:r>
            <a:endParaRPr lang="en-US" sz="800" dirty="0">
              <a:solidFill>
                <a:prstClr val="black"/>
              </a:solidFill>
            </a:endParaRPr>
          </a:p>
        </p:txBody>
      </p:sp>
      <p:sp>
        <p:nvSpPr>
          <p:cNvPr id="25" name="Oval 24"/>
          <p:cNvSpPr/>
          <p:nvPr/>
        </p:nvSpPr>
        <p:spPr>
          <a:xfrm>
            <a:off x="2425700" y="3619500"/>
            <a:ext cx="8382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Key Leadership Removed</a:t>
            </a:r>
            <a:endParaRPr lang="en-US" sz="800" dirty="0">
              <a:solidFill>
                <a:prstClr val="black"/>
              </a:solidFill>
            </a:endParaRPr>
          </a:p>
        </p:txBody>
      </p:sp>
      <p:sp>
        <p:nvSpPr>
          <p:cNvPr id="27" name="Oval 26"/>
          <p:cNvSpPr/>
          <p:nvPr/>
        </p:nvSpPr>
        <p:spPr>
          <a:xfrm>
            <a:off x="3416300" y="3619500"/>
            <a:ext cx="838200" cy="5334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Partner w/ Community Leaders</a:t>
            </a:r>
            <a:endParaRPr lang="en-US" sz="800" dirty="0">
              <a:solidFill>
                <a:prstClr val="black"/>
              </a:solidFill>
            </a:endParaRPr>
          </a:p>
        </p:txBody>
      </p:sp>
      <p:sp>
        <p:nvSpPr>
          <p:cNvPr id="28" name="Oval 27"/>
          <p:cNvSpPr/>
          <p:nvPr/>
        </p:nvSpPr>
        <p:spPr>
          <a:xfrm>
            <a:off x="139700" y="4495800"/>
            <a:ext cx="9398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Right to Work Program</a:t>
            </a:r>
            <a:endParaRPr lang="en-US" sz="800" dirty="0">
              <a:solidFill>
                <a:prstClr val="black"/>
              </a:solidFill>
            </a:endParaRPr>
          </a:p>
        </p:txBody>
      </p:sp>
      <p:sp>
        <p:nvSpPr>
          <p:cNvPr id="31" name="Oval 30"/>
          <p:cNvSpPr/>
          <p:nvPr/>
        </p:nvSpPr>
        <p:spPr>
          <a:xfrm>
            <a:off x="1397000" y="4495800"/>
            <a:ext cx="9144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Illegal Economy Interdiction</a:t>
            </a:r>
            <a:endParaRPr lang="en-US" sz="800" dirty="0">
              <a:solidFill>
                <a:prstClr val="black"/>
              </a:solidFill>
            </a:endParaRPr>
          </a:p>
        </p:txBody>
      </p:sp>
      <p:sp>
        <p:nvSpPr>
          <p:cNvPr id="34" name="Oval 33"/>
          <p:cNvSpPr/>
          <p:nvPr/>
        </p:nvSpPr>
        <p:spPr>
          <a:xfrm>
            <a:off x="3262004" y="5486400"/>
            <a:ext cx="1447800" cy="5334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Establish Fair Mexican Judiciary</a:t>
            </a:r>
            <a:endParaRPr lang="en-US" sz="800" dirty="0">
              <a:solidFill>
                <a:prstClr val="black"/>
              </a:solidFill>
            </a:endParaRPr>
          </a:p>
        </p:txBody>
      </p:sp>
      <p:sp>
        <p:nvSpPr>
          <p:cNvPr id="36" name="TextBox 35"/>
          <p:cNvSpPr txBox="1"/>
          <p:nvPr/>
        </p:nvSpPr>
        <p:spPr>
          <a:xfrm>
            <a:off x="0" y="0"/>
            <a:ext cx="9144000" cy="369332"/>
          </a:xfrm>
          <a:prstGeom prst="rect">
            <a:avLst/>
          </a:prstGeom>
          <a:noFill/>
        </p:spPr>
        <p:txBody>
          <a:bodyPr wrap="square" rtlCol="0">
            <a:spAutoFit/>
          </a:bodyPr>
          <a:lstStyle/>
          <a:p>
            <a:pPr algn="ctr"/>
            <a:r>
              <a:rPr lang="en-US" dirty="0" smtClean="0">
                <a:solidFill>
                  <a:prstClr val="black"/>
                </a:solidFill>
              </a:rPr>
              <a:t> </a:t>
            </a:r>
            <a:endParaRPr lang="en-US" dirty="0">
              <a:solidFill>
                <a:prstClr val="black"/>
              </a:solidFill>
            </a:endParaRPr>
          </a:p>
        </p:txBody>
      </p:sp>
      <p:sp>
        <p:nvSpPr>
          <p:cNvPr id="37" name="Oval 36"/>
          <p:cNvSpPr/>
          <p:nvPr/>
        </p:nvSpPr>
        <p:spPr>
          <a:xfrm>
            <a:off x="1206500" y="2806700"/>
            <a:ext cx="711200"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Neutralize US Gangs</a:t>
            </a:r>
            <a:endParaRPr lang="en-US" sz="800" dirty="0">
              <a:solidFill>
                <a:prstClr val="black"/>
              </a:solidFill>
            </a:endParaRPr>
          </a:p>
        </p:txBody>
      </p:sp>
      <p:sp>
        <p:nvSpPr>
          <p:cNvPr id="39" name="Oval 38"/>
          <p:cNvSpPr/>
          <p:nvPr/>
        </p:nvSpPr>
        <p:spPr>
          <a:xfrm>
            <a:off x="4403108" y="5486400"/>
            <a:ext cx="16002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Partner to Build Special Joint Prosecutor for </a:t>
            </a:r>
            <a:r>
              <a:rPr lang="en-US" sz="800" dirty="0" err="1" smtClean="0">
                <a:solidFill>
                  <a:prstClr val="black"/>
                </a:solidFill>
              </a:rPr>
              <a:t>Narco</a:t>
            </a:r>
            <a:r>
              <a:rPr lang="en-US" sz="800" dirty="0" smtClean="0">
                <a:solidFill>
                  <a:prstClr val="black"/>
                </a:solidFill>
              </a:rPr>
              <a:t>-Violence</a:t>
            </a:r>
            <a:endParaRPr lang="en-US" sz="800" dirty="0">
              <a:solidFill>
                <a:prstClr val="black"/>
              </a:solidFill>
            </a:endParaRPr>
          </a:p>
        </p:txBody>
      </p:sp>
      <p:sp>
        <p:nvSpPr>
          <p:cNvPr id="38" name="Oval 37"/>
          <p:cNvSpPr/>
          <p:nvPr/>
        </p:nvSpPr>
        <p:spPr>
          <a:xfrm>
            <a:off x="3479800" y="2019300"/>
            <a:ext cx="863600" cy="584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Security Forces target Cartel Violence</a:t>
            </a:r>
            <a:endParaRPr lang="en-US" sz="800" dirty="0">
              <a:solidFill>
                <a:prstClr val="black"/>
              </a:solidFill>
            </a:endParaRPr>
          </a:p>
        </p:txBody>
      </p:sp>
      <p:sp>
        <p:nvSpPr>
          <p:cNvPr id="41" name="Oval 40"/>
          <p:cNvSpPr/>
          <p:nvPr/>
        </p:nvSpPr>
        <p:spPr>
          <a:xfrm>
            <a:off x="4267200" y="2019300"/>
            <a:ext cx="876300" cy="5334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Media Embeds w/ operations</a:t>
            </a:r>
            <a:endParaRPr lang="en-US" sz="800" dirty="0">
              <a:solidFill>
                <a:prstClr val="black"/>
              </a:solidFill>
            </a:endParaRPr>
          </a:p>
        </p:txBody>
      </p:sp>
      <p:sp>
        <p:nvSpPr>
          <p:cNvPr id="42" name="Oval 41"/>
          <p:cNvSpPr/>
          <p:nvPr/>
        </p:nvSpPr>
        <p:spPr>
          <a:xfrm>
            <a:off x="5016500" y="2032000"/>
            <a:ext cx="876300" cy="5334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Exploit Successful Ops</a:t>
            </a:r>
            <a:endParaRPr lang="en-US" sz="800" dirty="0">
              <a:solidFill>
                <a:prstClr val="black"/>
              </a:solidFill>
            </a:endParaRPr>
          </a:p>
        </p:txBody>
      </p:sp>
      <p:sp>
        <p:nvSpPr>
          <p:cNvPr id="43" name="Oval 42"/>
          <p:cNvSpPr/>
          <p:nvPr/>
        </p:nvSpPr>
        <p:spPr>
          <a:xfrm>
            <a:off x="3746500" y="2755900"/>
            <a:ext cx="990600" cy="5334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Stand up Neighborhood Watches</a:t>
            </a:r>
            <a:endParaRPr lang="en-US" sz="800" dirty="0">
              <a:solidFill>
                <a:prstClr val="black"/>
              </a:solidFill>
            </a:endParaRPr>
          </a:p>
        </p:txBody>
      </p:sp>
      <p:sp>
        <p:nvSpPr>
          <p:cNvPr id="22" name="Oval 21"/>
          <p:cNvSpPr/>
          <p:nvPr/>
        </p:nvSpPr>
        <p:spPr>
          <a:xfrm>
            <a:off x="4902200" y="2743200"/>
            <a:ext cx="838200" cy="5334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Neutralize Mexican Gangs</a:t>
            </a:r>
            <a:endParaRPr lang="en-US" sz="800" dirty="0">
              <a:solidFill>
                <a:prstClr val="black"/>
              </a:solidFill>
            </a:endParaRPr>
          </a:p>
        </p:txBody>
      </p:sp>
      <p:sp>
        <p:nvSpPr>
          <p:cNvPr id="44" name="Oval 43"/>
          <p:cNvSpPr/>
          <p:nvPr/>
        </p:nvSpPr>
        <p:spPr>
          <a:xfrm>
            <a:off x="1498600" y="3619500"/>
            <a:ext cx="8382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Target Money Laundering Ops</a:t>
            </a:r>
            <a:endParaRPr lang="en-US" sz="800" dirty="0">
              <a:solidFill>
                <a:prstClr val="black"/>
              </a:solidFill>
            </a:endParaRPr>
          </a:p>
        </p:txBody>
      </p:sp>
      <p:sp>
        <p:nvSpPr>
          <p:cNvPr id="45" name="Oval 44"/>
          <p:cNvSpPr/>
          <p:nvPr/>
        </p:nvSpPr>
        <p:spPr>
          <a:xfrm>
            <a:off x="4114800" y="3619500"/>
            <a:ext cx="685800" cy="5334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Media Campaign </a:t>
            </a:r>
            <a:endParaRPr lang="en-US" sz="800" dirty="0">
              <a:solidFill>
                <a:prstClr val="black"/>
              </a:solidFill>
            </a:endParaRPr>
          </a:p>
        </p:txBody>
      </p:sp>
      <p:sp>
        <p:nvSpPr>
          <p:cNvPr id="46" name="Oval 45"/>
          <p:cNvSpPr/>
          <p:nvPr/>
        </p:nvSpPr>
        <p:spPr>
          <a:xfrm>
            <a:off x="4902200" y="3619500"/>
            <a:ext cx="9779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Amnesty / Repatriation for Gang Soldiers</a:t>
            </a:r>
            <a:endParaRPr lang="en-US" sz="800" dirty="0">
              <a:solidFill>
                <a:prstClr val="black"/>
              </a:solidFill>
            </a:endParaRPr>
          </a:p>
        </p:txBody>
      </p:sp>
      <p:sp>
        <p:nvSpPr>
          <p:cNvPr id="29" name="Oval 28"/>
          <p:cNvSpPr/>
          <p:nvPr/>
        </p:nvSpPr>
        <p:spPr>
          <a:xfrm>
            <a:off x="2146300" y="4495800"/>
            <a:ext cx="9398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Infrastructure Dev.</a:t>
            </a:r>
            <a:endParaRPr lang="en-US" sz="800" dirty="0">
              <a:solidFill>
                <a:prstClr val="black"/>
              </a:solidFill>
            </a:endParaRPr>
          </a:p>
        </p:txBody>
      </p:sp>
      <p:sp>
        <p:nvSpPr>
          <p:cNvPr id="30" name="Oval 29"/>
          <p:cNvSpPr/>
          <p:nvPr/>
        </p:nvSpPr>
        <p:spPr>
          <a:xfrm>
            <a:off x="2882900" y="4495800"/>
            <a:ext cx="10668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Guest Worker Program</a:t>
            </a:r>
            <a:endParaRPr lang="en-US" sz="800" dirty="0">
              <a:solidFill>
                <a:prstClr val="black"/>
              </a:solidFill>
            </a:endParaRPr>
          </a:p>
        </p:txBody>
      </p:sp>
      <p:sp>
        <p:nvSpPr>
          <p:cNvPr id="47" name="Oval 46"/>
          <p:cNvSpPr/>
          <p:nvPr/>
        </p:nvSpPr>
        <p:spPr>
          <a:xfrm>
            <a:off x="3759200" y="4495800"/>
            <a:ext cx="990600" cy="5334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Stand up Neighborhood Watches</a:t>
            </a:r>
            <a:endParaRPr lang="en-US" sz="800" dirty="0">
              <a:solidFill>
                <a:prstClr val="black"/>
              </a:solidFill>
            </a:endParaRPr>
          </a:p>
        </p:txBody>
      </p:sp>
      <p:sp>
        <p:nvSpPr>
          <p:cNvPr id="51" name="Rectangle 50"/>
          <p:cNvSpPr/>
          <p:nvPr/>
        </p:nvSpPr>
        <p:spPr>
          <a:xfrm>
            <a:off x="6172200" y="1066800"/>
            <a:ext cx="1524000" cy="548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TextBox 51"/>
          <p:cNvSpPr txBox="1"/>
          <p:nvPr/>
        </p:nvSpPr>
        <p:spPr>
          <a:xfrm>
            <a:off x="93452" y="1765300"/>
            <a:ext cx="3733800" cy="307777"/>
          </a:xfrm>
          <a:prstGeom prst="rect">
            <a:avLst/>
          </a:prstGeom>
          <a:noFill/>
        </p:spPr>
        <p:txBody>
          <a:bodyPr wrap="square" rtlCol="0">
            <a:spAutoFit/>
          </a:bodyPr>
          <a:lstStyle/>
          <a:p>
            <a:pPr algn="ctr"/>
            <a:r>
              <a:rPr lang="en-US" sz="1400" b="1" dirty="0" smtClean="0">
                <a:solidFill>
                  <a:srgbClr val="FF0000"/>
                </a:solidFill>
              </a:rPr>
              <a:t>Partnership With Mexican Security Forces</a:t>
            </a:r>
            <a:endParaRPr lang="en-US" sz="1400" b="1" dirty="0">
              <a:solidFill>
                <a:srgbClr val="FF0000"/>
              </a:solidFill>
            </a:endParaRPr>
          </a:p>
        </p:txBody>
      </p:sp>
      <p:sp>
        <p:nvSpPr>
          <p:cNvPr id="57" name="Oval 56"/>
          <p:cNvSpPr/>
          <p:nvPr/>
        </p:nvSpPr>
        <p:spPr>
          <a:xfrm>
            <a:off x="38100" y="5448300"/>
            <a:ext cx="800100" cy="5715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Establish Juarez/El Paso DRTs</a:t>
            </a:r>
            <a:endParaRPr lang="en-US" sz="800" dirty="0">
              <a:solidFill>
                <a:prstClr val="black"/>
              </a:solidFill>
            </a:endParaRPr>
          </a:p>
        </p:txBody>
      </p:sp>
      <p:sp>
        <p:nvSpPr>
          <p:cNvPr id="53" name="TextBox 52"/>
          <p:cNvSpPr txBox="1"/>
          <p:nvPr/>
        </p:nvSpPr>
        <p:spPr>
          <a:xfrm>
            <a:off x="-88900" y="2552700"/>
            <a:ext cx="1295400" cy="307777"/>
          </a:xfrm>
          <a:prstGeom prst="rect">
            <a:avLst/>
          </a:prstGeom>
          <a:noFill/>
        </p:spPr>
        <p:txBody>
          <a:bodyPr wrap="square" rtlCol="0">
            <a:spAutoFit/>
          </a:bodyPr>
          <a:lstStyle/>
          <a:p>
            <a:pPr algn="ctr"/>
            <a:r>
              <a:rPr lang="en-US" sz="1400" b="1" dirty="0" smtClean="0">
                <a:solidFill>
                  <a:srgbClr val="FF0000"/>
                </a:solidFill>
              </a:rPr>
              <a:t>Security</a:t>
            </a:r>
            <a:endParaRPr lang="en-US" sz="1400" b="1" dirty="0">
              <a:solidFill>
                <a:srgbClr val="FF0000"/>
              </a:solidFill>
            </a:endParaRPr>
          </a:p>
        </p:txBody>
      </p:sp>
      <p:sp>
        <p:nvSpPr>
          <p:cNvPr id="54" name="TextBox 53"/>
          <p:cNvSpPr txBox="1"/>
          <p:nvPr/>
        </p:nvSpPr>
        <p:spPr>
          <a:xfrm>
            <a:off x="-152400" y="3352800"/>
            <a:ext cx="2235200" cy="307777"/>
          </a:xfrm>
          <a:prstGeom prst="rect">
            <a:avLst/>
          </a:prstGeom>
          <a:noFill/>
        </p:spPr>
        <p:txBody>
          <a:bodyPr wrap="square" rtlCol="0">
            <a:spAutoFit/>
          </a:bodyPr>
          <a:lstStyle/>
          <a:p>
            <a:pPr algn="ctr"/>
            <a:r>
              <a:rPr lang="en-US" sz="1400" b="1" dirty="0" smtClean="0">
                <a:solidFill>
                  <a:srgbClr val="FF0000"/>
                </a:solidFill>
              </a:rPr>
              <a:t>Cartel Interdiction</a:t>
            </a:r>
            <a:endParaRPr lang="en-US" sz="1400" b="1" dirty="0">
              <a:solidFill>
                <a:srgbClr val="FF0000"/>
              </a:solidFill>
            </a:endParaRPr>
          </a:p>
        </p:txBody>
      </p:sp>
      <p:sp>
        <p:nvSpPr>
          <p:cNvPr id="55" name="TextBox 54"/>
          <p:cNvSpPr txBox="1"/>
          <p:nvPr/>
        </p:nvSpPr>
        <p:spPr>
          <a:xfrm>
            <a:off x="-381000" y="4216400"/>
            <a:ext cx="3162300" cy="307777"/>
          </a:xfrm>
          <a:prstGeom prst="rect">
            <a:avLst/>
          </a:prstGeom>
          <a:noFill/>
        </p:spPr>
        <p:txBody>
          <a:bodyPr wrap="square" rtlCol="0">
            <a:spAutoFit/>
          </a:bodyPr>
          <a:lstStyle/>
          <a:p>
            <a:pPr algn="ctr"/>
            <a:r>
              <a:rPr lang="en-US" sz="1400" b="1" dirty="0" smtClean="0">
                <a:solidFill>
                  <a:srgbClr val="FF0000"/>
                </a:solidFill>
              </a:rPr>
              <a:t>Economic Development</a:t>
            </a:r>
            <a:endParaRPr lang="en-US" sz="1400" b="1" dirty="0">
              <a:solidFill>
                <a:srgbClr val="FF0000"/>
              </a:solidFill>
            </a:endParaRPr>
          </a:p>
        </p:txBody>
      </p:sp>
      <p:sp>
        <p:nvSpPr>
          <p:cNvPr id="56" name="TextBox 55"/>
          <p:cNvSpPr txBox="1"/>
          <p:nvPr/>
        </p:nvSpPr>
        <p:spPr>
          <a:xfrm>
            <a:off x="-63500" y="5207000"/>
            <a:ext cx="1536700" cy="307777"/>
          </a:xfrm>
          <a:prstGeom prst="rect">
            <a:avLst/>
          </a:prstGeom>
          <a:noFill/>
        </p:spPr>
        <p:txBody>
          <a:bodyPr wrap="square" rtlCol="0">
            <a:spAutoFit/>
          </a:bodyPr>
          <a:lstStyle/>
          <a:p>
            <a:pPr algn="ctr"/>
            <a:r>
              <a:rPr lang="en-US" sz="1400" b="1" dirty="0" smtClean="0">
                <a:solidFill>
                  <a:srgbClr val="FF0000"/>
                </a:solidFill>
              </a:rPr>
              <a:t>Governance</a:t>
            </a:r>
            <a:endParaRPr lang="en-US" sz="1400" b="1" dirty="0">
              <a:solidFill>
                <a:srgbClr val="FF0000"/>
              </a:solidFill>
            </a:endParaRPr>
          </a:p>
        </p:txBody>
      </p:sp>
      <p:sp>
        <p:nvSpPr>
          <p:cNvPr id="33" name="Oval 32"/>
          <p:cNvSpPr/>
          <p:nvPr/>
        </p:nvSpPr>
        <p:spPr>
          <a:xfrm>
            <a:off x="673100" y="5461000"/>
            <a:ext cx="10160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Targeting Focus on Corrupt Leaders</a:t>
            </a:r>
            <a:endParaRPr lang="en-US" sz="800" dirty="0">
              <a:solidFill>
                <a:prstClr val="black"/>
              </a:solidFill>
            </a:endParaRPr>
          </a:p>
        </p:txBody>
      </p:sp>
      <p:sp>
        <p:nvSpPr>
          <p:cNvPr id="49" name="Oval 48"/>
          <p:cNvSpPr/>
          <p:nvPr/>
        </p:nvSpPr>
        <p:spPr>
          <a:xfrm>
            <a:off x="1394156" y="5486400"/>
            <a:ext cx="787400" cy="5334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Call Special Election</a:t>
            </a:r>
            <a:endParaRPr lang="en-US" sz="800" dirty="0">
              <a:solidFill>
                <a:prstClr val="black"/>
              </a:solidFill>
            </a:endParaRPr>
          </a:p>
        </p:txBody>
      </p:sp>
      <p:sp>
        <p:nvSpPr>
          <p:cNvPr id="48" name="Oval 47"/>
          <p:cNvSpPr/>
          <p:nvPr/>
        </p:nvSpPr>
        <p:spPr>
          <a:xfrm>
            <a:off x="2068204" y="5486400"/>
            <a:ext cx="1092200" cy="533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smtClean="0">
                <a:solidFill>
                  <a:prstClr val="black"/>
                </a:solidFill>
              </a:rPr>
              <a:t>Extradition Agreement for Trial in US Courts</a:t>
            </a:r>
            <a:endParaRPr lang="en-US" sz="800" dirty="0">
              <a:solidFill>
                <a:prstClr val="black"/>
              </a:solidFill>
            </a:endParaRPr>
          </a:p>
        </p:txBody>
      </p:sp>
      <p:cxnSp>
        <p:nvCxnSpPr>
          <p:cNvPr id="59" name="Straight Connector 58"/>
          <p:cNvCxnSpPr/>
          <p:nvPr/>
        </p:nvCxnSpPr>
        <p:spPr>
          <a:xfrm>
            <a:off x="0" y="1612900"/>
            <a:ext cx="41148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0" y="6337300"/>
            <a:ext cx="41148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102100" y="1104900"/>
            <a:ext cx="0" cy="533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089400" y="6299200"/>
            <a:ext cx="0" cy="5334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114800" y="1120444"/>
            <a:ext cx="1981200" cy="64485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4076700" y="6184900"/>
            <a:ext cx="2095500" cy="6223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7696200" y="1079500"/>
            <a:ext cx="1409700" cy="4572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Endstate</a:t>
            </a:r>
            <a:endParaRPr lang="en-US" dirty="0">
              <a:solidFill>
                <a:prstClr val="white"/>
              </a:solidFill>
            </a:endParaRPr>
          </a:p>
        </p:txBody>
      </p:sp>
      <p:sp>
        <p:nvSpPr>
          <p:cNvPr id="60" name="TextBox 59"/>
          <p:cNvSpPr txBox="1"/>
          <p:nvPr/>
        </p:nvSpPr>
        <p:spPr>
          <a:xfrm>
            <a:off x="7651840" y="2855996"/>
            <a:ext cx="1548822" cy="2123658"/>
          </a:xfrm>
          <a:prstGeom prst="rect">
            <a:avLst/>
          </a:prstGeom>
          <a:noFill/>
        </p:spPr>
        <p:txBody>
          <a:bodyPr wrap="none" rtlCol="0">
            <a:spAutoFit/>
          </a:bodyPr>
          <a:lstStyle/>
          <a:p>
            <a:r>
              <a:rPr lang="en-US" sz="1200" dirty="0" smtClean="0"/>
              <a:t>Cartels are unable</a:t>
            </a:r>
          </a:p>
          <a:p>
            <a:r>
              <a:rPr lang="en-US" sz="1200" dirty="0" smtClean="0"/>
              <a:t>to maintain freedom</a:t>
            </a:r>
          </a:p>
          <a:p>
            <a:r>
              <a:rPr lang="en-US" sz="1200" dirty="0" smtClean="0"/>
              <a:t>of maneuver, the </a:t>
            </a:r>
          </a:p>
          <a:p>
            <a:r>
              <a:rPr lang="en-US" sz="1200" dirty="0" smtClean="0"/>
              <a:t>border is secured,</a:t>
            </a:r>
          </a:p>
          <a:p>
            <a:r>
              <a:rPr lang="en-US" sz="1200" dirty="0" smtClean="0"/>
              <a:t>and the populace </a:t>
            </a:r>
          </a:p>
          <a:p>
            <a:r>
              <a:rPr lang="en-US" sz="1200" dirty="0" smtClean="0"/>
              <a:t>views local </a:t>
            </a:r>
          </a:p>
          <a:p>
            <a:r>
              <a:rPr lang="en-US" sz="1200" dirty="0" smtClean="0"/>
              <a:t>government  as </a:t>
            </a:r>
          </a:p>
          <a:p>
            <a:r>
              <a:rPr lang="en-US" sz="1200" dirty="0" smtClean="0"/>
              <a:t>legitimate and is</a:t>
            </a:r>
          </a:p>
          <a:p>
            <a:r>
              <a:rPr lang="en-US" sz="1200" dirty="0" smtClean="0"/>
              <a:t>able to lead daily </a:t>
            </a:r>
          </a:p>
          <a:p>
            <a:r>
              <a:rPr lang="en-US" sz="1200" dirty="0" smtClean="0"/>
              <a:t>lives without fear </a:t>
            </a:r>
          </a:p>
          <a:p>
            <a:r>
              <a:rPr lang="en-US" sz="1200" dirty="0" smtClean="0"/>
              <a:t>from Cartel violence</a:t>
            </a:r>
          </a:p>
        </p:txBody>
      </p:sp>
      <p:sp>
        <p:nvSpPr>
          <p:cNvPr id="63" name="TextBox 62"/>
          <p:cNvSpPr txBox="1"/>
          <p:nvPr/>
        </p:nvSpPr>
        <p:spPr>
          <a:xfrm>
            <a:off x="304800" y="228600"/>
            <a:ext cx="8826500" cy="646331"/>
          </a:xfrm>
          <a:prstGeom prst="rect">
            <a:avLst/>
          </a:prstGeom>
          <a:noFill/>
        </p:spPr>
        <p:txBody>
          <a:bodyPr wrap="square" rtlCol="0">
            <a:spAutoFit/>
          </a:bodyPr>
          <a:lstStyle/>
          <a:p>
            <a:pPr algn="ctr"/>
            <a:r>
              <a:rPr lang="en-US" sz="3600" dirty="0" smtClean="0"/>
              <a:t>Operational Approach – NORTHCOM PE</a:t>
            </a:r>
            <a:endParaRPr lang="en-US" sz="3600" dirty="0"/>
          </a:p>
        </p:txBody>
      </p:sp>
    </p:spTree>
    <p:extLst>
      <p:ext uri="{BB962C8B-B14F-4D97-AF65-F5344CB8AC3E}">
        <p14:creationId xmlns:p14="http://schemas.microsoft.com/office/powerpoint/2010/main" val="3160861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43800" y="1447800"/>
            <a:ext cx="1295400" cy="4495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543800" y="1905000"/>
            <a:ext cx="1295400" cy="457200"/>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20000" y="1524000"/>
            <a:ext cx="1126462" cy="369332"/>
          </a:xfrm>
          <a:prstGeom prst="rect">
            <a:avLst/>
          </a:prstGeom>
          <a:noFill/>
        </p:spPr>
        <p:txBody>
          <a:bodyPr wrap="none" rtlCol="0">
            <a:spAutoFit/>
          </a:bodyPr>
          <a:lstStyle/>
          <a:p>
            <a:r>
              <a:rPr lang="en-US" dirty="0" smtClean="0"/>
              <a:t>ENDSTATE</a:t>
            </a:r>
            <a:endParaRPr lang="en-US" dirty="0"/>
          </a:p>
        </p:txBody>
      </p:sp>
      <p:sp>
        <p:nvSpPr>
          <p:cNvPr id="7" name="TextBox 6"/>
          <p:cNvSpPr txBox="1"/>
          <p:nvPr/>
        </p:nvSpPr>
        <p:spPr>
          <a:xfrm>
            <a:off x="7543800" y="1948131"/>
            <a:ext cx="1295400" cy="307777"/>
          </a:xfrm>
          <a:prstGeom prst="rect">
            <a:avLst/>
          </a:prstGeom>
          <a:noFill/>
        </p:spPr>
        <p:txBody>
          <a:bodyPr wrap="square" rtlCol="0">
            <a:spAutoFit/>
          </a:bodyPr>
          <a:lstStyle/>
          <a:p>
            <a:pPr algn="ctr"/>
            <a:r>
              <a:rPr lang="en-US" sz="1400" dirty="0" smtClean="0"/>
              <a:t>Conditions</a:t>
            </a:r>
            <a:endParaRPr lang="en-US" sz="1400" dirty="0"/>
          </a:p>
        </p:txBody>
      </p:sp>
      <p:sp>
        <p:nvSpPr>
          <p:cNvPr id="8" name="TextBox 7"/>
          <p:cNvSpPr txBox="1"/>
          <p:nvPr/>
        </p:nvSpPr>
        <p:spPr>
          <a:xfrm>
            <a:off x="7543800" y="2362200"/>
            <a:ext cx="1447800" cy="3600986"/>
          </a:xfrm>
          <a:prstGeom prst="rect">
            <a:avLst/>
          </a:prstGeom>
          <a:noFill/>
        </p:spPr>
        <p:txBody>
          <a:bodyPr wrap="square" rtlCol="0">
            <a:spAutoFit/>
          </a:bodyPr>
          <a:lstStyle/>
          <a:p>
            <a:r>
              <a:rPr lang="en-US" sz="1200" dirty="0" smtClean="0"/>
              <a:t>Key Terrain not in ISIL control</a:t>
            </a:r>
          </a:p>
          <a:p>
            <a:endParaRPr lang="en-US" sz="1200" dirty="0"/>
          </a:p>
          <a:p>
            <a:r>
              <a:rPr lang="en-US" sz="1200" dirty="0" smtClean="0"/>
              <a:t>Ceasefire in Syria between FSA and SAA (partition or federal system)</a:t>
            </a:r>
          </a:p>
          <a:p>
            <a:endParaRPr lang="en-US" sz="1200" dirty="0"/>
          </a:p>
          <a:p>
            <a:r>
              <a:rPr lang="en-US" sz="1200" dirty="0" smtClean="0"/>
              <a:t>Flow of Foreign Fighters stopped</a:t>
            </a:r>
          </a:p>
          <a:p>
            <a:endParaRPr lang="en-US" sz="1200" dirty="0"/>
          </a:p>
          <a:p>
            <a:r>
              <a:rPr lang="en-US" sz="1200" dirty="0" smtClean="0"/>
              <a:t>Sunni/Kurd/</a:t>
            </a:r>
            <a:r>
              <a:rPr lang="en-US" sz="1200" dirty="0" err="1" smtClean="0"/>
              <a:t>Shia</a:t>
            </a:r>
            <a:r>
              <a:rPr lang="en-US" sz="1200" dirty="0" smtClean="0"/>
              <a:t> Political Solution</a:t>
            </a:r>
          </a:p>
          <a:p>
            <a:r>
              <a:rPr lang="en-US" sz="1200" dirty="0" smtClean="0"/>
              <a:t>In Iraq that Sunnis believe in</a:t>
            </a:r>
          </a:p>
          <a:p>
            <a:endParaRPr lang="en-US" sz="1200" dirty="0"/>
          </a:p>
          <a:p>
            <a:r>
              <a:rPr lang="en-US" sz="1200" dirty="0" smtClean="0"/>
              <a:t>Destruction of ISIL Economic Infrastructure</a:t>
            </a:r>
            <a:endParaRPr lang="en-US" sz="1200" dirty="0"/>
          </a:p>
        </p:txBody>
      </p:sp>
      <p:sp>
        <p:nvSpPr>
          <p:cNvPr id="9" name="Right Arrow 8"/>
          <p:cNvSpPr/>
          <p:nvPr/>
        </p:nvSpPr>
        <p:spPr>
          <a:xfrm>
            <a:off x="2667000" y="2590800"/>
            <a:ext cx="457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667000" y="3276600"/>
            <a:ext cx="457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2667000" y="3886200"/>
            <a:ext cx="457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2667000" y="4572000"/>
            <a:ext cx="457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667000" y="5562600"/>
            <a:ext cx="45720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743200" y="2438400"/>
            <a:ext cx="7620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Kurds hold </a:t>
            </a:r>
            <a:r>
              <a:rPr lang="en-US" sz="900" dirty="0" err="1" smtClean="0">
                <a:solidFill>
                  <a:schemeClr val="tx1"/>
                </a:solidFill>
              </a:rPr>
              <a:t>Kobane</a:t>
            </a:r>
            <a:endParaRPr lang="en-US" sz="900" dirty="0">
              <a:solidFill>
                <a:schemeClr val="tx1"/>
              </a:solidFill>
            </a:endParaRPr>
          </a:p>
        </p:txBody>
      </p:sp>
      <p:sp>
        <p:nvSpPr>
          <p:cNvPr id="15" name="Oval 14"/>
          <p:cNvSpPr/>
          <p:nvPr/>
        </p:nvSpPr>
        <p:spPr>
          <a:xfrm>
            <a:off x="4724400" y="2438400"/>
            <a:ext cx="7620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ISF seize </a:t>
            </a:r>
            <a:r>
              <a:rPr lang="en-US" sz="900" dirty="0" err="1" smtClean="0">
                <a:solidFill>
                  <a:schemeClr val="tx1"/>
                </a:solidFill>
              </a:rPr>
              <a:t>Tikrit</a:t>
            </a:r>
            <a:r>
              <a:rPr lang="en-US" sz="900" dirty="0" smtClean="0">
                <a:solidFill>
                  <a:schemeClr val="tx1"/>
                </a:solidFill>
              </a:rPr>
              <a:t> w/ US Sup</a:t>
            </a:r>
            <a:endParaRPr lang="en-US" sz="900" dirty="0">
              <a:solidFill>
                <a:schemeClr val="tx1"/>
              </a:solidFill>
            </a:endParaRPr>
          </a:p>
        </p:txBody>
      </p:sp>
      <p:sp>
        <p:nvSpPr>
          <p:cNvPr id="16" name="Oval 15"/>
          <p:cNvSpPr/>
          <p:nvPr/>
        </p:nvSpPr>
        <p:spPr>
          <a:xfrm>
            <a:off x="6324600" y="2438400"/>
            <a:ext cx="7620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Someone seizes </a:t>
            </a:r>
            <a:r>
              <a:rPr lang="en-US" sz="900" dirty="0" err="1" smtClean="0">
                <a:solidFill>
                  <a:schemeClr val="tx1"/>
                </a:solidFill>
              </a:rPr>
              <a:t>Raqqa</a:t>
            </a:r>
            <a:endParaRPr lang="en-US" sz="900" dirty="0">
              <a:solidFill>
                <a:schemeClr val="tx1"/>
              </a:solidFill>
            </a:endParaRPr>
          </a:p>
        </p:txBody>
      </p:sp>
      <p:sp>
        <p:nvSpPr>
          <p:cNvPr id="17" name="Oval 16"/>
          <p:cNvSpPr/>
          <p:nvPr/>
        </p:nvSpPr>
        <p:spPr>
          <a:xfrm>
            <a:off x="5562600" y="2438400"/>
            <a:ext cx="7620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ISF Seize Mosul w/ US Sup</a:t>
            </a:r>
            <a:endParaRPr lang="en-US" sz="900" dirty="0">
              <a:solidFill>
                <a:schemeClr val="tx1"/>
              </a:solidFill>
            </a:endParaRPr>
          </a:p>
        </p:txBody>
      </p:sp>
      <p:sp>
        <p:nvSpPr>
          <p:cNvPr id="18" name="Oval 17"/>
          <p:cNvSpPr/>
          <p:nvPr/>
        </p:nvSpPr>
        <p:spPr>
          <a:xfrm>
            <a:off x="2895600" y="3124200"/>
            <a:ext cx="6096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Gulf States Support</a:t>
            </a:r>
            <a:endParaRPr lang="en-US" sz="900" dirty="0">
              <a:solidFill>
                <a:schemeClr val="tx1"/>
              </a:solidFill>
            </a:endParaRPr>
          </a:p>
        </p:txBody>
      </p:sp>
      <p:sp>
        <p:nvSpPr>
          <p:cNvPr id="19" name="Oval 18"/>
          <p:cNvSpPr/>
          <p:nvPr/>
        </p:nvSpPr>
        <p:spPr>
          <a:xfrm>
            <a:off x="3429000" y="3124200"/>
            <a:ext cx="5334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Turkish Support</a:t>
            </a:r>
            <a:endParaRPr lang="en-US" sz="900" dirty="0">
              <a:solidFill>
                <a:schemeClr val="tx1"/>
              </a:solidFill>
            </a:endParaRPr>
          </a:p>
        </p:txBody>
      </p:sp>
      <p:sp>
        <p:nvSpPr>
          <p:cNvPr id="20" name="Oval 19"/>
          <p:cNvSpPr/>
          <p:nvPr/>
        </p:nvSpPr>
        <p:spPr>
          <a:xfrm>
            <a:off x="3886200" y="3124200"/>
            <a:ext cx="6096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Iranian Support</a:t>
            </a:r>
            <a:endParaRPr lang="en-US" sz="900" dirty="0">
              <a:solidFill>
                <a:schemeClr val="tx1"/>
              </a:solidFill>
            </a:endParaRPr>
          </a:p>
        </p:txBody>
      </p:sp>
      <p:sp>
        <p:nvSpPr>
          <p:cNvPr id="21" name="Oval 20"/>
          <p:cNvSpPr/>
          <p:nvPr/>
        </p:nvSpPr>
        <p:spPr>
          <a:xfrm>
            <a:off x="4648200" y="3124200"/>
            <a:ext cx="9144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Gulf States/Turkey force FSA</a:t>
            </a:r>
            <a:endParaRPr lang="en-US" sz="900" dirty="0">
              <a:solidFill>
                <a:schemeClr val="tx1"/>
              </a:solidFill>
            </a:endParaRPr>
          </a:p>
        </p:txBody>
      </p:sp>
      <p:sp>
        <p:nvSpPr>
          <p:cNvPr id="22" name="Oval 21"/>
          <p:cNvSpPr/>
          <p:nvPr/>
        </p:nvSpPr>
        <p:spPr>
          <a:xfrm>
            <a:off x="5715000" y="3124200"/>
            <a:ext cx="8382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err="1" smtClean="0">
                <a:solidFill>
                  <a:schemeClr val="tx1"/>
                </a:solidFill>
              </a:rPr>
              <a:t>Alawites</a:t>
            </a:r>
            <a:r>
              <a:rPr lang="en-US" sz="900" dirty="0" smtClean="0">
                <a:solidFill>
                  <a:schemeClr val="tx1"/>
                </a:solidFill>
              </a:rPr>
              <a:t> Agree to terms</a:t>
            </a:r>
            <a:endParaRPr lang="en-US" sz="900" dirty="0">
              <a:solidFill>
                <a:schemeClr val="tx1"/>
              </a:solidFill>
            </a:endParaRPr>
          </a:p>
        </p:txBody>
      </p:sp>
      <p:sp>
        <p:nvSpPr>
          <p:cNvPr id="23" name="Oval 22"/>
          <p:cNvSpPr/>
          <p:nvPr/>
        </p:nvSpPr>
        <p:spPr>
          <a:xfrm>
            <a:off x="2362200" y="3733800"/>
            <a:ext cx="7620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Crackdown of Radical Clerics</a:t>
            </a:r>
            <a:endParaRPr lang="en-US" sz="900" dirty="0">
              <a:solidFill>
                <a:schemeClr val="tx1"/>
              </a:solidFill>
            </a:endParaRPr>
          </a:p>
        </p:txBody>
      </p:sp>
      <p:sp>
        <p:nvSpPr>
          <p:cNvPr id="24" name="Oval 23"/>
          <p:cNvSpPr/>
          <p:nvPr/>
        </p:nvSpPr>
        <p:spPr>
          <a:xfrm>
            <a:off x="2971800" y="3733800"/>
            <a:ext cx="7620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Turks secure the border</a:t>
            </a:r>
            <a:endParaRPr lang="en-US" sz="900" dirty="0">
              <a:solidFill>
                <a:schemeClr val="tx1"/>
              </a:solidFill>
            </a:endParaRPr>
          </a:p>
        </p:txBody>
      </p:sp>
      <p:sp>
        <p:nvSpPr>
          <p:cNvPr id="25" name="Oval 24"/>
          <p:cNvSpPr/>
          <p:nvPr/>
        </p:nvSpPr>
        <p:spPr>
          <a:xfrm>
            <a:off x="3505200" y="3733800"/>
            <a:ext cx="8382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Counter Propaganda</a:t>
            </a:r>
            <a:endParaRPr lang="en-US" sz="900" dirty="0">
              <a:solidFill>
                <a:schemeClr val="tx1"/>
              </a:solidFill>
            </a:endParaRPr>
          </a:p>
        </p:txBody>
      </p:sp>
      <p:sp>
        <p:nvSpPr>
          <p:cNvPr id="27" name="Oval 26"/>
          <p:cNvSpPr/>
          <p:nvPr/>
        </p:nvSpPr>
        <p:spPr>
          <a:xfrm>
            <a:off x="6019800" y="3733800"/>
            <a:ext cx="8382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ISIL Military Defeats Exploited </a:t>
            </a:r>
            <a:endParaRPr lang="en-US" sz="900" dirty="0">
              <a:solidFill>
                <a:schemeClr val="tx1"/>
              </a:solidFill>
            </a:endParaRPr>
          </a:p>
        </p:txBody>
      </p:sp>
      <p:sp>
        <p:nvSpPr>
          <p:cNvPr id="28" name="Oval 27"/>
          <p:cNvSpPr/>
          <p:nvPr/>
        </p:nvSpPr>
        <p:spPr>
          <a:xfrm>
            <a:off x="2362200" y="4419600"/>
            <a:ext cx="8382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GOI/Kurd Oil Agreement</a:t>
            </a:r>
            <a:endParaRPr lang="en-US" sz="900" dirty="0">
              <a:solidFill>
                <a:schemeClr val="tx1"/>
              </a:solidFill>
            </a:endParaRPr>
          </a:p>
        </p:txBody>
      </p:sp>
      <p:sp>
        <p:nvSpPr>
          <p:cNvPr id="29" name="Oval 28"/>
          <p:cNvSpPr/>
          <p:nvPr/>
        </p:nvSpPr>
        <p:spPr>
          <a:xfrm>
            <a:off x="3200400" y="4419600"/>
            <a:ext cx="8382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GOI gives Kirkuk to Kurds</a:t>
            </a:r>
            <a:endParaRPr lang="en-US" sz="900" dirty="0">
              <a:solidFill>
                <a:schemeClr val="tx1"/>
              </a:solidFill>
            </a:endParaRPr>
          </a:p>
        </p:txBody>
      </p:sp>
      <p:sp>
        <p:nvSpPr>
          <p:cNvPr id="30" name="Oval 29"/>
          <p:cNvSpPr/>
          <p:nvPr/>
        </p:nvSpPr>
        <p:spPr>
          <a:xfrm>
            <a:off x="4800600" y="4419600"/>
            <a:ext cx="10668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GOI rapprochement with Sunnis</a:t>
            </a:r>
            <a:endParaRPr lang="en-US" sz="900" dirty="0">
              <a:solidFill>
                <a:schemeClr val="tx1"/>
              </a:solidFill>
            </a:endParaRPr>
          </a:p>
        </p:txBody>
      </p:sp>
      <p:sp>
        <p:nvSpPr>
          <p:cNvPr id="31" name="Oval 30"/>
          <p:cNvSpPr/>
          <p:nvPr/>
        </p:nvSpPr>
        <p:spPr>
          <a:xfrm>
            <a:off x="3962400" y="4419600"/>
            <a:ext cx="9144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GOI Disbands </a:t>
            </a:r>
            <a:r>
              <a:rPr lang="en-US" sz="900" dirty="0" err="1" smtClean="0">
                <a:solidFill>
                  <a:schemeClr val="tx1"/>
                </a:solidFill>
              </a:rPr>
              <a:t>Shia</a:t>
            </a:r>
            <a:r>
              <a:rPr lang="en-US" sz="900" dirty="0" smtClean="0">
                <a:solidFill>
                  <a:schemeClr val="tx1"/>
                </a:solidFill>
              </a:rPr>
              <a:t> Militias</a:t>
            </a:r>
            <a:endParaRPr lang="en-US" sz="900" dirty="0">
              <a:solidFill>
                <a:schemeClr val="tx1"/>
              </a:solidFill>
            </a:endParaRPr>
          </a:p>
        </p:txBody>
      </p:sp>
      <p:sp>
        <p:nvSpPr>
          <p:cNvPr id="33" name="Oval 32"/>
          <p:cNvSpPr/>
          <p:nvPr/>
        </p:nvSpPr>
        <p:spPr>
          <a:xfrm>
            <a:off x="2362200" y="5410200"/>
            <a:ext cx="8382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Intl Agreement on Ransoms</a:t>
            </a:r>
            <a:endParaRPr lang="en-US" sz="900" dirty="0">
              <a:solidFill>
                <a:schemeClr val="tx1"/>
              </a:solidFill>
            </a:endParaRPr>
          </a:p>
        </p:txBody>
      </p:sp>
      <p:sp>
        <p:nvSpPr>
          <p:cNvPr id="34" name="Oval 33"/>
          <p:cNvSpPr/>
          <p:nvPr/>
        </p:nvSpPr>
        <p:spPr>
          <a:xfrm>
            <a:off x="3657600" y="5410200"/>
            <a:ext cx="14478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Focus Bombing on Economic rather than military assets</a:t>
            </a:r>
            <a:endParaRPr lang="en-US" sz="900" dirty="0">
              <a:solidFill>
                <a:schemeClr val="tx1"/>
              </a:solidFill>
            </a:endParaRPr>
          </a:p>
        </p:txBody>
      </p:sp>
      <p:sp>
        <p:nvSpPr>
          <p:cNvPr id="35" name="Oval 34"/>
          <p:cNvSpPr/>
          <p:nvPr/>
        </p:nvSpPr>
        <p:spPr>
          <a:xfrm>
            <a:off x="3048000" y="5410200"/>
            <a:ext cx="8382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Crack down on Artifact smuggling</a:t>
            </a:r>
            <a:endParaRPr lang="en-US" sz="900" dirty="0">
              <a:solidFill>
                <a:schemeClr val="tx1"/>
              </a:solidFill>
            </a:endParaRPr>
          </a:p>
        </p:txBody>
      </p:sp>
      <p:sp>
        <p:nvSpPr>
          <p:cNvPr id="36" name="TextBox 35"/>
          <p:cNvSpPr txBox="1"/>
          <p:nvPr/>
        </p:nvSpPr>
        <p:spPr>
          <a:xfrm>
            <a:off x="0" y="228600"/>
            <a:ext cx="9144000" cy="646331"/>
          </a:xfrm>
          <a:prstGeom prst="rect">
            <a:avLst/>
          </a:prstGeom>
          <a:noFill/>
        </p:spPr>
        <p:txBody>
          <a:bodyPr wrap="square" rtlCol="0" anchor="ctr">
            <a:spAutoFit/>
          </a:bodyPr>
          <a:lstStyle/>
          <a:p>
            <a:pPr algn="ctr"/>
            <a:r>
              <a:rPr lang="en-US" sz="3600" dirty="0" smtClean="0"/>
              <a:t>Operational Approach – CENTCOM PE</a:t>
            </a:r>
          </a:p>
        </p:txBody>
      </p:sp>
      <p:sp>
        <p:nvSpPr>
          <p:cNvPr id="37" name="Oval 36"/>
          <p:cNvSpPr/>
          <p:nvPr/>
        </p:nvSpPr>
        <p:spPr>
          <a:xfrm>
            <a:off x="2362200" y="3124200"/>
            <a:ext cx="6096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Stop Bombing JAN</a:t>
            </a:r>
            <a:endParaRPr lang="en-US" sz="900" dirty="0">
              <a:solidFill>
                <a:schemeClr val="tx1"/>
              </a:solidFill>
            </a:endParaRPr>
          </a:p>
        </p:txBody>
      </p:sp>
      <p:sp>
        <p:nvSpPr>
          <p:cNvPr id="39" name="Oval 38"/>
          <p:cNvSpPr/>
          <p:nvPr/>
        </p:nvSpPr>
        <p:spPr>
          <a:xfrm>
            <a:off x="5562600" y="5410200"/>
            <a:ext cx="914400" cy="533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smtClean="0">
                <a:solidFill>
                  <a:schemeClr val="tx1"/>
                </a:solidFill>
              </a:rPr>
              <a:t>ISIL loses control of Oil and Cities</a:t>
            </a:r>
            <a:endParaRPr lang="en-US" sz="900" dirty="0">
              <a:solidFill>
                <a:schemeClr val="tx1"/>
              </a:solidFill>
            </a:endParaRPr>
          </a:p>
        </p:txBody>
      </p:sp>
    </p:spTree>
    <p:extLst>
      <p:ext uri="{BB962C8B-B14F-4D97-AF65-F5344CB8AC3E}">
        <p14:creationId xmlns:p14="http://schemas.microsoft.com/office/powerpoint/2010/main" val="3517849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Table 60"/>
          <p:cNvGraphicFramePr>
            <a:graphicFrameLocks noGrp="1"/>
          </p:cNvGraphicFramePr>
          <p:nvPr/>
        </p:nvGraphicFramePr>
        <p:xfrm>
          <a:off x="101600" y="3779838"/>
          <a:ext cx="8940800" cy="2852739"/>
        </p:xfrm>
        <a:graphic>
          <a:graphicData uri="http://schemas.openxmlformats.org/drawingml/2006/table">
            <a:tbl>
              <a:tblPr firstRow="1" bandRow="1">
                <a:tableStyleId>{5C22544A-7EE6-4342-B048-85BDC9FD1C3A}</a:tableStyleId>
              </a:tblPr>
              <a:tblGrid>
                <a:gridCol w="699947"/>
                <a:gridCol w="2448353"/>
                <a:gridCol w="648093"/>
                <a:gridCol w="2376343"/>
                <a:gridCol w="504073"/>
                <a:gridCol w="2263991"/>
              </a:tblGrid>
              <a:tr h="304784">
                <a:tc>
                  <a:txBody>
                    <a:bodyPr/>
                    <a:lstStyle/>
                    <a:p>
                      <a:pPr algn="ctr"/>
                      <a:r>
                        <a:rPr lang="en-US" sz="1400" dirty="0" smtClean="0">
                          <a:solidFill>
                            <a:srgbClr val="000000"/>
                          </a:solidFill>
                        </a:rPr>
                        <a:t> No:</a:t>
                      </a:r>
                      <a:endParaRPr lang="en-US" sz="1400" dirty="0">
                        <a:solidFill>
                          <a:srgbClr val="000000"/>
                        </a:solidFill>
                      </a:endParaRPr>
                    </a:p>
                  </a:txBody>
                  <a:tcPr marL="91436" marR="91436" marT="45712" marB="45712" anchor="ctr">
                    <a:solidFill>
                      <a:srgbClr val="FF0000">
                        <a:alpha val="50000"/>
                      </a:srgbClr>
                    </a:solidFill>
                  </a:tcPr>
                </a:tc>
                <a:tc gridSpan="5">
                  <a:txBody>
                    <a:bodyPr/>
                    <a:lstStyle/>
                    <a:p>
                      <a:pPr algn="ctr"/>
                      <a:r>
                        <a:rPr lang="en-US" sz="1400" b="1" dirty="0" smtClean="0">
                          <a:solidFill>
                            <a:srgbClr val="000000"/>
                          </a:solidFill>
                        </a:rPr>
                        <a:t>Decisive</a:t>
                      </a:r>
                      <a:r>
                        <a:rPr lang="en-US" sz="1400" b="1" baseline="0" dirty="0" smtClean="0">
                          <a:solidFill>
                            <a:srgbClr val="000000"/>
                          </a:solidFill>
                        </a:rPr>
                        <a:t> Points</a:t>
                      </a:r>
                      <a:endParaRPr lang="en-US" sz="1400" b="1" dirty="0">
                        <a:solidFill>
                          <a:srgbClr val="000000"/>
                        </a:solidFill>
                      </a:endParaRPr>
                    </a:p>
                  </a:txBody>
                  <a:tcPr marL="91436" marR="91436" marT="45712" marB="45712" anchor="ctr">
                    <a:solidFill>
                      <a:srgbClr val="FF0000">
                        <a:alpha val="50000"/>
                      </a:srgbClr>
                    </a:solidFill>
                  </a:tcPr>
                </a:tc>
                <a:tc hMerge="1">
                  <a:txBody>
                    <a:bodyPr/>
                    <a:lstStyle/>
                    <a:p>
                      <a:pPr algn="ctr"/>
                      <a:endParaRPr lang="en-US" sz="1400" dirty="0">
                        <a:solidFill>
                          <a:srgbClr val="000000"/>
                        </a:solidFill>
                      </a:endParaRPr>
                    </a:p>
                  </a:txBody>
                  <a:tcPr marL="91433" marR="91433" marT="45721" marB="45721" anchor="ctr"/>
                </a:tc>
                <a:tc hMerge="1">
                  <a:txBody>
                    <a:bodyPr/>
                    <a:lstStyle/>
                    <a:p>
                      <a:pPr algn="ctr"/>
                      <a:endParaRPr lang="en-US" sz="1400" dirty="0">
                        <a:solidFill>
                          <a:srgbClr val="000000"/>
                        </a:solidFill>
                      </a:endParaRPr>
                    </a:p>
                  </a:txBody>
                  <a:tcPr marL="91433" marR="91433" marT="45721" marB="45721" anchor="ctr"/>
                </a:tc>
                <a:tc hMerge="1">
                  <a:txBody>
                    <a:bodyPr/>
                    <a:lstStyle/>
                    <a:p>
                      <a:pPr algn="ctr"/>
                      <a:endParaRPr lang="en-US" sz="1400" dirty="0">
                        <a:solidFill>
                          <a:srgbClr val="000000"/>
                        </a:solidFill>
                      </a:endParaRPr>
                    </a:p>
                  </a:txBody>
                  <a:tcPr marL="91433" marR="91433" marT="45721" marB="45721" anchor="ctr"/>
                </a:tc>
                <a:tc hMerge="1">
                  <a:txBody>
                    <a:bodyPr/>
                    <a:lstStyle/>
                    <a:p>
                      <a:pPr algn="ctr"/>
                      <a:endParaRPr lang="en-US" sz="1400" dirty="0">
                        <a:solidFill>
                          <a:srgbClr val="000000"/>
                        </a:solidFill>
                      </a:endParaRPr>
                    </a:p>
                  </a:txBody>
                  <a:tcPr marL="91433" marR="91433" marT="45721" marB="45721" anchor="ctr"/>
                </a:tc>
              </a:tr>
              <a:tr h="612086">
                <a:tc>
                  <a:txBody>
                    <a:bodyPr/>
                    <a:lstStyle/>
                    <a:p>
                      <a:pPr algn="ctr"/>
                      <a:r>
                        <a:rPr lang="en-US" sz="1200" dirty="0" smtClean="0">
                          <a:solidFill>
                            <a:srgbClr val="000000"/>
                          </a:solidFill>
                          <a:latin typeface="+mn-lt"/>
                        </a:rPr>
                        <a:t>1</a:t>
                      </a:r>
                      <a:endParaRPr lang="en-US" sz="1200" dirty="0">
                        <a:solidFill>
                          <a:srgbClr val="000000"/>
                        </a:solidFill>
                        <a:latin typeface="+mn-lt"/>
                      </a:endParaRPr>
                    </a:p>
                  </a:txBody>
                  <a:tcPr marL="91436" marR="91436" marT="45712" marB="45712" anchor="ctr">
                    <a:solidFill>
                      <a:srgbClr val="FF0000">
                        <a:alpha val="40000"/>
                      </a:srgbClr>
                    </a:solidFill>
                  </a:tcPr>
                </a:tc>
                <a:tc>
                  <a:txBody>
                    <a:bodyPr/>
                    <a:lstStyle/>
                    <a:p>
                      <a:pPr algn="l"/>
                      <a:r>
                        <a:rPr lang="en-AU" sz="1200" dirty="0" smtClean="0"/>
                        <a:t> Situational Awareness established</a:t>
                      </a:r>
                      <a:endParaRPr lang="en-AU" sz="1200" dirty="0"/>
                    </a:p>
                  </a:txBody>
                  <a:tcPr marL="6350" marR="6350" marT="6348" marB="0" anchor="ctr">
                    <a:solidFill>
                      <a:srgbClr val="FF0000">
                        <a:alpha val="40000"/>
                      </a:srgbClr>
                    </a:solidFill>
                  </a:tcPr>
                </a:tc>
                <a:tc>
                  <a:txBody>
                    <a:bodyPr/>
                    <a:lstStyle/>
                    <a:p>
                      <a:pPr algn="ctr"/>
                      <a:r>
                        <a:rPr lang="en-US" sz="1200" dirty="0" smtClean="0">
                          <a:solidFill>
                            <a:srgbClr val="000000"/>
                          </a:solidFill>
                          <a:latin typeface="+mn-lt"/>
                        </a:rPr>
                        <a:t>6</a:t>
                      </a:r>
                      <a:endParaRPr lang="en-US" sz="1200" dirty="0">
                        <a:solidFill>
                          <a:srgbClr val="000000"/>
                        </a:solidFill>
                        <a:latin typeface="+mn-lt"/>
                      </a:endParaRPr>
                    </a:p>
                  </a:txBody>
                  <a:tcPr marL="91436" marR="91436" marT="45712" marB="45712">
                    <a:solidFill>
                      <a:srgbClr val="FF0000">
                        <a:alpha val="40000"/>
                      </a:srgbClr>
                    </a:solidFill>
                  </a:tcPr>
                </a:tc>
                <a:tc>
                  <a:txBody>
                    <a:bodyPr/>
                    <a:lstStyle/>
                    <a:p>
                      <a:pPr algn="l"/>
                      <a:r>
                        <a:rPr lang="en-US" sz="1200" dirty="0" smtClean="0">
                          <a:solidFill>
                            <a:srgbClr val="000000"/>
                          </a:solidFill>
                          <a:latin typeface="+mn-lt"/>
                        </a:rPr>
                        <a:t>Local pop</a:t>
                      </a:r>
                      <a:r>
                        <a:rPr lang="en-US" sz="1200" baseline="0" dirty="0" smtClean="0">
                          <a:solidFill>
                            <a:srgbClr val="000000"/>
                          </a:solidFill>
                          <a:latin typeface="+mn-lt"/>
                        </a:rPr>
                        <a:t> </a:t>
                      </a:r>
                      <a:r>
                        <a:rPr lang="en-US" sz="1200" baseline="0" dirty="0" err="1" smtClean="0">
                          <a:solidFill>
                            <a:srgbClr val="000000"/>
                          </a:solidFill>
                          <a:latin typeface="+mn-lt"/>
                        </a:rPr>
                        <a:t>centres</a:t>
                      </a:r>
                      <a:r>
                        <a:rPr lang="en-US" sz="1200" baseline="0" dirty="0" smtClean="0">
                          <a:solidFill>
                            <a:srgbClr val="000000"/>
                          </a:solidFill>
                          <a:latin typeface="+mn-lt"/>
                        </a:rPr>
                        <a:t> secured</a:t>
                      </a:r>
                      <a:endParaRPr lang="en-US" sz="1200" dirty="0">
                        <a:solidFill>
                          <a:srgbClr val="000000"/>
                        </a:solidFill>
                        <a:latin typeface="+mn-lt"/>
                      </a:endParaRPr>
                    </a:p>
                  </a:txBody>
                  <a:tcPr marL="91436" marR="91436" marT="45712" marB="45712">
                    <a:solidFill>
                      <a:srgbClr val="FF0000">
                        <a:alpha val="40000"/>
                      </a:srgbClr>
                    </a:solidFill>
                  </a:tcPr>
                </a:tc>
                <a:tc>
                  <a:txBody>
                    <a:bodyPr/>
                    <a:lstStyle/>
                    <a:p>
                      <a:pPr algn="ctr"/>
                      <a:r>
                        <a:rPr lang="en-US" sz="1200" b="0" dirty="0" smtClean="0">
                          <a:solidFill>
                            <a:srgbClr val="000000"/>
                          </a:solidFill>
                          <a:latin typeface="+mn-lt"/>
                        </a:rPr>
                        <a:t>11</a:t>
                      </a:r>
                      <a:endParaRPr lang="en-US" sz="1200" b="0" dirty="0">
                        <a:solidFill>
                          <a:srgbClr val="000000"/>
                        </a:solidFill>
                        <a:latin typeface="+mn-lt"/>
                      </a:endParaRPr>
                    </a:p>
                  </a:txBody>
                  <a:tcPr marL="91436" marR="91436" marT="45712" marB="45712">
                    <a:solidFill>
                      <a:srgbClr val="FF0000">
                        <a:alpha val="40000"/>
                      </a:srgbClr>
                    </a:solidFill>
                  </a:tcPr>
                </a:tc>
                <a:tc>
                  <a:txBody>
                    <a:bodyPr/>
                    <a:lstStyle/>
                    <a:p>
                      <a:pPr algn="l"/>
                      <a:r>
                        <a:rPr lang="en-US" sz="1200" b="0" dirty="0" smtClean="0">
                          <a:solidFill>
                            <a:srgbClr val="000000"/>
                          </a:solidFill>
                          <a:latin typeface="+mn-lt"/>
                        </a:rPr>
                        <a:t>KMF further </a:t>
                      </a:r>
                      <a:r>
                        <a:rPr lang="en-US" sz="1200" b="0" dirty="0" err="1" smtClean="0">
                          <a:solidFill>
                            <a:srgbClr val="000000"/>
                          </a:solidFill>
                          <a:latin typeface="+mn-lt"/>
                        </a:rPr>
                        <a:t>reinf</a:t>
                      </a:r>
                      <a:r>
                        <a:rPr lang="en-US" sz="1200" b="0" dirty="0" smtClean="0">
                          <a:solidFill>
                            <a:srgbClr val="000000"/>
                          </a:solidFill>
                          <a:latin typeface="+mn-lt"/>
                        </a:rPr>
                        <a:t> with Airborne </a:t>
                      </a:r>
                      <a:r>
                        <a:rPr lang="en-US" sz="1200" b="0" dirty="0" err="1" smtClean="0">
                          <a:solidFill>
                            <a:srgbClr val="000000"/>
                          </a:solidFill>
                          <a:latin typeface="+mn-lt"/>
                        </a:rPr>
                        <a:t>Inf</a:t>
                      </a:r>
                      <a:endParaRPr lang="en-US" sz="1200" b="0" dirty="0">
                        <a:solidFill>
                          <a:srgbClr val="000000"/>
                        </a:solidFill>
                        <a:latin typeface="+mn-lt"/>
                      </a:endParaRPr>
                    </a:p>
                  </a:txBody>
                  <a:tcPr marL="91436" marR="91436" marT="45712" marB="45712">
                    <a:solidFill>
                      <a:srgbClr val="FF0000">
                        <a:alpha val="40000"/>
                      </a:srgbClr>
                    </a:solidFill>
                  </a:tcPr>
                </a:tc>
              </a:tr>
              <a:tr h="340048">
                <a:tc>
                  <a:txBody>
                    <a:bodyPr/>
                    <a:lstStyle/>
                    <a:p>
                      <a:pPr algn="ctr"/>
                      <a:r>
                        <a:rPr lang="en-US" sz="1200" dirty="0" smtClean="0">
                          <a:solidFill>
                            <a:srgbClr val="000000"/>
                          </a:solidFill>
                          <a:latin typeface="+mn-lt"/>
                        </a:rPr>
                        <a:t>2</a:t>
                      </a:r>
                      <a:endParaRPr lang="en-US" sz="1200" dirty="0">
                        <a:solidFill>
                          <a:srgbClr val="000000"/>
                        </a:solidFill>
                        <a:latin typeface="+mn-lt"/>
                      </a:endParaRPr>
                    </a:p>
                  </a:txBody>
                  <a:tcPr marL="91436" marR="91436" marT="45712" marB="45712" anchor="ctr">
                    <a:solidFill>
                      <a:srgbClr val="FF0000">
                        <a:alpha val="20000"/>
                      </a:srgbClr>
                    </a:solidFill>
                  </a:tcPr>
                </a:tc>
                <a:tc>
                  <a:txBody>
                    <a:bodyPr/>
                    <a:lstStyle/>
                    <a:p>
                      <a:pPr algn="l"/>
                      <a:r>
                        <a:rPr lang="en-AU" sz="1200" dirty="0" smtClean="0"/>
                        <a:t>Local Air Superiority established</a:t>
                      </a:r>
                      <a:endParaRPr lang="en-AU" sz="1200" dirty="0"/>
                    </a:p>
                  </a:txBody>
                  <a:tcPr marL="6350" marR="6350" marT="6348" marB="0" anchor="ctr">
                    <a:solidFill>
                      <a:srgbClr val="FF0000">
                        <a:alpha val="20000"/>
                      </a:srgbClr>
                    </a:solidFill>
                  </a:tcPr>
                </a:tc>
                <a:tc>
                  <a:txBody>
                    <a:bodyPr/>
                    <a:lstStyle/>
                    <a:p>
                      <a:pPr algn="ctr"/>
                      <a:r>
                        <a:rPr lang="en-US" sz="1200" dirty="0" smtClean="0">
                          <a:solidFill>
                            <a:srgbClr val="000000"/>
                          </a:solidFill>
                          <a:latin typeface="+mn-lt"/>
                        </a:rPr>
                        <a:t>7</a:t>
                      </a:r>
                      <a:endParaRPr lang="en-US" sz="1200" dirty="0">
                        <a:solidFill>
                          <a:srgbClr val="000000"/>
                        </a:solidFill>
                        <a:latin typeface="+mn-lt"/>
                      </a:endParaRPr>
                    </a:p>
                  </a:txBody>
                  <a:tcPr marL="91436" marR="91436" marT="45712" marB="45712">
                    <a:solidFill>
                      <a:srgbClr val="FF0000">
                        <a:alpha val="20000"/>
                      </a:srgbClr>
                    </a:solidFill>
                  </a:tcPr>
                </a:tc>
                <a:tc>
                  <a:txBody>
                    <a:bodyPr/>
                    <a:lstStyle/>
                    <a:p>
                      <a:pPr algn="l"/>
                      <a:r>
                        <a:rPr lang="en-US" sz="1200" dirty="0" smtClean="0">
                          <a:solidFill>
                            <a:srgbClr val="000000"/>
                          </a:solidFill>
                          <a:latin typeface="+mn-lt"/>
                        </a:rPr>
                        <a:t>Diversionary Effects</a:t>
                      </a:r>
                      <a:endParaRPr lang="en-US" sz="1200" dirty="0">
                        <a:solidFill>
                          <a:srgbClr val="000000"/>
                        </a:solidFill>
                        <a:latin typeface="+mn-lt"/>
                      </a:endParaRPr>
                    </a:p>
                  </a:txBody>
                  <a:tcPr marL="91436" marR="91436" marT="45712" marB="45712">
                    <a:solidFill>
                      <a:srgbClr val="FF0000">
                        <a:alpha val="20000"/>
                      </a:srgbClr>
                    </a:solidFill>
                  </a:tcPr>
                </a:tc>
                <a:tc>
                  <a:txBody>
                    <a:bodyPr/>
                    <a:lstStyle/>
                    <a:p>
                      <a:pPr algn="ctr"/>
                      <a:r>
                        <a:rPr lang="en-US" sz="1200" b="0" dirty="0" smtClean="0">
                          <a:solidFill>
                            <a:srgbClr val="000000"/>
                          </a:solidFill>
                          <a:latin typeface="+mn-lt"/>
                        </a:rPr>
                        <a:t>12</a:t>
                      </a:r>
                      <a:endParaRPr lang="en-US" sz="1200" b="0" dirty="0">
                        <a:solidFill>
                          <a:srgbClr val="000000"/>
                        </a:solidFill>
                        <a:latin typeface="+mn-lt"/>
                      </a:endParaRPr>
                    </a:p>
                  </a:txBody>
                  <a:tcPr marL="91436" marR="91436" marT="45712" marB="45712">
                    <a:solidFill>
                      <a:srgbClr val="FF0000">
                        <a:alpha val="20000"/>
                      </a:srgbClr>
                    </a:solidFill>
                  </a:tcPr>
                </a:tc>
                <a:tc>
                  <a:txBody>
                    <a:bodyPr/>
                    <a:lstStyle/>
                    <a:p>
                      <a:pPr algn="l"/>
                      <a:r>
                        <a:rPr lang="en-US" sz="1200" b="0" dirty="0" smtClean="0">
                          <a:solidFill>
                            <a:srgbClr val="000000"/>
                          </a:solidFill>
                          <a:latin typeface="+mn-lt"/>
                        </a:rPr>
                        <a:t>Air</a:t>
                      </a:r>
                      <a:r>
                        <a:rPr lang="en-US" sz="1200" b="0" baseline="0" dirty="0" smtClean="0">
                          <a:solidFill>
                            <a:srgbClr val="000000"/>
                          </a:solidFill>
                          <a:latin typeface="+mn-lt"/>
                        </a:rPr>
                        <a:t> Control re-</a:t>
                      </a:r>
                      <a:r>
                        <a:rPr lang="en-US" sz="1200" b="0" baseline="0" dirty="0" err="1" smtClean="0">
                          <a:solidFill>
                            <a:srgbClr val="000000"/>
                          </a:solidFill>
                          <a:latin typeface="+mn-lt"/>
                        </a:rPr>
                        <a:t>estb</a:t>
                      </a:r>
                      <a:r>
                        <a:rPr lang="en-US" sz="1200" b="0" baseline="0" dirty="0" smtClean="0">
                          <a:solidFill>
                            <a:srgbClr val="000000"/>
                          </a:solidFill>
                          <a:latin typeface="+mn-lt"/>
                        </a:rPr>
                        <a:t> LX</a:t>
                      </a:r>
                      <a:endParaRPr lang="en-US" sz="1200" b="0" dirty="0">
                        <a:solidFill>
                          <a:srgbClr val="000000"/>
                        </a:solidFill>
                        <a:latin typeface="+mn-lt"/>
                      </a:endParaRPr>
                    </a:p>
                  </a:txBody>
                  <a:tcPr marL="91436" marR="91436" marT="45712" marB="45712">
                    <a:solidFill>
                      <a:srgbClr val="FF0000">
                        <a:alpha val="20000"/>
                      </a:srgbClr>
                    </a:solidFill>
                  </a:tcPr>
                </a:tc>
              </a:tr>
              <a:tr h="476067">
                <a:tc>
                  <a:txBody>
                    <a:bodyPr/>
                    <a:lstStyle/>
                    <a:p>
                      <a:pPr algn="ctr"/>
                      <a:r>
                        <a:rPr lang="en-US" sz="1200" dirty="0" smtClean="0">
                          <a:solidFill>
                            <a:srgbClr val="000000"/>
                          </a:solidFill>
                          <a:latin typeface="+mn-lt"/>
                        </a:rPr>
                        <a:t>3</a:t>
                      </a:r>
                      <a:endParaRPr lang="en-US" sz="1200" dirty="0">
                        <a:solidFill>
                          <a:srgbClr val="000000"/>
                        </a:solidFill>
                        <a:latin typeface="+mn-lt"/>
                      </a:endParaRPr>
                    </a:p>
                  </a:txBody>
                  <a:tcPr marL="91436" marR="91436" marT="45712" marB="45712" anchor="ctr">
                    <a:solidFill>
                      <a:srgbClr val="FF0000">
                        <a:alpha val="40000"/>
                      </a:srgbClr>
                    </a:solidFill>
                  </a:tcPr>
                </a:tc>
                <a:tc>
                  <a:txBody>
                    <a:bodyPr/>
                    <a:lstStyle/>
                    <a:p>
                      <a:pPr algn="l"/>
                      <a:r>
                        <a:rPr lang="en-AU" sz="1200" dirty="0" smtClean="0"/>
                        <a:t> Local Sea Control established</a:t>
                      </a:r>
                      <a:endParaRPr lang="en-AU" sz="1200" dirty="0"/>
                    </a:p>
                  </a:txBody>
                  <a:tcPr marL="6350" marR="6350" marT="6348" marB="0" anchor="ctr">
                    <a:solidFill>
                      <a:srgbClr val="FF0000">
                        <a:alpha val="40000"/>
                      </a:srgbClr>
                    </a:solidFill>
                  </a:tcPr>
                </a:tc>
                <a:tc>
                  <a:txBody>
                    <a:bodyPr/>
                    <a:lstStyle/>
                    <a:p>
                      <a:pPr algn="ctr"/>
                      <a:r>
                        <a:rPr lang="en-US" sz="1200" dirty="0" smtClean="0">
                          <a:solidFill>
                            <a:srgbClr val="000000"/>
                          </a:solidFill>
                          <a:latin typeface="+mn-lt"/>
                        </a:rPr>
                        <a:t>8</a:t>
                      </a:r>
                      <a:endParaRPr lang="en-US" sz="1200" dirty="0">
                        <a:solidFill>
                          <a:srgbClr val="000000"/>
                        </a:solidFill>
                        <a:latin typeface="+mn-lt"/>
                      </a:endParaRPr>
                    </a:p>
                  </a:txBody>
                  <a:tcPr marL="91436" marR="91436" marT="45712" marB="45712">
                    <a:solidFill>
                      <a:srgbClr val="FF0000">
                        <a:alpha val="40000"/>
                      </a:srgbClr>
                    </a:solidFill>
                  </a:tcPr>
                </a:tc>
                <a:tc>
                  <a:txBody>
                    <a:bodyPr/>
                    <a:lstStyle/>
                    <a:p>
                      <a:pPr algn="l"/>
                      <a:r>
                        <a:rPr lang="en-US" sz="1200" dirty="0" smtClean="0">
                          <a:solidFill>
                            <a:srgbClr val="000000"/>
                          </a:solidFill>
                          <a:latin typeface="+mn-lt"/>
                        </a:rPr>
                        <a:t>PFFL IO Campaign countered</a:t>
                      </a:r>
                      <a:endParaRPr lang="en-US" sz="1200" dirty="0">
                        <a:solidFill>
                          <a:srgbClr val="000000"/>
                        </a:solidFill>
                        <a:latin typeface="+mn-lt"/>
                      </a:endParaRPr>
                    </a:p>
                  </a:txBody>
                  <a:tcPr marL="91436" marR="91436" marT="45712" marB="45712">
                    <a:solidFill>
                      <a:srgbClr val="FF0000">
                        <a:alpha val="40000"/>
                      </a:srgbClr>
                    </a:solidFill>
                  </a:tcPr>
                </a:tc>
                <a:tc>
                  <a:txBody>
                    <a:bodyPr/>
                    <a:lstStyle/>
                    <a:p>
                      <a:pPr algn="ctr"/>
                      <a:r>
                        <a:rPr lang="en-US" sz="1200" b="0" dirty="0" smtClean="0">
                          <a:solidFill>
                            <a:srgbClr val="000000"/>
                          </a:solidFill>
                          <a:latin typeface="+mn-lt"/>
                        </a:rPr>
                        <a:t>13</a:t>
                      </a:r>
                      <a:endParaRPr lang="en-US" sz="1200" b="0" dirty="0">
                        <a:solidFill>
                          <a:srgbClr val="000000"/>
                        </a:solidFill>
                        <a:latin typeface="+mn-lt"/>
                      </a:endParaRPr>
                    </a:p>
                  </a:txBody>
                  <a:tcPr marL="91436" marR="91436" marT="45712" marB="45712">
                    <a:solidFill>
                      <a:srgbClr val="FF0000">
                        <a:alpha val="4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rgbClr val="000000"/>
                          </a:solidFill>
                          <a:latin typeface="+mn-lt"/>
                        </a:rPr>
                        <a:t>FPDA ATG Deterred</a:t>
                      </a:r>
                    </a:p>
                    <a:p>
                      <a:pPr algn="l"/>
                      <a:endParaRPr lang="en-US" sz="1200" b="0" dirty="0">
                        <a:solidFill>
                          <a:srgbClr val="000000"/>
                        </a:solidFill>
                        <a:latin typeface="+mn-lt"/>
                      </a:endParaRPr>
                    </a:p>
                  </a:txBody>
                  <a:tcPr marL="91436" marR="91436" marT="45712" marB="45712">
                    <a:solidFill>
                      <a:srgbClr val="FF0000">
                        <a:alpha val="40000"/>
                      </a:srgbClr>
                    </a:solidFill>
                  </a:tcPr>
                </a:tc>
              </a:tr>
              <a:tr h="612086">
                <a:tc>
                  <a:txBody>
                    <a:bodyPr/>
                    <a:lstStyle/>
                    <a:p>
                      <a:pPr algn="ctr"/>
                      <a:r>
                        <a:rPr lang="en-US" sz="1200" dirty="0" smtClean="0">
                          <a:solidFill>
                            <a:srgbClr val="000000"/>
                          </a:solidFill>
                          <a:latin typeface="+mn-lt"/>
                        </a:rPr>
                        <a:t>4</a:t>
                      </a:r>
                      <a:endParaRPr lang="en-US" sz="1200" dirty="0">
                        <a:solidFill>
                          <a:srgbClr val="000000"/>
                        </a:solidFill>
                        <a:latin typeface="+mn-lt"/>
                      </a:endParaRPr>
                    </a:p>
                  </a:txBody>
                  <a:tcPr marL="91436" marR="91436" marT="45712" marB="45712">
                    <a:solidFill>
                      <a:srgbClr val="FF0000">
                        <a:alpha val="20000"/>
                      </a:srgbClr>
                    </a:solidFill>
                  </a:tcPr>
                </a:tc>
                <a:tc>
                  <a:txBody>
                    <a:bodyPr/>
                    <a:lstStyle/>
                    <a:p>
                      <a:pPr algn="l"/>
                      <a:r>
                        <a:rPr lang="en-AU" sz="1200" dirty="0" smtClean="0"/>
                        <a:t>MEZ Enforced</a:t>
                      </a:r>
                      <a:endParaRPr lang="en-AU" sz="1200" dirty="0"/>
                    </a:p>
                  </a:txBody>
                  <a:tcPr marL="91436" marR="91436" marT="45712" marB="45712">
                    <a:solidFill>
                      <a:srgbClr val="FF0000">
                        <a:alpha val="20000"/>
                      </a:srgbClr>
                    </a:solidFill>
                  </a:tcPr>
                </a:tc>
                <a:tc>
                  <a:txBody>
                    <a:bodyPr/>
                    <a:lstStyle/>
                    <a:p>
                      <a:pPr algn="ctr"/>
                      <a:r>
                        <a:rPr lang="en-US" sz="1200" dirty="0" smtClean="0">
                          <a:solidFill>
                            <a:srgbClr val="000000"/>
                          </a:solidFill>
                          <a:latin typeface="+mn-lt"/>
                        </a:rPr>
                        <a:t>9</a:t>
                      </a:r>
                      <a:endParaRPr lang="en-US" sz="1200" dirty="0">
                        <a:solidFill>
                          <a:srgbClr val="000000"/>
                        </a:solidFill>
                        <a:latin typeface="+mn-lt"/>
                      </a:endParaRPr>
                    </a:p>
                  </a:txBody>
                  <a:tcPr marL="91436" marR="91436" marT="45712" marB="45712">
                    <a:solidFill>
                      <a:srgbClr val="FF0000">
                        <a:alpha val="20000"/>
                      </a:srgbClr>
                    </a:solidFill>
                  </a:tcPr>
                </a:tc>
                <a:tc>
                  <a:txBody>
                    <a:bodyPr/>
                    <a:lstStyle/>
                    <a:p>
                      <a:pPr algn="l"/>
                      <a:r>
                        <a:rPr lang="en-US" sz="1200" dirty="0" smtClean="0">
                          <a:solidFill>
                            <a:srgbClr val="000000"/>
                          </a:solidFill>
                          <a:latin typeface="+mn-lt"/>
                        </a:rPr>
                        <a:t>Insurgency neutralized</a:t>
                      </a:r>
                      <a:endParaRPr lang="en-US" sz="1200" dirty="0">
                        <a:solidFill>
                          <a:srgbClr val="000000"/>
                        </a:solidFill>
                        <a:latin typeface="+mn-lt"/>
                      </a:endParaRPr>
                    </a:p>
                  </a:txBody>
                  <a:tcPr marL="91436" marR="91436" marT="45712" marB="45712">
                    <a:solidFill>
                      <a:srgbClr val="FF0000">
                        <a:alpha val="20000"/>
                      </a:srgbClr>
                    </a:solidFill>
                  </a:tcPr>
                </a:tc>
                <a:tc>
                  <a:txBody>
                    <a:bodyPr/>
                    <a:lstStyle/>
                    <a:p>
                      <a:pPr algn="ctr"/>
                      <a:r>
                        <a:rPr lang="en-US" sz="1200" b="0" dirty="0" smtClean="0">
                          <a:solidFill>
                            <a:srgbClr val="000000"/>
                          </a:solidFill>
                          <a:latin typeface="+mn-lt"/>
                        </a:rPr>
                        <a:t>14</a:t>
                      </a:r>
                      <a:endParaRPr lang="en-US" sz="1200" b="0" dirty="0">
                        <a:solidFill>
                          <a:srgbClr val="000000"/>
                        </a:solidFill>
                        <a:latin typeface="+mn-lt"/>
                      </a:endParaRPr>
                    </a:p>
                  </a:txBody>
                  <a:tcPr marL="91436" marR="91436" marT="45712" marB="45712">
                    <a:solidFill>
                      <a:srgbClr val="FF0000">
                        <a:alpha val="2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rgbClr val="000000"/>
                          </a:solidFill>
                          <a:latin typeface="+mn-lt"/>
                        </a:rPr>
                        <a:t>Local Security Established</a:t>
                      </a:r>
                    </a:p>
                    <a:p>
                      <a:pPr algn="l"/>
                      <a:endParaRPr lang="en-US" sz="1200" b="0" dirty="0">
                        <a:solidFill>
                          <a:srgbClr val="000000"/>
                        </a:solidFill>
                        <a:latin typeface="+mn-lt"/>
                      </a:endParaRPr>
                    </a:p>
                  </a:txBody>
                  <a:tcPr marL="91436" marR="91436" marT="45712" marB="45712">
                    <a:solidFill>
                      <a:srgbClr val="FF0000">
                        <a:alpha val="20000"/>
                      </a:srgbClr>
                    </a:solidFill>
                  </a:tcPr>
                </a:tc>
              </a:tr>
              <a:tr h="507668">
                <a:tc>
                  <a:txBody>
                    <a:bodyPr/>
                    <a:lstStyle/>
                    <a:p>
                      <a:pPr algn="ctr"/>
                      <a:r>
                        <a:rPr lang="en-US" sz="1200" dirty="0" smtClean="0">
                          <a:solidFill>
                            <a:srgbClr val="000000"/>
                          </a:solidFill>
                          <a:latin typeface="+mn-lt"/>
                        </a:rPr>
                        <a:t>5</a:t>
                      </a:r>
                      <a:endParaRPr lang="en-US" sz="1200" dirty="0">
                        <a:solidFill>
                          <a:srgbClr val="000000"/>
                        </a:solidFill>
                        <a:latin typeface="+mn-lt"/>
                      </a:endParaRPr>
                    </a:p>
                  </a:txBody>
                  <a:tcPr marL="91436" marR="91436" marT="45712" marB="45712">
                    <a:solidFill>
                      <a:srgbClr val="FF0000">
                        <a:alpha val="40000"/>
                      </a:srgbClr>
                    </a:solidFill>
                  </a:tcPr>
                </a:tc>
                <a:tc>
                  <a:txBody>
                    <a:bodyPr/>
                    <a:lstStyle/>
                    <a:p>
                      <a:pPr algn="l"/>
                      <a:r>
                        <a:rPr lang="en-US" sz="1200" dirty="0" smtClean="0">
                          <a:solidFill>
                            <a:srgbClr val="000000"/>
                          </a:solidFill>
                          <a:latin typeface="+mn-lt"/>
                        </a:rPr>
                        <a:t>LX </a:t>
                      </a:r>
                      <a:r>
                        <a:rPr lang="en-US" sz="1200" dirty="0" err="1" smtClean="0">
                          <a:solidFill>
                            <a:srgbClr val="000000"/>
                          </a:solidFill>
                          <a:latin typeface="+mn-lt"/>
                        </a:rPr>
                        <a:t>Defences</a:t>
                      </a:r>
                      <a:r>
                        <a:rPr lang="en-US" sz="1200" dirty="0" smtClean="0">
                          <a:solidFill>
                            <a:srgbClr val="000000"/>
                          </a:solidFill>
                          <a:latin typeface="+mn-lt"/>
                        </a:rPr>
                        <a:t> hardened</a:t>
                      </a:r>
                      <a:endParaRPr lang="en-US" sz="1200" dirty="0">
                        <a:solidFill>
                          <a:srgbClr val="000000"/>
                        </a:solidFill>
                        <a:latin typeface="+mn-lt"/>
                      </a:endParaRPr>
                    </a:p>
                  </a:txBody>
                  <a:tcPr marL="91436" marR="91436" marT="45712" marB="45712">
                    <a:solidFill>
                      <a:srgbClr val="FF0000">
                        <a:alpha val="40000"/>
                      </a:srgbClr>
                    </a:solidFill>
                  </a:tcPr>
                </a:tc>
                <a:tc>
                  <a:txBody>
                    <a:bodyPr/>
                    <a:lstStyle/>
                    <a:p>
                      <a:pPr algn="ctr"/>
                      <a:r>
                        <a:rPr lang="en-US" sz="1200" dirty="0" smtClean="0">
                          <a:solidFill>
                            <a:srgbClr val="000000"/>
                          </a:solidFill>
                          <a:latin typeface="+mn-lt"/>
                        </a:rPr>
                        <a:t>10</a:t>
                      </a:r>
                      <a:endParaRPr lang="en-US" sz="1200" dirty="0">
                        <a:solidFill>
                          <a:srgbClr val="000000"/>
                        </a:solidFill>
                        <a:latin typeface="+mn-lt"/>
                      </a:endParaRPr>
                    </a:p>
                  </a:txBody>
                  <a:tcPr marL="91436" marR="91436" marT="45712" marB="45712">
                    <a:solidFill>
                      <a:srgbClr val="FF0000">
                        <a:alpha val="40000"/>
                      </a:srgbClr>
                    </a:solidFill>
                  </a:tcPr>
                </a:tc>
                <a:tc>
                  <a:txBody>
                    <a:bodyPr/>
                    <a:lstStyle/>
                    <a:p>
                      <a:pPr algn="l"/>
                      <a:r>
                        <a:rPr lang="en-US" sz="1200" dirty="0" smtClean="0">
                          <a:solidFill>
                            <a:srgbClr val="000000"/>
                          </a:solidFill>
                          <a:latin typeface="+mn-lt"/>
                        </a:rPr>
                        <a:t>KMF Reinforced with </a:t>
                      </a:r>
                      <a:r>
                        <a:rPr lang="en-US" sz="1200" dirty="0" err="1" smtClean="0">
                          <a:solidFill>
                            <a:srgbClr val="000000"/>
                          </a:solidFill>
                          <a:latin typeface="+mn-lt"/>
                        </a:rPr>
                        <a:t>Mech</a:t>
                      </a:r>
                      <a:r>
                        <a:rPr lang="en-US" sz="1200" dirty="0" smtClean="0">
                          <a:solidFill>
                            <a:srgbClr val="000000"/>
                          </a:solidFill>
                          <a:latin typeface="+mn-lt"/>
                        </a:rPr>
                        <a:t> </a:t>
                      </a:r>
                      <a:r>
                        <a:rPr lang="en-US" sz="1200" dirty="0" err="1" smtClean="0">
                          <a:solidFill>
                            <a:srgbClr val="000000"/>
                          </a:solidFill>
                          <a:latin typeface="+mn-lt"/>
                        </a:rPr>
                        <a:t>Inf</a:t>
                      </a:r>
                      <a:r>
                        <a:rPr lang="en-US" sz="1200" dirty="0" smtClean="0">
                          <a:solidFill>
                            <a:srgbClr val="000000"/>
                          </a:solidFill>
                          <a:latin typeface="+mn-lt"/>
                        </a:rPr>
                        <a:t> </a:t>
                      </a:r>
                      <a:endParaRPr lang="en-US" sz="1200" dirty="0">
                        <a:solidFill>
                          <a:srgbClr val="000000"/>
                        </a:solidFill>
                        <a:latin typeface="+mn-lt"/>
                      </a:endParaRPr>
                    </a:p>
                  </a:txBody>
                  <a:tcPr marL="91436" marR="91436" marT="45712" marB="45712">
                    <a:solidFill>
                      <a:srgbClr val="FF0000">
                        <a:alpha val="40000"/>
                      </a:srgbClr>
                    </a:solidFill>
                  </a:tcPr>
                </a:tc>
                <a:tc>
                  <a:txBody>
                    <a:bodyPr/>
                    <a:lstStyle/>
                    <a:p>
                      <a:pPr algn="ctr"/>
                      <a:r>
                        <a:rPr lang="en-US" sz="1200" b="0" dirty="0" smtClean="0">
                          <a:solidFill>
                            <a:srgbClr val="000000"/>
                          </a:solidFill>
                          <a:latin typeface="+mn-lt"/>
                        </a:rPr>
                        <a:t>15</a:t>
                      </a:r>
                      <a:endParaRPr lang="en-US" sz="1200" b="0" dirty="0">
                        <a:solidFill>
                          <a:srgbClr val="000000"/>
                        </a:solidFill>
                        <a:latin typeface="+mn-lt"/>
                      </a:endParaRPr>
                    </a:p>
                  </a:txBody>
                  <a:tcPr marL="91436" marR="91436" marT="45712" marB="45712">
                    <a:solidFill>
                      <a:srgbClr val="FF0000">
                        <a:alpha val="4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rgbClr val="000000"/>
                          </a:solidFill>
                          <a:latin typeface="+mn-lt"/>
                        </a:rPr>
                        <a:t>FPDA Land forces neutralized</a:t>
                      </a:r>
                    </a:p>
                    <a:p>
                      <a:pPr algn="l"/>
                      <a:endParaRPr lang="en-US" sz="1200" b="0" dirty="0">
                        <a:solidFill>
                          <a:srgbClr val="000000"/>
                        </a:solidFill>
                        <a:latin typeface="+mn-lt"/>
                      </a:endParaRPr>
                    </a:p>
                  </a:txBody>
                  <a:tcPr marL="91436" marR="91436" marT="45712" marB="45712">
                    <a:solidFill>
                      <a:srgbClr val="FF0000">
                        <a:alpha val="40000"/>
                      </a:srgbClr>
                    </a:solidFill>
                  </a:tcPr>
                </a:tc>
              </a:tr>
            </a:tbl>
          </a:graphicData>
        </a:graphic>
      </p:graphicFrame>
      <p:grpSp>
        <p:nvGrpSpPr>
          <p:cNvPr id="47152" name="Group 7"/>
          <p:cNvGrpSpPr>
            <a:grpSpLocks/>
          </p:cNvGrpSpPr>
          <p:nvPr/>
        </p:nvGrpSpPr>
        <p:grpSpPr bwMode="auto">
          <a:xfrm>
            <a:off x="341313" y="92075"/>
            <a:ext cx="8008937" cy="3276600"/>
            <a:chOff x="214216" y="89783"/>
            <a:chExt cx="9095917" cy="4265299"/>
          </a:xfrm>
        </p:grpSpPr>
        <p:sp>
          <p:nvSpPr>
            <p:cNvPr id="47186" name="TextBox 8"/>
            <p:cNvSpPr txBox="1">
              <a:spLocks noChangeArrowheads="1"/>
            </p:cNvSpPr>
            <p:nvPr/>
          </p:nvSpPr>
          <p:spPr bwMode="auto">
            <a:xfrm>
              <a:off x="7236296" y="404664"/>
              <a:ext cx="2016224" cy="4807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AU" sz="1800">
                  <a:ea typeface="MS PGothic" charset="0"/>
                  <a:cs typeface="MS PGothic" charset="0"/>
                </a:rPr>
                <a:t>Ins Defeated</a:t>
              </a:r>
            </a:p>
          </p:txBody>
        </p:sp>
        <p:sp>
          <p:nvSpPr>
            <p:cNvPr id="47187" name="TextBox 9"/>
            <p:cNvSpPr txBox="1">
              <a:spLocks noChangeArrowheads="1"/>
            </p:cNvSpPr>
            <p:nvPr/>
          </p:nvSpPr>
          <p:spPr bwMode="auto">
            <a:xfrm>
              <a:off x="7236296" y="1412776"/>
              <a:ext cx="2016224" cy="4807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AU" sz="1800">
                  <a:ea typeface="MS PGothic" charset="0"/>
                  <a:cs typeface="MS PGothic" charset="0"/>
                </a:rPr>
                <a:t>HA Enabled</a:t>
              </a:r>
            </a:p>
          </p:txBody>
        </p:sp>
        <p:sp>
          <p:nvSpPr>
            <p:cNvPr id="47188" name="TextBox 10"/>
            <p:cNvSpPr txBox="1">
              <a:spLocks noChangeArrowheads="1"/>
            </p:cNvSpPr>
            <p:nvPr/>
          </p:nvSpPr>
          <p:spPr bwMode="auto">
            <a:xfrm>
              <a:off x="7183927" y="2275133"/>
              <a:ext cx="2126206" cy="761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AU" sz="1600">
                  <a:ea typeface="MS PGothic" charset="0"/>
                  <a:cs typeface="MS PGothic" charset="0"/>
                </a:rPr>
                <a:t>FPDA Lodgment deterred</a:t>
              </a:r>
            </a:p>
          </p:txBody>
        </p:sp>
        <p:sp>
          <p:nvSpPr>
            <p:cNvPr id="47189" name="TextBox 11"/>
            <p:cNvSpPr txBox="1">
              <a:spLocks noChangeArrowheads="1"/>
            </p:cNvSpPr>
            <p:nvPr/>
          </p:nvSpPr>
          <p:spPr bwMode="auto">
            <a:xfrm>
              <a:off x="7255568" y="3273413"/>
              <a:ext cx="2016223" cy="1081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AU" sz="1600">
                  <a:ea typeface="MS PGothic" charset="0"/>
                  <a:cs typeface="MS PGothic" charset="0"/>
                </a:rPr>
                <a:t>FPDA Land Forces defeated on LX</a:t>
              </a:r>
            </a:p>
          </p:txBody>
        </p:sp>
        <p:sp>
          <p:nvSpPr>
            <p:cNvPr id="13" name="Oval 12"/>
            <p:cNvSpPr/>
            <p:nvPr/>
          </p:nvSpPr>
          <p:spPr>
            <a:xfrm>
              <a:off x="6389343" y="89783"/>
              <a:ext cx="863617" cy="863806"/>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dirty="0">
                  <a:solidFill>
                    <a:schemeClr val="tx1"/>
                  </a:solidFill>
                </a:rPr>
                <a:t>1</a:t>
              </a:r>
            </a:p>
          </p:txBody>
        </p:sp>
        <p:sp>
          <p:nvSpPr>
            <p:cNvPr id="14" name="Oval 13"/>
            <p:cNvSpPr/>
            <p:nvPr/>
          </p:nvSpPr>
          <p:spPr>
            <a:xfrm>
              <a:off x="6378525" y="1176773"/>
              <a:ext cx="863617" cy="863806"/>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dirty="0">
                  <a:solidFill>
                    <a:schemeClr val="tx1"/>
                  </a:solidFill>
                </a:rPr>
                <a:t>2</a:t>
              </a:r>
            </a:p>
          </p:txBody>
        </p:sp>
        <p:sp>
          <p:nvSpPr>
            <p:cNvPr id="15" name="Oval 14"/>
            <p:cNvSpPr/>
            <p:nvPr/>
          </p:nvSpPr>
          <p:spPr>
            <a:xfrm>
              <a:off x="6389343" y="2234832"/>
              <a:ext cx="863617" cy="863806"/>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dirty="0">
                  <a:solidFill>
                    <a:schemeClr val="tx1"/>
                  </a:solidFill>
                </a:rPr>
                <a:t>3</a:t>
              </a:r>
            </a:p>
          </p:txBody>
        </p:sp>
        <p:sp>
          <p:nvSpPr>
            <p:cNvPr id="16" name="Oval 15"/>
            <p:cNvSpPr/>
            <p:nvPr/>
          </p:nvSpPr>
          <p:spPr>
            <a:xfrm>
              <a:off x="6389343" y="3294957"/>
              <a:ext cx="863617" cy="863806"/>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AU" dirty="0">
                  <a:solidFill>
                    <a:schemeClr val="tx1"/>
                  </a:solidFill>
                </a:rPr>
                <a:t>SQ1</a:t>
              </a:r>
            </a:p>
          </p:txBody>
        </p:sp>
        <p:cxnSp>
          <p:nvCxnSpPr>
            <p:cNvPr id="17" name="Straight Connector 16"/>
            <p:cNvCxnSpPr>
              <a:stCxn id="13" idx="2"/>
            </p:cNvCxnSpPr>
            <p:nvPr/>
          </p:nvCxnSpPr>
          <p:spPr>
            <a:xfrm flipH="1">
              <a:off x="268305" y="521687"/>
              <a:ext cx="61210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73713" y="1608676"/>
              <a:ext cx="611923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82728" y="2666735"/>
              <a:ext cx="6121038"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3" name="Isosceles Triangle 32"/>
            <p:cNvSpPr/>
            <p:nvPr/>
          </p:nvSpPr>
          <p:spPr>
            <a:xfrm>
              <a:off x="214216" y="521687"/>
              <a:ext cx="647261" cy="502164"/>
            </a:xfrm>
            <a:prstGeom prst="triangl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4</a:t>
              </a:r>
            </a:p>
          </p:txBody>
        </p:sp>
        <p:sp>
          <p:nvSpPr>
            <p:cNvPr id="42" name="Isosceles Triangle 41"/>
            <p:cNvSpPr/>
            <p:nvPr/>
          </p:nvSpPr>
          <p:spPr>
            <a:xfrm>
              <a:off x="2693281" y="554751"/>
              <a:ext cx="607597" cy="469100"/>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6</a:t>
              </a:r>
            </a:p>
          </p:txBody>
        </p:sp>
      </p:grpSp>
      <p:sp>
        <p:nvSpPr>
          <p:cNvPr id="2" name="Oval 1"/>
          <p:cNvSpPr/>
          <p:nvPr/>
        </p:nvSpPr>
        <p:spPr bwMode="auto">
          <a:xfrm>
            <a:off x="8143875" y="44450"/>
            <a:ext cx="820738" cy="3671888"/>
          </a:xfrm>
          <a:prstGeom prst="ellipse">
            <a:avLst/>
          </a:prstGeom>
          <a:solidFill>
            <a:srgbClr val="FF0000">
              <a:alpha val="30000"/>
            </a:srgbClr>
          </a:solidFill>
          <a:ln w="9525" cap="flat" cmpd="sng" algn="ctr">
            <a:solidFill>
              <a:schemeClr val="tx1"/>
            </a:solidFill>
            <a:prstDash val="solid"/>
            <a:round/>
            <a:headEnd type="none" w="med" len="med"/>
            <a:tailEnd type="none" w="med" len="med"/>
          </a:ln>
          <a:effectLst/>
          <a:extLst/>
        </p:spPr>
        <p:txBody>
          <a:bodyPr vert="vert">
            <a:normAutofit fontScale="85000" lnSpcReduction="20000"/>
          </a:bodyPr>
          <a:lstStyle/>
          <a:p>
            <a:pPr eaLnBrk="1" hangingPunct="1">
              <a:defRPr/>
            </a:pPr>
            <a:r>
              <a:rPr lang="en-AU" b="1" dirty="0">
                <a:cs typeface="+mn-cs"/>
              </a:rPr>
              <a:t>Sec LX, Deter FPDA Lodgement, HA </a:t>
            </a:r>
            <a:r>
              <a:rPr lang="en-AU" b="1" dirty="0" err="1">
                <a:cs typeface="+mn-cs"/>
              </a:rPr>
              <a:t>Enabaled</a:t>
            </a:r>
            <a:endParaRPr lang="en-AU" b="1" dirty="0">
              <a:cs typeface="+mn-cs"/>
            </a:endParaRPr>
          </a:p>
        </p:txBody>
      </p:sp>
      <p:sp>
        <p:nvSpPr>
          <p:cNvPr id="64" name="Isosceles Triangle 63"/>
          <p:cNvSpPr/>
          <p:nvPr/>
        </p:nvSpPr>
        <p:spPr bwMode="auto">
          <a:xfrm>
            <a:off x="2959100" y="463550"/>
            <a:ext cx="536575"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8</a:t>
            </a:r>
          </a:p>
        </p:txBody>
      </p:sp>
      <p:sp>
        <p:nvSpPr>
          <p:cNvPr id="66" name="Isosceles Triangle 65"/>
          <p:cNvSpPr/>
          <p:nvPr/>
        </p:nvSpPr>
        <p:spPr bwMode="auto">
          <a:xfrm>
            <a:off x="3316288" y="476250"/>
            <a:ext cx="534987" cy="360363"/>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9</a:t>
            </a:r>
          </a:p>
        </p:txBody>
      </p:sp>
      <p:sp>
        <p:nvSpPr>
          <p:cNvPr id="70" name="Isosceles Triangle 69"/>
          <p:cNvSpPr/>
          <p:nvPr/>
        </p:nvSpPr>
        <p:spPr bwMode="auto">
          <a:xfrm>
            <a:off x="4581525" y="476250"/>
            <a:ext cx="606425" cy="360363"/>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800" dirty="0">
                <a:solidFill>
                  <a:schemeClr val="tx1"/>
                </a:solidFill>
              </a:rPr>
              <a:t>14</a:t>
            </a:r>
          </a:p>
        </p:txBody>
      </p:sp>
      <p:sp>
        <p:nvSpPr>
          <p:cNvPr id="71" name="Isosceles Triangle 70"/>
          <p:cNvSpPr/>
          <p:nvPr/>
        </p:nvSpPr>
        <p:spPr bwMode="auto">
          <a:xfrm>
            <a:off x="796925" y="1285875"/>
            <a:ext cx="534988" cy="360363"/>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4</a:t>
            </a:r>
          </a:p>
        </p:txBody>
      </p:sp>
      <p:sp>
        <p:nvSpPr>
          <p:cNvPr id="72" name="Isosceles Triangle 71"/>
          <p:cNvSpPr/>
          <p:nvPr/>
        </p:nvSpPr>
        <p:spPr bwMode="auto">
          <a:xfrm>
            <a:off x="3316288" y="1285875"/>
            <a:ext cx="534987" cy="360363"/>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9</a:t>
            </a:r>
          </a:p>
        </p:txBody>
      </p:sp>
      <p:sp>
        <p:nvSpPr>
          <p:cNvPr id="74" name="Isosceles Triangle 73"/>
          <p:cNvSpPr/>
          <p:nvPr/>
        </p:nvSpPr>
        <p:spPr bwMode="auto">
          <a:xfrm>
            <a:off x="250825" y="2106613"/>
            <a:ext cx="569913" cy="385762"/>
          </a:xfrm>
          <a:prstGeom prst="triangl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1</a:t>
            </a:r>
          </a:p>
        </p:txBody>
      </p:sp>
      <p:sp>
        <p:nvSpPr>
          <p:cNvPr id="75" name="Isosceles Triangle 74"/>
          <p:cNvSpPr/>
          <p:nvPr/>
        </p:nvSpPr>
        <p:spPr bwMode="auto">
          <a:xfrm>
            <a:off x="539750" y="2095500"/>
            <a:ext cx="569913" cy="385763"/>
          </a:xfrm>
          <a:prstGeom prst="triangl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2</a:t>
            </a:r>
          </a:p>
        </p:txBody>
      </p:sp>
      <p:sp>
        <p:nvSpPr>
          <p:cNvPr id="77" name="Isosceles Triangle 76"/>
          <p:cNvSpPr/>
          <p:nvPr/>
        </p:nvSpPr>
        <p:spPr bwMode="auto">
          <a:xfrm>
            <a:off x="827088" y="2120900"/>
            <a:ext cx="536575"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3</a:t>
            </a:r>
          </a:p>
        </p:txBody>
      </p:sp>
      <p:sp>
        <p:nvSpPr>
          <p:cNvPr id="78" name="Isosceles Triangle 77"/>
          <p:cNvSpPr/>
          <p:nvPr/>
        </p:nvSpPr>
        <p:spPr bwMode="auto">
          <a:xfrm>
            <a:off x="2071688" y="1717675"/>
            <a:ext cx="606425"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800" dirty="0">
                <a:solidFill>
                  <a:schemeClr val="tx1"/>
                </a:solidFill>
              </a:rPr>
              <a:t>7</a:t>
            </a:r>
          </a:p>
        </p:txBody>
      </p:sp>
      <p:cxnSp>
        <p:nvCxnSpPr>
          <p:cNvPr id="79" name="Straight Connector 78"/>
          <p:cNvCxnSpPr/>
          <p:nvPr/>
        </p:nvCxnSpPr>
        <p:spPr bwMode="auto">
          <a:xfrm flipH="1" flipV="1">
            <a:off x="2659063" y="2120900"/>
            <a:ext cx="112712" cy="79216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82" name="Isosceles Triangle 81"/>
          <p:cNvSpPr/>
          <p:nvPr/>
        </p:nvSpPr>
        <p:spPr bwMode="auto">
          <a:xfrm>
            <a:off x="3203575" y="2924175"/>
            <a:ext cx="514350" cy="349250"/>
          </a:xfrm>
          <a:prstGeom prst="triangl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1</a:t>
            </a:r>
          </a:p>
        </p:txBody>
      </p:sp>
      <p:sp>
        <p:nvSpPr>
          <p:cNvPr id="98" name="Isosceles Triangle 97"/>
          <p:cNvSpPr/>
          <p:nvPr/>
        </p:nvSpPr>
        <p:spPr bwMode="auto">
          <a:xfrm>
            <a:off x="2597150" y="2935288"/>
            <a:ext cx="608013"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800" dirty="0">
                <a:solidFill>
                  <a:schemeClr val="tx1"/>
                </a:solidFill>
              </a:rPr>
              <a:t>11</a:t>
            </a:r>
          </a:p>
        </p:txBody>
      </p:sp>
      <p:sp>
        <p:nvSpPr>
          <p:cNvPr id="109" name="Isosceles Triangle 108"/>
          <p:cNvSpPr/>
          <p:nvPr/>
        </p:nvSpPr>
        <p:spPr bwMode="auto">
          <a:xfrm>
            <a:off x="2936875" y="2122488"/>
            <a:ext cx="608013"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800" dirty="0">
                <a:solidFill>
                  <a:schemeClr val="tx1"/>
                </a:solidFill>
              </a:rPr>
              <a:t>13</a:t>
            </a:r>
          </a:p>
        </p:txBody>
      </p:sp>
      <p:sp>
        <p:nvSpPr>
          <p:cNvPr id="110" name="5-Point Star 109"/>
          <p:cNvSpPr/>
          <p:nvPr/>
        </p:nvSpPr>
        <p:spPr bwMode="auto">
          <a:xfrm>
            <a:off x="2655888" y="2060575"/>
            <a:ext cx="187325" cy="144463"/>
          </a:xfrm>
          <a:prstGeom prst="star5">
            <a:avLst/>
          </a:prstGeom>
          <a:solidFill>
            <a:srgbClr val="FFFF00"/>
          </a:solidFill>
          <a:ln w="9525" cap="flat" cmpd="sng" algn="ctr">
            <a:solidFill>
              <a:schemeClr val="tx1"/>
            </a:solidFill>
            <a:prstDash val="solid"/>
            <a:round/>
            <a:headEnd type="none" w="med" len="med"/>
            <a:tailEnd type="none" w="med" len="med"/>
          </a:ln>
          <a:effectLst/>
          <a:extLst/>
        </p:spPr>
        <p:txBody>
          <a:bodyPr/>
          <a:lstStyle/>
          <a:p>
            <a:pPr eaLnBrk="1" hangingPunct="1">
              <a:defRPr/>
            </a:pPr>
            <a:r>
              <a:rPr lang="en-AU" sz="1400" b="1" dirty="0">
                <a:cs typeface="+mn-cs"/>
              </a:rPr>
              <a:t>2 </a:t>
            </a:r>
          </a:p>
        </p:txBody>
      </p:sp>
      <p:cxnSp>
        <p:nvCxnSpPr>
          <p:cNvPr id="111" name="Straight Connector 110"/>
          <p:cNvCxnSpPr/>
          <p:nvPr/>
        </p:nvCxnSpPr>
        <p:spPr bwMode="auto">
          <a:xfrm flipV="1">
            <a:off x="1835150" y="360363"/>
            <a:ext cx="0" cy="2636837"/>
          </a:xfrm>
          <a:prstGeom prst="line">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flipV="1">
            <a:off x="4500563" y="360363"/>
            <a:ext cx="0" cy="2679700"/>
          </a:xfrm>
          <a:prstGeom prst="line">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47170" name="TextBox 11"/>
          <p:cNvSpPr txBox="1">
            <a:spLocks noChangeArrowheads="1"/>
          </p:cNvSpPr>
          <p:nvPr/>
        </p:nvSpPr>
        <p:spPr bwMode="auto">
          <a:xfrm>
            <a:off x="179388" y="107950"/>
            <a:ext cx="16970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AU" sz="1800">
                <a:ea typeface="MS PGothic" charset="0"/>
                <a:cs typeface="MS PGothic" charset="0"/>
              </a:rPr>
              <a:t>ISR / Detect</a:t>
            </a:r>
          </a:p>
        </p:txBody>
      </p:sp>
      <p:sp>
        <p:nvSpPr>
          <p:cNvPr id="47171" name="TextBox 112"/>
          <p:cNvSpPr txBox="1">
            <a:spLocks noChangeArrowheads="1"/>
          </p:cNvSpPr>
          <p:nvPr/>
        </p:nvSpPr>
        <p:spPr bwMode="auto">
          <a:xfrm>
            <a:off x="2771775" y="107950"/>
            <a:ext cx="15128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AU" sz="1800">
                <a:ea typeface="MS PGothic" charset="0"/>
                <a:cs typeface="MS PGothic" charset="0"/>
              </a:rPr>
              <a:t>Deny</a:t>
            </a:r>
          </a:p>
        </p:txBody>
      </p:sp>
      <p:sp>
        <p:nvSpPr>
          <p:cNvPr id="47172" name="TextBox 113"/>
          <p:cNvSpPr txBox="1">
            <a:spLocks noChangeArrowheads="1"/>
          </p:cNvSpPr>
          <p:nvPr/>
        </p:nvSpPr>
        <p:spPr bwMode="auto">
          <a:xfrm>
            <a:off x="4427538" y="107950"/>
            <a:ext cx="151288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AU" sz="1800">
                <a:ea typeface="MS PGothic" charset="0"/>
                <a:cs typeface="MS PGothic" charset="0"/>
              </a:rPr>
              <a:t>Secure</a:t>
            </a:r>
          </a:p>
        </p:txBody>
      </p:sp>
      <p:sp>
        <p:nvSpPr>
          <p:cNvPr id="47173" name="TextBox 115"/>
          <p:cNvSpPr txBox="1">
            <a:spLocks noChangeArrowheads="1"/>
          </p:cNvSpPr>
          <p:nvPr/>
        </p:nvSpPr>
        <p:spPr bwMode="auto">
          <a:xfrm>
            <a:off x="331788" y="3419475"/>
            <a:ext cx="50323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AU" sz="1400">
                <a:ea typeface="MS PGothic" charset="0"/>
                <a:cs typeface="MS PGothic" charset="0"/>
              </a:rPr>
              <a:t>CDP 1: UNSCR SIGNED     CDP 2: MARSTK Failed</a:t>
            </a:r>
          </a:p>
        </p:txBody>
      </p:sp>
      <p:sp>
        <p:nvSpPr>
          <p:cNvPr id="117" name="Isosceles Triangle 116"/>
          <p:cNvSpPr/>
          <p:nvPr/>
        </p:nvSpPr>
        <p:spPr bwMode="auto">
          <a:xfrm>
            <a:off x="1116013" y="2133600"/>
            <a:ext cx="534987"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5</a:t>
            </a:r>
          </a:p>
        </p:txBody>
      </p:sp>
      <p:sp>
        <p:nvSpPr>
          <p:cNvPr id="119" name="Isosceles Triangle 118"/>
          <p:cNvSpPr/>
          <p:nvPr/>
        </p:nvSpPr>
        <p:spPr bwMode="auto">
          <a:xfrm>
            <a:off x="4581525" y="1290638"/>
            <a:ext cx="606425"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800" dirty="0">
                <a:solidFill>
                  <a:schemeClr val="tx1"/>
                </a:solidFill>
              </a:rPr>
              <a:t>14</a:t>
            </a:r>
          </a:p>
        </p:txBody>
      </p:sp>
      <p:sp>
        <p:nvSpPr>
          <p:cNvPr id="120" name="Isosceles Triangle 119"/>
          <p:cNvSpPr/>
          <p:nvPr/>
        </p:nvSpPr>
        <p:spPr bwMode="auto">
          <a:xfrm>
            <a:off x="4613275" y="2133600"/>
            <a:ext cx="606425"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800" dirty="0">
                <a:solidFill>
                  <a:schemeClr val="tx1"/>
                </a:solidFill>
              </a:rPr>
              <a:t>14</a:t>
            </a:r>
          </a:p>
        </p:txBody>
      </p:sp>
      <p:sp>
        <p:nvSpPr>
          <p:cNvPr id="121" name="Isosceles Triangle 120"/>
          <p:cNvSpPr/>
          <p:nvPr/>
        </p:nvSpPr>
        <p:spPr bwMode="auto">
          <a:xfrm>
            <a:off x="2595563" y="1295400"/>
            <a:ext cx="536575" cy="360363"/>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6</a:t>
            </a:r>
          </a:p>
        </p:txBody>
      </p:sp>
      <p:sp>
        <p:nvSpPr>
          <p:cNvPr id="122" name="Isosceles Triangle 121"/>
          <p:cNvSpPr/>
          <p:nvPr/>
        </p:nvSpPr>
        <p:spPr bwMode="auto">
          <a:xfrm>
            <a:off x="5045075" y="2905125"/>
            <a:ext cx="606425"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800" dirty="0">
                <a:solidFill>
                  <a:schemeClr val="tx1"/>
                </a:solidFill>
              </a:rPr>
              <a:t>15</a:t>
            </a:r>
          </a:p>
        </p:txBody>
      </p:sp>
      <p:sp>
        <p:nvSpPr>
          <p:cNvPr id="46" name="5-Point Star 45"/>
          <p:cNvSpPr/>
          <p:nvPr/>
        </p:nvSpPr>
        <p:spPr bwMode="auto">
          <a:xfrm>
            <a:off x="1360488" y="2060575"/>
            <a:ext cx="187325" cy="144463"/>
          </a:xfrm>
          <a:prstGeom prst="star5">
            <a:avLst/>
          </a:prstGeom>
          <a:solidFill>
            <a:srgbClr val="FFFF00"/>
          </a:solidFill>
          <a:ln w="9525" cap="flat" cmpd="sng" algn="ctr">
            <a:solidFill>
              <a:schemeClr val="tx1"/>
            </a:solidFill>
            <a:prstDash val="solid"/>
            <a:round/>
            <a:headEnd type="none" w="med" len="med"/>
            <a:tailEnd type="none" w="med" len="med"/>
          </a:ln>
          <a:effectLst/>
          <a:extLst/>
        </p:spPr>
        <p:txBody>
          <a:bodyPr/>
          <a:lstStyle/>
          <a:p>
            <a:pPr eaLnBrk="1" hangingPunct="1">
              <a:defRPr/>
            </a:pPr>
            <a:r>
              <a:rPr lang="en-AU" sz="1400" b="1" dirty="0">
                <a:cs typeface="+mn-cs"/>
              </a:rPr>
              <a:t>1 </a:t>
            </a:r>
          </a:p>
        </p:txBody>
      </p:sp>
      <p:cxnSp>
        <p:nvCxnSpPr>
          <p:cNvPr id="47" name="Straight Connector 46"/>
          <p:cNvCxnSpPr/>
          <p:nvPr/>
        </p:nvCxnSpPr>
        <p:spPr bwMode="auto">
          <a:xfrm flipV="1">
            <a:off x="1444625" y="1700213"/>
            <a:ext cx="247650" cy="36036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auto">
          <a:xfrm flipH="1" flipV="1">
            <a:off x="2470150" y="1700213"/>
            <a:ext cx="157163" cy="36036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auto">
          <a:xfrm flipH="1" flipV="1">
            <a:off x="1692275" y="1700213"/>
            <a:ext cx="792163"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56" name="Isosceles Triangle 55"/>
          <p:cNvSpPr/>
          <p:nvPr/>
        </p:nvSpPr>
        <p:spPr bwMode="auto">
          <a:xfrm>
            <a:off x="1547813" y="1701800"/>
            <a:ext cx="608012"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800" dirty="0">
                <a:solidFill>
                  <a:schemeClr val="tx1"/>
                </a:solidFill>
              </a:rPr>
              <a:t>10</a:t>
            </a:r>
          </a:p>
        </p:txBody>
      </p:sp>
      <p:cxnSp>
        <p:nvCxnSpPr>
          <p:cNvPr id="31" name="Straight Connector 30"/>
          <p:cNvCxnSpPr>
            <a:endCxn id="16" idx="2"/>
          </p:cNvCxnSpPr>
          <p:nvPr/>
        </p:nvCxnSpPr>
        <p:spPr>
          <a:xfrm flipV="1">
            <a:off x="2771775" y="2886075"/>
            <a:ext cx="3006725" cy="38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3" name="Isosceles Triangle 72"/>
          <p:cNvSpPr/>
          <p:nvPr/>
        </p:nvSpPr>
        <p:spPr bwMode="auto">
          <a:xfrm>
            <a:off x="3894138" y="2924175"/>
            <a:ext cx="606425"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800" dirty="0">
                <a:solidFill>
                  <a:schemeClr val="tx1"/>
                </a:solidFill>
              </a:rPr>
              <a:t>12</a:t>
            </a:r>
          </a:p>
        </p:txBody>
      </p:sp>
    </p:spTree>
    <p:extLst>
      <p:ext uri="{BB962C8B-B14F-4D97-AF65-F5344CB8AC3E}">
        <p14:creationId xmlns:p14="http://schemas.microsoft.com/office/powerpoint/2010/main" val="378114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Line 34"/>
          <p:cNvSpPr>
            <a:spLocks noChangeShapeType="1"/>
          </p:cNvSpPr>
          <p:nvPr/>
        </p:nvSpPr>
        <p:spPr bwMode="auto">
          <a:xfrm>
            <a:off x="763135" y="3150054"/>
            <a:ext cx="2628446" cy="680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286"/>
          </a:p>
        </p:txBody>
      </p:sp>
      <p:grpSp>
        <p:nvGrpSpPr>
          <p:cNvPr id="4099" name="Group 47"/>
          <p:cNvGrpSpPr>
            <a:grpSpLocks/>
          </p:cNvGrpSpPr>
          <p:nvPr/>
        </p:nvGrpSpPr>
        <p:grpSpPr bwMode="auto">
          <a:xfrm>
            <a:off x="978581" y="2970893"/>
            <a:ext cx="381000" cy="368527"/>
            <a:chOff x="599096" y="4516960"/>
            <a:chExt cx="463732" cy="396442"/>
          </a:xfrm>
        </p:grpSpPr>
        <p:grpSp>
          <p:nvGrpSpPr>
            <p:cNvPr id="4373" name="AutoShape 140"/>
            <p:cNvGrpSpPr>
              <a:grpSpLocks/>
            </p:cNvGrpSpPr>
            <p:nvPr/>
          </p:nvGrpSpPr>
          <p:grpSpPr bwMode="auto">
            <a:xfrm>
              <a:off x="599096" y="4516960"/>
              <a:ext cx="463732" cy="396442"/>
              <a:chOff x="950976" y="3017520"/>
              <a:chExt cx="426720" cy="396240"/>
            </a:xfrm>
          </p:grpSpPr>
          <p:pic>
            <p:nvPicPr>
              <p:cNvPr id="4375" name="AutoShape 14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white">
              <a:xfrm>
                <a:off x="950976" y="301752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6" name="Text Box 305"/>
              <p:cNvSpPr txBox="1">
                <a:spLocks noChangeArrowheads="1"/>
              </p:cNvSpPr>
              <p:nvPr/>
            </p:nvSpPr>
            <p:spPr bwMode="auto">
              <a:xfrm>
                <a:off x="1092201" y="3194771"/>
                <a:ext cx="155575"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74" name="Text Box 141"/>
            <p:cNvSpPr txBox="1">
              <a:spLocks noChangeArrowheads="1"/>
            </p:cNvSpPr>
            <p:nvPr/>
          </p:nvSpPr>
          <p:spPr bwMode="white">
            <a:xfrm>
              <a:off x="702608" y="4612106"/>
              <a:ext cx="294532" cy="24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5</a:t>
              </a:r>
            </a:p>
          </p:txBody>
        </p:sp>
      </p:grpSp>
      <p:grpSp>
        <p:nvGrpSpPr>
          <p:cNvPr id="4100" name="Group 50"/>
          <p:cNvGrpSpPr>
            <a:grpSpLocks/>
          </p:cNvGrpSpPr>
          <p:nvPr/>
        </p:nvGrpSpPr>
        <p:grpSpPr bwMode="auto">
          <a:xfrm>
            <a:off x="2544536" y="2976563"/>
            <a:ext cx="379866" cy="369661"/>
            <a:chOff x="601025" y="4515298"/>
            <a:chExt cx="461377" cy="394420"/>
          </a:xfrm>
        </p:grpSpPr>
        <p:grpSp>
          <p:nvGrpSpPr>
            <p:cNvPr id="4369" name="AutoShape 140"/>
            <p:cNvGrpSpPr>
              <a:grpSpLocks/>
            </p:cNvGrpSpPr>
            <p:nvPr/>
          </p:nvGrpSpPr>
          <p:grpSpPr bwMode="auto">
            <a:xfrm>
              <a:off x="601025" y="4515298"/>
              <a:ext cx="461377" cy="394420"/>
              <a:chOff x="2706624" y="3023616"/>
              <a:chExt cx="426720" cy="396240"/>
            </a:xfrm>
          </p:grpSpPr>
          <p:pic>
            <p:nvPicPr>
              <p:cNvPr id="4371" name="AutoShape 14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white">
              <a:xfrm>
                <a:off x="2706624" y="3023616"/>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 name="Text Box 301"/>
              <p:cNvSpPr txBox="1">
                <a:spLocks noChangeArrowheads="1"/>
              </p:cNvSpPr>
              <p:nvPr/>
            </p:nvSpPr>
            <p:spPr bwMode="auto">
              <a:xfrm>
                <a:off x="2846785" y="3203445"/>
                <a:ext cx="156369" cy="14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70" name="Text Box 141"/>
            <p:cNvSpPr txBox="1">
              <a:spLocks noChangeArrowheads="1"/>
            </p:cNvSpPr>
            <p:nvPr/>
          </p:nvSpPr>
          <p:spPr bwMode="white">
            <a:xfrm>
              <a:off x="694677" y="4615718"/>
              <a:ext cx="293911" cy="2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8</a:t>
              </a:r>
            </a:p>
          </p:txBody>
        </p:sp>
      </p:grpSp>
      <p:grpSp>
        <p:nvGrpSpPr>
          <p:cNvPr id="4101" name="Group 53"/>
          <p:cNvGrpSpPr>
            <a:grpSpLocks/>
          </p:cNvGrpSpPr>
          <p:nvPr/>
        </p:nvGrpSpPr>
        <p:grpSpPr bwMode="auto">
          <a:xfrm>
            <a:off x="2054679" y="2970893"/>
            <a:ext cx="381000" cy="368527"/>
            <a:chOff x="605145" y="4515371"/>
            <a:chExt cx="461377" cy="396444"/>
          </a:xfrm>
        </p:grpSpPr>
        <p:grpSp>
          <p:nvGrpSpPr>
            <p:cNvPr id="4365" name="AutoShape 140"/>
            <p:cNvGrpSpPr>
              <a:grpSpLocks/>
            </p:cNvGrpSpPr>
            <p:nvPr/>
          </p:nvGrpSpPr>
          <p:grpSpPr bwMode="auto">
            <a:xfrm>
              <a:off x="605145" y="4515371"/>
              <a:ext cx="461377" cy="396444"/>
              <a:chOff x="2157984" y="3017520"/>
              <a:chExt cx="426720" cy="396240"/>
            </a:xfrm>
          </p:grpSpPr>
          <p:pic>
            <p:nvPicPr>
              <p:cNvPr id="4367" name="AutoShape 14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white">
              <a:xfrm>
                <a:off x="2157984" y="301752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8" name="Text Box 297"/>
              <p:cNvSpPr txBox="1">
                <a:spLocks noChangeArrowheads="1"/>
              </p:cNvSpPr>
              <p:nvPr/>
            </p:nvSpPr>
            <p:spPr bwMode="auto">
              <a:xfrm>
                <a:off x="2294335" y="3196358"/>
                <a:ext cx="156369"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66" name="Text Box 141"/>
            <p:cNvSpPr txBox="1">
              <a:spLocks noChangeArrowheads="1"/>
            </p:cNvSpPr>
            <p:nvPr/>
          </p:nvSpPr>
          <p:spPr bwMode="white">
            <a:xfrm>
              <a:off x="701265" y="4611737"/>
              <a:ext cx="293036" cy="2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7</a:t>
              </a:r>
            </a:p>
          </p:txBody>
        </p:sp>
      </p:grpSp>
      <p:sp>
        <p:nvSpPr>
          <p:cNvPr id="4102" name="Line 34"/>
          <p:cNvSpPr>
            <a:spLocks noChangeShapeType="1"/>
          </p:cNvSpPr>
          <p:nvPr/>
        </p:nvSpPr>
        <p:spPr bwMode="auto">
          <a:xfrm>
            <a:off x="683760" y="4059465"/>
            <a:ext cx="2708955" cy="793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286"/>
          </a:p>
        </p:txBody>
      </p:sp>
      <p:grpSp>
        <p:nvGrpSpPr>
          <p:cNvPr id="4103" name="Group 57"/>
          <p:cNvGrpSpPr>
            <a:grpSpLocks/>
          </p:cNvGrpSpPr>
          <p:nvPr/>
        </p:nvGrpSpPr>
        <p:grpSpPr bwMode="auto">
          <a:xfrm>
            <a:off x="1646464" y="3879170"/>
            <a:ext cx="381000" cy="373062"/>
            <a:chOff x="1936346" y="3003710"/>
            <a:chExt cx="462277" cy="402541"/>
          </a:xfrm>
        </p:grpSpPr>
        <p:grpSp>
          <p:nvGrpSpPr>
            <p:cNvPr id="4361" name="AutoShape 140"/>
            <p:cNvGrpSpPr>
              <a:grpSpLocks/>
            </p:cNvGrpSpPr>
            <p:nvPr/>
          </p:nvGrpSpPr>
          <p:grpSpPr bwMode="auto">
            <a:xfrm>
              <a:off x="1936346" y="3003710"/>
              <a:ext cx="462277" cy="402541"/>
              <a:chOff x="1700784" y="3992880"/>
              <a:chExt cx="426720" cy="402336"/>
            </a:xfrm>
          </p:grpSpPr>
          <p:pic>
            <p:nvPicPr>
              <p:cNvPr id="4363" name="AutoShape 14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white">
              <a:xfrm>
                <a:off x="1700784" y="3992880"/>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4" name="Text Box 293"/>
              <p:cNvSpPr txBox="1">
                <a:spLocks noChangeArrowheads="1"/>
              </p:cNvSpPr>
              <p:nvPr/>
            </p:nvSpPr>
            <p:spPr bwMode="auto">
              <a:xfrm>
                <a:off x="1839178" y="4175846"/>
                <a:ext cx="156065"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62" name="Text Box 141"/>
            <p:cNvSpPr txBox="1">
              <a:spLocks noChangeArrowheads="1"/>
            </p:cNvSpPr>
            <p:nvPr/>
          </p:nvSpPr>
          <p:spPr bwMode="white">
            <a:xfrm>
              <a:off x="1980372" y="3107710"/>
              <a:ext cx="373351" cy="24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10</a:t>
              </a:r>
            </a:p>
          </p:txBody>
        </p:sp>
      </p:grpSp>
      <p:grpSp>
        <p:nvGrpSpPr>
          <p:cNvPr id="4104" name="Group 60"/>
          <p:cNvGrpSpPr>
            <a:grpSpLocks/>
          </p:cNvGrpSpPr>
          <p:nvPr/>
        </p:nvGrpSpPr>
        <p:grpSpPr bwMode="auto">
          <a:xfrm>
            <a:off x="1968500" y="3879170"/>
            <a:ext cx="378732" cy="367393"/>
            <a:chOff x="1937309" y="3006887"/>
            <a:chExt cx="462277" cy="396442"/>
          </a:xfrm>
        </p:grpSpPr>
        <p:grpSp>
          <p:nvGrpSpPr>
            <p:cNvPr id="4357" name="AutoShape 140"/>
            <p:cNvGrpSpPr>
              <a:grpSpLocks/>
            </p:cNvGrpSpPr>
            <p:nvPr/>
          </p:nvGrpSpPr>
          <p:grpSpPr bwMode="auto">
            <a:xfrm>
              <a:off x="1937309" y="3006887"/>
              <a:ext cx="462277" cy="396442"/>
              <a:chOff x="2060448" y="3992880"/>
              <a:chExt cx="426720" cy="396240"/>
            </a:xfrm>
          </p:grpSpPr>
          <p:pic>
            <p:nvPicPr>
              <p:cNvPr id="4359" name="AutoShape 14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white">
              <a:xfrm>
                <a:off x="2060448" y="399288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0" name="Text Box 289"/>
              <p:cNvSpPr txBox="1">
                <a:spLocks noChangeArrowheads="1"/>
              </p:cNvSpPr>
              <p:nvPr/>
            </p:nvSpPr>
            <p:spPr bwMode="auto">
              <a:xfrm>
                <a:off x="2197953" y="4172671"/>
                <a:ext cx="156065"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58" name="Text Box 141"/>
            <p:cNvSpPr txBox="1">
              <a:spLocks noChangeArrowheads="1"/>
            </p:cNvSpPr>
            <p:nvPr/>
          </p:nvSpPr>
          <p:spPr bwMode="white">
            <a:xfrm>
              <a:off x="1987135" y="3107221"/>
              <a:ext cx="375587" cy="249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11</a:t>
              </a:r>
            </a:p>
          </p:txBody>
        </p:sp>
      </p:grpSp>
      <p:sp>
        <p:nvSpPr>
          <p:cNvPr id="4105" name="Text Box 138"/>
          <p:cNvSpPr txBox="1">
            <a:spLocks noChangeArrowheads="1"/>
          </p:cNvSpPr>
          <p:nvPr/>
        </p:nvSpPr>
        <p:spPr bwMode="auto">
          <a:xfrm>
            <a:off x="858385" y="3248706"/>
            <a:ext cx="774183" cy="31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Char char="-"/>
            </a:pPr>
            <a:r>
              <a:rPr lang="en-AU" altLang="en-US" sz="500">
                <a:solidFill>
                  <a:srgbClr val="000000"/>
                </a:solidFill>
                <a:latin typeface="Arial Narrow" panose="020B0606020202030204" pitchFamily="34" charset="0"/>
              </a:rPr>
              <a:t>Effect (task and purpose)</a:t>
            </a:r>
          </a:p>
          <a:p>
            <a:pPr eaLnBrk="1" hangingPunct="1">
              <a:spcBef>
                <a:spcPct val="0"/>
              </a:spcBef>
              <a:buFontTx/>
              <a:buChar char="-"/>
            </a:pPr>
            <a:r>
              <a:rPr lang="en-AU" altLang="en-US" sz="500">
                <a:solidFill>
                  <a:srgbClr val="000000"/>
                </a:solidFill>
                <a:latin typeface="Arial Narrow" panose="020B0606020202030204" pitchFamily="34" charset="0"/>
              </a:rPr>
              <a:t>Effect (task and purpose)</a:t>
            </a:r>
          </a:p>
          <a:p>
            <a:pPr eaLnBrk="1" hangingPunct="1">
              <a:spcBef>
                <a:spcPct val="0"/>
              </a:spcBef>
              <a:buFontTx/>
              <a:buChar char="-"/>
            </a:pPr>
            <a:r>
              <a:rPr lang="en-AU" altLang="en-US" sz="500">
                <a:solidFill>
                  <a:srgbClr val="000000"/>
                </a:solidFill>
                <a:latin typeface="Arial Narrow" panose="020B0606020202030204" pitchFamily="34" charset="0"/>
              </a:rPr>
              <a:t>Effect (task and purpose)</a:t>
            </a:r>
          </a:p>
        </p:txBody>
      </p:sp>
      <p:sp>
        <p:nvSpPr>
          <p:cNvPr id="4106" name="Line 34"/>
          <p:cNvSpPr>
            <a:spLocks noChangeShapeType="1"/>
          </p:cNvSpPr>
          <p:nvPr/>
        </p:nvSpPr>
        <p:spPr bwMode="auto">
          <a:xfrm>
            <a:off x="1768929" y="3609295"/>
            <a:ext cx="1618116" cy="7937"/>
          </a:xfrm>
          <a:prstGeom prst="line">
            <a:avLst/>
          </a:prstGeom>
          <a:noFill/>
          <a:ln w="19050">
            <a:solidFill>
              <a:schemeClr val="tx1"/>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en-US" sz="1286"/>
          </a:p>
        </p:txBody>
      </p:sp>
      <p:sp>
        <p:nvSpPr>
          <p:cNvPr id="4107" name="Line 34"/>
          <p:cNvSpPr>
            <a:spLocks noChangeShapeType="1"/>
          </p:cNvSpPr>
          <p:nvPr/>
        </p:nvSpPr>
        <p:spPr bwMode="auto">
          <a:xfrm>
            <a:off x="1514929" y="3156857"/>
            <a:ext cx="254000" cy="452438"/>
          </a:xfrm>
          <a:prstGeom prst="line">
            <a:avLst/>
          </a:prstGeom>
          <a:noFill/>
          <a:ln w="1905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en-US" sz="1286"/>
          </a:p>
        </p:txBody>
      </p:sp>
      <p:grpSp>
        <p:nvGrpSpPr>
          <p:cNvPr id="4108" name="Group 70"/>
          <p:cNvGrpSpPr>
            <a:grpSpLocks/>
          </p:cNvGrpSpPr>
          <p:nvPr/>
        </p:nvGrpSpPr>
        <p:grpSpPr bwMode="auto">
          <a:xfrm>
            <a:off x="1712232" y="2970893"/>
            <a:ext cx="381000" cy="368527"/>
            <a:chOff x="605282" y="4512194"/>
            <a:chExt cx="461377" cy="396444"/>
          </a:xfrm>
        </p:grpSpPr>
        <p:grpSp>
          <p:nvGrpSpPr>
            <p:cNvPr id="4353" name="AutoShape 140"/>
            <p:cNvGrpSpPr>
              <a:grpSpLocks/>
            </p:cNvGrpSpPr>
            <p:nvPr/>
          </p:nvGrpSpPr>
          <p:grpSpPr bwMode="auto">
            <a:xfrm>
              <a:off x="605282" y="4512194"/>
              <a:ext cx="461377" cy="396444"/>
              <a:chOff x="1773936" y="3017520"/>
              <a:chExt cx="426720" cy="396240"/>
            </a:xfrm>
          </p:grpSpPr>
          <p:pic>
            <p:nvPicPr>
              <p:cNvPr id="4355" name="AutoShape 14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white">
              <a:xfrm>
                <a:off x="1773936" y="301752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6" name="Text Box 285"/>
              <p:cNvSpPr txBox="1">
                <a:spLocks noChangeArrowheads="1"/>
              </p:cNvSpPr>
              <p:nvPr/>
            </p:nvSpPr>
            <p:spPr bwMode="auto">
              <a:xfrm>
                <a:off x="1910160" y="3199533"/>
                <a:ext cx="156369"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54" name="Text Box 141"/>
            <p:cNvSpPr txBox="1">
              <a:spLocks noChangeArrowheads="1"/>
            </p:cNvSpPr>
            <p:nvPr/>
          </p:nvSpPr>
          <p:spPr bwMode="white">
            <a:xfrm>
              <a:off x="700029" y="4615879"/>
              <a:ext cx="293036" cy="2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6</a:t>
              </a:r>
            </a:p>
          </p:txBody>
        </p:sp>
      </p:grpSp>
      <p:grpSp>
        <p:nvGrpSpPr>
          <p:cNvPr id="4109" name="Group 73"/>
          <p:cNvGrpSpPr>
            <a:grpSpLocks/>
          </p:cNvGrpSpPr>
          <p:nvPr/>
        </p:nvGrpSpPr>
        <p:grpSpPr bwMode="auto">
          <a:xfrm>
            <a:off x="1832429" y="3431268"/>
            <a:ext cx="384402" cy="367393"/>
            <a:chOff x="4536764" y="5801954"/>
            <a:chExt cx="467922" cy="396444"/>
          </a:xfrm>
        </p:grpSpPr>
        <p:grpSp>
          <p:nvGrpSpPr>
            <p:cNvPr id="4349" name="AutoShape 140"/>
            <p:cNvGrpSpPr>
              <a:grpSpLocks/>
            </p:cNvGrpSpPr>
            <p:nvPr/>
          </p:nvGrpSpPr>
          <p:grpSpPr bwMode="auto">
            <a:xfrm>
              <a:off x="4536764" y="5801954"/>
              <a:ext cx="467922" cy="396444"/>
              <a:chOff x="1908048" y="3511296"/>
              <a:chExt cx="432816" cy="396240"/>
            </a:xfrm>
          </p:grpSpPr>
          <p:pic>
            <p:nvPicPr>
              <p:cNvPr id="4351" name="AutoShape 14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white">
              <a:xfrm>
                <a:off x="1908048" y="3511296"/>
                <a:ext cx="432816"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2" name="Text Box 281"/>
              <p:cNvSpPr txBox="1">
                <a:spLocks noChangeArrowheads="1"/>
              </p:cNvSpPr>
              <p:nvPr/>
            </p:nvSpPr>
            <p:spPr bwMode="auto">
              <a:xfrm>
                <a:off x="2049836" y="3688483"/>
                <a:ext cx="156385"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50" name="Text Box 141"/>
            <p:cNvSpPr txBox="1">
              <a:spLocks noChangeArrowheads="1"/>
            </p:cNvSpPr>
            <p:nvPr/>
          </p:nvSpPr>
          <p:spPr bwMode="white">
            <a:xfrm>
              <a:off x="4586455" y="5899841"/>
              <a:ext cx="374566" cy="24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13</a:t>
              </a:r>
            </a:p>
          </p:txBody>
        </p:sp>
      </p:grpSp>
      <p:grpSp>
        <p:nvGrpSpPr>
          <p:cNvPr id="4110" name="Group 76"/>
          <p:cNvGrpSpPr>
            <a:grpSpLocks/>
          </p:cNvGrpSpPr>
          <p:nvPr/>
        </p:nvGrpSpPr>
        <p:grpSpPr bwMode="auto">
          <a:xfrm>
            <a:off x="2152196" y="3436938"/>
            <a:ext cx="381000" cy="367393"/>
            <a:chOff x="4539286" y="5801700"/>
            <a:chExt cx="462683" cy="396444"/>
          </a:xfrm>
        </p:grpSpPr>
        <p:grpSp>
          <p:nvGrpSpPr>
            <p:cNvPr id="4345" name="AutoShape 140"/>
            <p:cNvGrpSpPr>
              <a:grpSpLocks/>
            </p:cNvGrpSpPr>
            <p:nvPr/>
          </p:nvGrpSpPr>
          <p:grpSpPr bwMode="auto">
            <a:xfrm>
              <a:off x="4539286" y="5801700"/>
              <a:ext cx="462683" cy="396444"/>
              <a:chOff x="2267712" y="3517392"/>
              <a:chExt cx="426720" cy="396240"/>
            </a:xfrm>
          </p:grpSpPr>
          <p:pic>
            <p:nvPicPr>
              <p:cNvPr id="4347" name="AutoShape 14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white">
              <a:xfrm>
                <a:off x="2267712" y="3517392"/>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8" name="Text Box 277"/>
              <p:cNvSpPr txBox="1">
                <a:spLocks noChangeArrowheads="1"/>
              </p:cNvSpPr>
              <p:nvPr/>
            </p:nvSpPr>
            <p:spPr bwMode="auto">
              <a:xfrm>
                <a:off x="2406760" y="3694833"/>
                <a:ext cx="155927"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46" name="Text Box 141"/>
            <p:cNvSpPr txBox="1">
              <a:spLocks noChangeArrowheads="1"/>
            </p:cNvSpPr>
            <p:nvPr/>
          </p:nvSpPr>
          <p:spPr bwMode="white">
            <a:xfrm>
              <a:off x="4594367" y="5898364"/>
              <a:ext cx="373679" cy="24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14</a:t>
              </a:r>
            </a:p>
          </p:txBody>
        </p:sp>
      </p:grpSp>
      <p:grpSp>
        <p:nvGrpSpPr>
          <p:cNvPr id="4111" name="Group 79"/>
          <p:cNvGrpSpPr>
            <a:grpSpLocks/>
          </p:cNvGrpSpPr>
          <p:nvPr/>
        </p:nvGrpSpPr>
        <p:grpSpPr bwMode="auto">
          <a:xfrm>
            <a:off x="2511652" y="3436938"/>
            <a:ext cx="381000" cy="367393"/>
            <a:chOff x="4538479" y="5801700"/>
            <a:chExt cx="461333" cy="396444"/>
          </a:xfrm>
        </p:grpSpPr>
        <p:grpSp>
          <p:nvGrpSpPr>
            <p:cNvPr id="4341" name="AutoShape 140"/>
            <p:cNvGrpSpPr>
              <a:grpSpLocks/>
            </p:cNvGrpSpPr>
            <p:nvPr/>
          </p:nvGrpSpPr>
          <p:grpSpPr bwMode="auto">
            <a:xfrm>
              <a:off x="4538479" y="5801700"/>
              <a:ext cx="461333" cy="396444"/>
              <a:chOff x="2670048" y="3517392"/>
              <a:chExt cx="426720" cy="396240"/>
            </a:xfrm>
          </p:grpSpPr>
          <p:pic>
            <p:nvPicPr>
              <p:cNvPr id="4343" name="AutoShape 14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white">
              <a:xfrm>
                <a:off x="2670048" y="3517392"/>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4" name="Text Box 273"/>
              <p:cNvSpPr txBox="1">
                <a:spLocks noChangeArrowheads="1"/>
              </p:cNvSpPr>
              <p:nvPr/>
            </p:nvSpPr>
            <p:spPr bwMode="auto">
              <a:xfrm>
                <a:off x="2810249" y="3694833"/>
                <a:ext cx="156384"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42" name="Text Box 141"/>
            <p:cNvSpPr txBox="1">
              <a:spLocks noChangeArrowheads="1"/>
            </p:cNvSpPr>
            <p:nvPr/>
          </p:nvSpPr>
          <p:spPr bwMode="white">
            <a:xfrm>
              <a:off x="4586535" y="5898364"/>
              <a:ext cx="372589" cy="24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15</a:t>
              </a:r>
            </a:p>
          </p:txBody>
        </p:sp>
      </p:grpSp>
      <p:sp>
        <p:nvSpPr>
          <p:cNvPr id="4112" name="Text Box 138"/>
          <p:cNvSpPr txBox="1">
            <a:spLocks noChangeArrowheads="1"/>
          </p:cNvSpPr>
          <p:nvPr/>
        </p:nvSpPr>
        <p:spPr bwMode="auto">
          <a:xfrm>
            <a:off x="1641928" y="3359831"/>
            <a:ext cx="363815" cy="17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i="1">
                <a:solidFill>
                  <a:srgbClr val="000000"/>
                </a:solidFill>
                <a:latin typeface="Arial Narrow" panose="020B0606020202030204" pitchFamily="34" charset="0"/>
              </a:rPr>
              <a:t>Sequel</a:t>
            </a:r>
          </a:p>
        </p:txBody>
      </p:sp>
      <p:sp>
        <p:nvSpPr>
          <p:cNvPr id="4113" name="Line 34"/>
          <p:cNvSpPr>
            <a:spLocks noChangeShapeType="1"/>
          </p:cNvSpPr>
          <p:nvPr/>
        </p:nvSpPr>
        <p:spPr bwMode="auto">
          <a:xfrm>
            <a:off x="1304018" y="4485821"/>
            <a:ext cx="1182688" cy="0"/>
          </a:xfrm>
          <a:prstGeom prst="line">
            <a:avLst/>
          </a:prstGeom>
          <a:noFill/>
          <a:ln w="1905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en-US" sz="1286"/>
          </a:p>
        </p:txBody>
      </p:sp>
      <p:sp>
        <p:nvSpPr>
          <p:cNvPr id="4114" name="Line 34"/>
          <p:cNvSpPr>
            <a:spLocks noChangeShapeType="1"/>
          </p:cNvSpPr>
          <p:nvPr/>
        </p:nvSpPr>
        <p:spPr bwMode="auto">
          <a:xfrm>
            <a:off x="1137331" y="4067403"/>
            <a:ext cx="172357" cy="418419"/>
          </a:xfrm>
          <a:prstGeom prst="line">
            <a:avLst/>
          </a:prstGeom>
          <a:noFill/>
          <a:ln w="1905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en-US" sz="1286"/>
          </a:p>
        </p:txBody>
      </p:sp>
      <p:grpSp>
        <p:nvGrpSpPr>
          <p:cNvPr id="4115" name="Group 85"/>
          <p:cNvGrpSpPr>
            <a:grpSpLocks/>
          </p:cNvGrpSpPr>
          <p:nvPr/>
        </p:nvGrpSpPr>
        <p:grpSpPr bwMode="auto">
          <a:xfrm>
            <a:off x="1326696" y="3879170"/>
            <a:ext cx="381000" cy="373062"/>
            <a:chOff x="5773084" y="4511242"/>
            <a:chExt cx="461377" cy="402541"/>
          </a:xfrm>
        </p:grpSpPr>
        <p:grpSp>
          <p:nvGrpSpPr>
            <p:cNvPr id="4337" name="AutoShape 140"/>
            <p:cNvGrpSpPr>
              <a:grpSpLocks/>
            </p:cNvGrpSpPr>
            <p:nvPr/>
          </p:nvGrpSpPr>
          <p:grpSpPr bwMode="auto">
            <a:xfrm>
              <a:off x="5773084" y="4511242"/>
              <a:ext cx="461377" cy="402541"/>
              <a:chOff x="1341120" y="3992880"/>
              <a:chExt cx="426720" cy="402336"/>
            </a:xfrm>
          </p:grpSpPr>
          <p:pic>
            <p:nvPicPr>
              <p:cNvPr id="4339" name="AutoShape 14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white">
              <a:xfrm>
                <a:off x="1341120" y="3992880"/>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0" name="Text Box 269"/>
              <p:cNvSpPr txBox="1">
                <a:spLocks noChangeArrowheads="1"/>
              </p:cNvSpPr>
              <p:nvPr/>
            </p:nvSpPr>
            <p:spPr bwMode="auto">
              <a:xfrm>
                <a:off x="1478360" y="4175846"/>
                <a:ext cx="156369"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38" name="Text Box 141"/>
            <p:cNvSpPr txBox="1">
              <a:spLocks noChangeArrowheads="1"/>
            </p:cNvSpPr>
            <p:nvPr/>
          </p:nvSpPr>
          <p:spPr bwMode="white">
            <a:xfrm>
              <a:off x="5870577" y="4615242"/>
              <a:ext cx="293036" cy="24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9</a:t>
              </a:r>
            </a:p>
          </p:txBody>
        </p:sp>
      </p:grpSp>
      <p:sp>
        <p:nvSpPr>
          <p:cNvPr id="4116" name="Line 34"/>
          <p:cNvSpPr>
            <a:spLocks noChangeShapeType="1"/>
          </p:cNvSpPr>
          <p:nvPr/>
        </p:nvSpPr>
        <p:spPr bwMode="auto">
          <a:xfrm flipV="1">
            <a:off x="2478768" y="4067403"/>
            <a:ext cx="150813" cy="418419"/>
          </a:xfrm>
          <a:prstGeom prst="line">
            <a:avLst/>
          </a:prstGeom>
          <a:noFill/>
          <a:ln w="19050">
            <a:solidFill>
              <a:schemeClr val="tx1"/>
            </a:solidFill>
            <a:prstDash val="sysDash"/>
            <a:round/>
            <a:headEnd/>
            <a:tailEnd/>
          </a:ln>
          <a:extLst>
            <a:ext uri="{909E8E84-426E-40DD-AFC4-6F175D3DCCD1}">
              <a14:hiddenFill xmlns:a14="http://schemas.microsoft.com/office/drawing/2010/main">
                <a:noFill/>
              </a14:hiddenFill>
            </a:ext>
          </a:extLst>
        </p:spPr>
        <p:txBody>
          <a:bodyPr/>
          <a:lstStyle/>
          <a:p>
            <a:endParaRPr lang="en-US" sz="1286"/>
          </a:p>
        </p:txBody>
      </p:sp>
      <p:grpSp>
        <p:nvGrpSpPr>
          <p:cNvPr id="4117" name="Group 89"/>
          <p:cNvGrpSpPr>
            <a:grpSpLocks/>
          </p:cNvGrpSpPr>
          <p:nvPr/>
        </p:nvGrpSpPr>
        <p:grpSpPr bwMode="auto">
          <a:xfrm>
            <a:off x="2424339" y="3879170"/>
            <a:ext cx="382134" cy="373062"/>
            <a:chOff x="1934785" y="3003710"/>
            <a:chExt cx="462683" cy="402541"/>
          </a:xfrm>
        </p:grpSpPr>
        <p:grpSp>
          <p:nvGrpSpPr>
            <p:cNvPr id="4333" name="AutoShape 140"/>
            <p:cNvGrpSpPr>
              <a:grpSpLocks/>
            </p:cNvGrpSpPr>
            <p:nvPr/>
          </p:nvGrpSpPr>
          <p:grpSpPr bwMode="auto">
            <a:xfrm>
              <a:off x="1934785" y="3003710"/>
              <a:ext cx="462683" cy="402541"/>
              <a:chOff x="2572512" y="3992880"/>
              <a:chExt cx="426720" cy="402336"/>
            </a:xfrm>
          </p:grpSpPr>
          <p:pic>
            <p:nvPicPr>
              <p:cNvPr id="4335" name="AutoShape 140"/>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white">
              <a:xfrm>
                <a:off x="2572512" y="3992880"/>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6" name="Text Box 265"/>
              <p:cNvSpPr txBox="1">
                <a:spLocks noChangeArrowheads="1"/>
              </p:cNvSpPr>
              <p:nvPr/>
            </p:nvSpPr>
            <p:spPr bwMode="auto">
              <a:xfrm>
                <a:off x="2712224" y="4175846"/>
                <a:ext cx="155927"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34" name="Text Box 141"/>
            <p:cNvSpPr txBox="1">
              <a:spLocks noChangeArrowheads="1"/>
            </p:cNvSpPr>
            <p:nvPr/>
          </p:nvSpPr>
          <p:spPr bwMode="white">
            <a:xfrm>
              <a:off x="1988330" y="3107710"/>
              <a:ext cx="372570" cy="24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12</a:t>
              </a:r>
            </a:p>
          </p:txBody>
        </p:sp>
      </p:grpSp>
      <p:grpSp>
        <p:nvGrpSpPr>
          <p:cNvPr id="4118" name="Group 99"/>
          <p:cNvGrpSpPr>
            <a:grpSpLocks/>
          </p:cNvGrpSpPr>
          <p:nvPr/>
        </p:nvGrpSpPr>
        <p:grpSpPr bwMode="auto">
          <a:xfrm>
            <a:off x="1342571" y="4298724"/>
            <a:ext cx="381000" cy="369661"/>
            <a:chOff x="1937952" y="3007141"/>
            <a:chExt cx="462683" cy="396442"/>
          </a:xfrm>
        </p:grpSpPr>
        <p:grpSp>
          <p:nvGrpSpPr>
            <p:cNvPr id="4329" name="AutoShape 140"/>
            <p:cNvGrpSpPr>
              <a:grpSpLocks/>
            </p:cNvGrpSpPr>
            <p:nvPr/>
          </p:nvGrpSpPr>
          <p:grpSpPr bwMode="auto">
            <a:xfrm>
              <a:off x="1937952" y="3007141"/>
              <a:ext cx="462683" cy="396442"/>
              <a:chOff x="1359408" y="4443984"/>
              <a:chExt cx="426720" cy="396240"/>
            </a:xfrm>
          </p:grpSpPr>
          <p:pic>
            <p:nvPicPr>
              <p:cNvPr id="4331" name="AutoShape 14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white">
              <a:xfrm>
                <a:off x="1359408" y="4443984"/>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32" name="Text Box 261"/>
              <p:cNvSpPr txBox="1">
                <a:spLocks noChangeArrowheads="1"/>
              </p:cNvSpPr>
              <p:nvPr/>
            </p:nvSpPr>
            <p:spPr bwMode="auto">
              <a:xfrm>
                <a:off x="1496199" y="4623521"/>
                <a:ext cx="155927"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30" name="Text Box 141"/>
            <p:cNvSpPr txBox="1">
              <a:spLocks noChangeArrowheads="1"/>
            </p:cNvSpPr>
            <p:nvPr/>
          </p:nvSpPr>
          <p:spPr bwMode="white">
            <a:xfrm>
              <a:off x="1987525" y="3108075"/>
              <a:ext cx="373679" cy="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16</a:t>
              </a:r>
            </a:p>
          </p:txBody>
        </p:sp>
      </p:grpSp>
      <p:grpSp>
        <p:nvGrpSpPr>
          <p:cNvPr id="4119" name="Group 102"/>
          <p:cNvGrpSpPr>
            <a:grpSpLocks/>
          </p:cNvGrpSpPr>
          <p:nvPr/>
        </p:nvGrpSpPr>
        <p:grpSpPr bwMode="auto">
          <a:xfrm>
            <a:off x="1696357" y="4304393"/>
            <a:ext cx="381000" cy="368527"/>
            <a:chOff x="1933813" y="3005298"/>
            <a:chExt cx="462683" cy="396444"/>
          </a:xfrm>
        </p:grpSpPr>
        <p:grpSp>
          <p:nvGrpSpPr>
            <p:cNvPr id="4325" name="AutoShape 140"/>
            <p:cNvGrpSpPr>
              <a:grpSpLocks/>
            </p:cNvGrpSpPr>
            <p:nvPr/>
          </p:nvGrpSpPr>
          <p:grpSpPr bwMode="auto">
            <a:xfrm>
              <a:off x="1933813" y="3005298"/>
              <a:ext cx="462683" cy="396444"/>
              <a:chOff x="1755648" y="4450080"/>
              <a:chExt cx="426720" cy="396240"/>
            </a:xfrm>
          </p:grpSpPr>
          <p:pic>
            <p:nvPicPr>
              <p:cNvPr id="4327" name="AutoShape 14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white">
              <a:xfrm>
                <a:off x="1755648" y="445008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8" name="Text Box 257"/>
              <p:cNvSpPr txBox="1">
                <a:spLocks noChangeArrowheads="1"/>
              </p:cNvSpPr>
              <p:nvPr/>
            </p:nvSpPr>
            <p:spPr bwMode="auto">
              <a:xfrm>
                <a:off x="1896257" y="4631458"/>
                <a:ext cx="155927"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26" name="Text Box 141"/>
            <p:cNvSpPr txBox="1">
              <a:spLocks noChangeArrowheads="1"/>
            </p:cNvSpPr>
            <p:nvPr/>
          </p:nvSpPr>
          <p:spPr bwMode="white">
            <a:xfrm>
              <a:off x="1994401" y="3106544"/>
              <a:ext cx="373679" cy="2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17</a:t>
              </a:r>
            </a:p>
          </p:txBody>
        </p:sp>
      </p:grpSp>
      <p:grpSp>
        <p:nvGrpSpPr>
          <p:cNvPr id="4120" name="Group 105"/>
          <p:cNvGrpSpPr>
            <a:grpSpLocks/>
          </p:cNvGrpSpPr>
          <p:nvPr/>
        </p:nvGrpSpPr>
        <p:grpSpPr bwMode="auto">
          <a:xfrm>
            <a:off x="2050143" y="4304393"/>
            <a:ext cx="379866" cy="368527"/>
            <a:chOff x="1936575" y="3008474"/>
            <a:chExt cx="462683" cy="396444"/>
          </a:xfrm>
        </p:grpSpPr>
        <p:grpSp>
          <p:nvGrpSpPr>
            <p:cNvPr id="4321" name="AutoShape 140"/>
            <p:cNvGrpSpPr>
              <a:grpSpLocks/>
            </p:cNvGrpSpPr>
            <p:nvPr/>
          </p:nvGrpSpPr>
          <p:grpSpPr bwMode="auto">
            <a:xfrm>
              <a:off x="1936575" y="3008474"/>
              <a:ext cx="462683" cy="396444"/>
              <a:chOff x="2151888" y="4450080"/>
              <a:chExt cx="426720" cy="396240"/>
            </a:xfrm>
          </p:grpSpPr>
          <p:pic>
            <p:nvPicPr>
              <p:cNvPr id="4323" name="AutoShape 140"/>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white">
              <a:xfrm>
                <a:off x="2151888" y="445008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4" name="Text Box 253"/>
              <p:cNvSpPr txBox="1">
                <a:spLocks noChangeArrowheads="1"/>
              </p:cNvSpPr>
              <p:nvPr/>
            </p:nvSpPr>
            <p:spPr bwMode="auto">
              <a:xfrm>
                <a:off x="2289949" y="4628283"/>
                <a:ext cx="155927"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322" name="Text Box 141"/>
            <p:cNvSpPr txBox="1">
              <a:spLocks noChangeArrowheads="1"/>
            </p:cNvSpPr>
            <p:nvPr/>
          </p:nvSpPr>
          <p:spPr bwMode="white">
            <a:xfrm>
              <a:off x="1987677" y="3104840"/>
              <a:ext cx="374795" cy="24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18</a:t>
              </a:r>
            </a:p>
          </p:txBody>
        </p:sp>
      </p:grpSp>
      <p:sp>
        <p:nvSpPr>
          <p:cNvPr id="4121" name="Text Box 138"/>
          <p:cNvSpPr txBox="1">
            <a:spLocks noChangeArrowheads="1"/>
          </p:cNvSpPr>
          <p:nvPr/>
        </p:nvSpPr>
        <p:spPr bwMode="auto">
          <a:xfrm>
            <a:off x="1195161" y="4232956"/>
            <a:ext cx="367021" cy="17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i="1">
                <a:solidFill>
                  <a:srgbClr val="000000"/>
                </a:solidFill>
                <a:latin typeface="Arial Narrow" panose="020B0606020202030204" pitchFamily="34" charset="0"/>
              </a:rPr>
              <a:t>Branch</a:t>
            </a:r>
          </a:p>
        </p:txBody>
      </p:sp>
      <p:grpSp>
        <p:nvGrpSpPr>
          <p:cNvPr id="4122" name="Rectangle 118"/>
          <p:cNvGrpSpPr>
            <a:grpSpLocks/>
          </p:cNvGrpSpPr>
          <p:nvPr/>
        </p:nvGrpSpPr>
        <p:grpSpPr bwMode="auto">
          <a:xfrm>
            <a:off x="8217581" y="2947081"/>
            <a:ext cx="640669" cy="875393"/>
            <a:chOff x="5714" y="1885"/>
            <a:chExt cx="453" cy="592"/>
          </a:xfrm>
        </p:grpSpPr>
        <p:pic>
          <p:nvPicPr>
            <p:cNvPr id="4319" name="Rectangle 11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14" y="1885"/>
              <a:ext cx="453"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0" name="Text Box 27"/>
            <p:cNvSpPr txBox="1">
              <a:spLocks noChangeArrowheads="1"/>
            </p:cNvSpPr>
            <p:nvPr/>
          </p:nvSpPr>
          <p:spPr bwMode="auto">
            <a:xfrm>
              <a:off x="5751" y="1908"/>
              <a:ext cx="380"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571" b="1">
                  <a:solidFill>
                    <a:srgbClr val="FFFFFF"/>
                  </a:solidFill>
                  <a:latin typeface="Arial Narrow" panose="020B0606020202030204" pitchFamily="34" charset="0"/>
                </a:rPr>
                <a:t>GRAND / COALITION / NATIONAL STRATEGIC ENDSTATE</a:t>
              </a:r>
            </a:p>
          </p:txBody>
        </p:sp>
      </p:grpSp>
      <p:grpSp>
        <p:nvGrpSpPr>
          <p:cNvPr id="4123" name="Group 132"/>
          <p:cNvGrpSpPr>
            <a:grpSpLocks/>
          </p:cNvGrpSpPr>
          <p:nvPr/>
        </p:nvGrpSpPr>
        <p:grpSpPr bwMode="auto">
          <a:xfrm>
            <a:off x="7407956" y="4060598"/>
            <a:ext cx="422955" cy="443366"/>
            <a:chOff x="8234824" y="4034355"/>
            <a:chExt cx="475487" cy="475274"/>
          </a:xfrm>
        </p:grpSpPr>
        <p:grpSp>
          <p:nvGrpSpPr>
            <p:cNvPr id="4315" name="Oval 14"/>
            <p:cNvGrpSpPr>
              <a:grpSpLocks/>
            </p:cNvGrpSpPr>
            <p:nvPr/>
          </p:nvGrpSpPr>
          <p:grpSpPr bwMode="auto">
            <a:xfrm>
              <a:off x="8234824" y="4034355"/>
              <a:ext cx="475487" cy="475274"/>
              <a:chOff x="8162544" y="4187952"/>
              <a:chExt cx="475488" cy="475488"/>
            </a:xfrm>
          </p:grpSpPr>
          <p:pic>
            <p:nvPicPr>
              <p:cNvPr id="4317" name="Oval 1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62544" y="4187952"/>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8" name="Text Box 249"/>
              <p:cNvSpPr txBox="1">
                <a:spLocks noChangeArrowheads="1"/>
              </p:cNvSpPr>
              <p:nvPr/>
            </p:nvSpPr>
            <p:spPr bwMode="auto">
              <a:xfrm>
                <a:off x="8279612" y="4282067"/>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316" name="TextBox 134"/>
            <p:cNvSpPr txBox="1">
              <a:spLocks noChangeArrowheads="1"/>
            </p:cNvSpPr>
            <p:nvPr/>
          </p:nvSpPr>
          <p:spPr bwMode="auto">
            <a:xfrm>
              <a:off x="8266693" y="4148615"/>
              <a:ext cx="405375" cy="18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grpSp>
        <p:nvGrpSpPr>
          <p:cNvPr id="4124" name="Rectangle 138"/>
          <p:cNvGrpSpPr>
            <a:grpSpLocks/>
          </p:cNvGrpSpPr>
          <p:nvPr/>
        </p:nvGrpSpPr>
        <p:grpSpPr bwMode="auto">
          <a:xfrm>
            <a:off x="6347733" y="4186464"/>
            <a:ext cx="652009" cy="781277"/>
            <a:chOff x="4393" y="2723"/>
            <a:chExt cx="461" cy="529"/>
          </a:xfrm>
        </p:grpSpPr>
        <p:pic>
          <p:nvPicPr>
            <p:cNvPr id="4313" name="Rectangle 138"/>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93" y="2723"/>
              <a:ext cx="461"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4" name="Text Box 31"/>
            <p:cNvSpPr txBox="1">
              <a:spLocks noChangeArrowheads="1"/>
            </p:cNvSpPr>
            <p:nvPr/>
          </p:nvSpPr>
          <p:spPr bwMode="auto">
            <a:xfrm>
              <a:off x="4435" y="2750"/>
              <a:ext cx="381"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rgbClr val="FFFFFF"/>
                  </a:solidFill>
                  <a:latin typeface="Arial Narrow" panose="020B0606020202030204" pitchFamily="34" charset="0"/>
                </a:rPr>
                <a:t>ECONOMIC STRATEGIC ENDSTATE</a:t>
              </a:r>
              <a:endParaRPr lang="en-US" altLang="en-US" sz="571" b="1">
                <a:solidFill>
                  <a:srgbClr val="FFFFFF"/>
                </a:solidFill>
                <a:latin typeface="Arial Narrow" panose="020B0606020202030204" pitchFamily="34" charset="0"/>
              </a:endParaRPr>
            </a:p>
          </p:txBody>
        </p:sp>
      </p:grpSp>
      <p:grpSp>
        <p:nvGrpSpPr>
          <p:cNvPr id="4125" name="Group 139"/>
          <p:cNvGrpSpPr>
            <a:grpSpLocks/>
          </p:cNvGrpSpPr>
          <p:nvPr/>
        </p:nvGrpSpPr>
        <p:grpSpPr bwMode="auto">
          <a:xfrm>
            <a:off x="5417911" y="4049259"/>
            <a:ext cx="425224" cy="443366"/>
            <a:chOff x="8235713" y="4057089"/>
            <a:chExt cx="475487" cy="475274"/>
          </a:xfrm>
        </p:grpSpPr>
        <p:grpSp>
          <p:nvGrpSpPr>
            <p:cNvPr id="4309" name="Oval 14"/>
            <p:cNvGrpSpPr>
              <a:grpSpLocks/>
            </p:cNvGrpSpPr>
            <p:nvPr/>
          </p:nvGrpSpPr>
          <p:grpSpPr bwMode="auto">
            <a:xfrm>
              <a:off x="8235713" y="4057089"/>
              <a:ext cx="475487" cy="475274"/>
              <a:chOff x="5931408" y="4175760"/>
              <a:chExt cx="475488" cy="475488"/>
            </a:xfrm>
          </p:grpSpPr>
          <p:pic>
            <p:nvPicPr>
              <p:cNvPr id="4311" name="Oval 14"/>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31408" y="4175760"/>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2" name="Text Box 245"/>
              <p:cNvSpPr txBox="1">
                <a:spLocks noChangeArrowheads="1"/>
              </p:cNvSpPr>
              <p:nvPr/>
            </p:nvSpPr>
            <p:spPr bwMode="auto">
              <a:xfrm>
                <a:off x="6047587" y="4272542"/>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310" name="TextBox 141"/>
            <p:cNvSpPr txBox="1">
              <a:spLocks noChangeArrowheads="1"/>
            </p:cNvSpPr>
            <p:nvPr/>
          </p:nvSpPr>
          <p:spPr bwMode="auto">
            <a:xfrm>
              <a:off x="8267412" y="4151901"/>
              <a:ext cx="404481" cy="28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ECONOBJ</a:t>
              </a:r>
              <a:endParaRPr lang="en-US" altLang="en-US" sz="571" b="1">
                <a:solidFill>
                  <a:schemeClr val="bg1"/>
                </a:solidFill>
                <a:latin typeface="Arial Narrow" panose="020B0606020202030204" pitchFamily="34" charset="0"/>
              </a:endParaRPr>
            </a:p>
          </p:txBody>
        </p:sp>
      </p:grpSp>
      <p:grpSp>
        <p:nvGrpSpPr>
          <p:cNvPr id="4126" name="Group 145"/>
          <p:cNvGrpSpPr>
            <a:grpSpLocks/>
          </p:cNvGrpSpPr>
          <p:nvPr/>
        </p:nvGrpSpPr>
        <p:grpSpPr bwMode="auto">
          <a:xfrm>
            <a:off x="5417911" y="4587876"/>
            <a:ext cx="425224" cy="443366"/>
            <a:chOff x="8235713" y="4059946"/>
            <a:chExt cx="475487" cy="475273"/>
          </a:xfrm>
        </p:grpSpPr>
        <p:grpSp>
          <p:nvGrpSpPr>
            <p:cNvPr id="4305" name="Oval 14"/>
            <p:cNvGrpSpPr>
              <a:grpSpLocks/>
            </p:cNvGrpSpPr>
            <p:nvPr/>
          </p:nvGrpSpPr>
          <p:grpSpPr bwMode="auto">
            <a:xfrm>
              <a:off x="8235713" y="4059946"/>
              <a:ext cx="475487" cy="475273"/>
              <a:chOff x="5931408" y="4754880"/>
              <a:chExt cx="475488" cy="475488"/>
            </a:xfrm>
          </p:grpSpPr>
          <p:pic>
            <p:nvPicPr>
              <p:cNvPr id="4307" name="Oval 14"/>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31408" y="4754880"/>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8" name="Text Box 241"/>
              <p:cNvSpPr txBox="1">
                <a:spLocks noChangeArrowheads="1"/>
              </p:cNvSpPr>
              <p:nvPr/>
            </p:nvSpPr>
            <p:spPr bwMode="auto">
              <a:xfrm>
                <a:off x="6047587" y="4848804"/>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306" name="TextBox 147"/>
            <p:cNvSpPr txBox="1">
              <a:spLocks noChangeArrowheads="1"/>
            </p:cNvSpPr>
            <p:nvPr/>
          </p:nvSpPr>
          <p:spPr bwMode="auto">
            <a:xfrm>
              <a:off x="8267412" y="4149895"/>
              <a:ext cx="404481" cy="28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ECONOBJ</a:t>
              </a:r>
              <a:endParaRPr lang="en-US" altLang="en-US" sz="571" b="1">
                <a:solidFill>
                  <a:schemeClr val="bg1"/>
                </a:solidFill>
                <a:latin typeface="Arial Narrow" panose="020B0606020202030204" pitchFamily="34" charset="0"/>
              </a:endParaRPr>
            </a:p>
          </p:txBody>
        </p:sp>
      </p:grpSp>
      <p:cxnSp>
        <p:nvCxnSpPr>
          <p:cNvPr id="150" name="Elbow Connector 149"/>
          <p:cNvCxnSpPr>
            <a:stCxn id="4310" idx="3"/>
          </p:cNvCxnSpPr>
          <p:nvPr/>
        </p:nvCxnSpPr>
        <p:spPr>
          <a:xfrm>
            <a:off x="5807983" y="4269617"/>
            <a:ext cx="600982" cy="294446"/>
          </a:xfrm>
          <a:prstGeom prst="bentConnector3">
            <a:avLst>
              <a:gd name="adj1" fmla="val 50000"/>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Elbow Connector 150"/>
          <p:cNvCxnSpPr>
            <a:stCxn id="4306" idx="3"/>
          </p:cNvCxnSpPr>
          <p:nvPr/>
        </p:nvCxnSpPr>
        <p:spPr>
          <a:xfrm flipV="1">
            <a:off x="5807983" y="4561795"/>
            <a:ext cx="600982" cy="241902"/>
          </a:xfrm>
          <a:prstGeom prst="bentConnector3">
            <a:avLst>
              <a:gd name="adj1" fmla="val 50000"/>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29" name="Group 153"/>
          <p:cNvGrpSpPr>
            <a:grpSpLocks/>
          </p:cNvGrpSpPr>
          <p:nvPr/>
        </p:nvGrpSpPr>
        <p:grpSpPr bwMode="auto">
          <a:xfrm>
            <a:off x="7407956" y="4600349"/>
            <a:ext cx="422955" cy="437696"/>
            <a:chOff x="8234824" y="4037212"/>
            <a:chExt cx="475487" cy="469179"/>
          </a:xfrm>
        </p:grpSpPr>
        <p:grpSp>
          <p:nvGrpSpPr>
            <p:cNvPr id="4301" name="Oval 14"/>
            <p:cNvGrpSpPr>
              <a:grpSpLocks/>
            </p:cNvGrpSpPr>
            <p:nvPr/>
          </p:nvGrpSpPr>
          <p:grpSpPr bwMode="auto">
            <a:xfrm>
              <a:off x="8234824" y="4037212"/>
              <a:ext cx="475487" cy="469179"/>
              <a:chOff x="8162544" y="4767072"/>
              <a:chExt cx="475488" cy="469392"/>
            </a:xfrm>
          </p:grpSpPr>
          <p:pic>
            <p:nvPicPr>
              <p:cNvPr id="4303" name="Oval 14"/>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62544" y="4767072"/>
                <a:ext cx="475488"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 name="Text Box 237"/>
              <p:cNvSpPr txBox="1">
                <a:spLocks noChangeArrowheads="1"/>
              </p:cNvSpPr>
              <p:nvPr/>
            </p:nvSpPr>
            <p:spPr bwMode="auto">
              <a:xfrm>
                <a:off x="8279612" y="4858329"/>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302" name="TextBox 155"/>
            <p:cNvSpPr txBox="1">
              <a:spLocks noChangeArrowheads="1"/>
            </p:cNvSpPr>
            <p:nvPr/>
          </p:nvSpPr>
          <p:spPr bwMode="auto">
            <a:xfrm>
              <a:off x="8266693" y="4151468"/>
              <a:ext cx="405375" cy="18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cxnSp>
        <p:nvCxnSpPr>
          <p:cNvPr id="157" name="Elbow Connector 156"/>
          <p:cNvCxnSpPr>
            <a:endCxn id="4302" idx="1"/>
          </p:cNvCxnSpPr>
          <p:nvPr/>
        </p:nvCxnSpPr>
        <p:spPr>
          <a:xfrm>
            <a:off x="6947581" y="4564063"/>
            <a:ext cx="488723" cy="230864"/>
          </a:xfrm>
          <a:prstGeom prst="bentConnector3">
            <a:avLst>
              <a:gd name="adj1" fmla="val 50000"/>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Elbow Connector 159"/>
          <p:cNvCxnSpPr>
            <a:endCxn id="4316" idx="1"/>
          </p:cNvCxnSpPr>
          <p:nvPr/>
        </p:nvCxnSpPr>
        <p:spPr>
          <a:xfrm flipV="1">
            <a:off x="6947581" y="4255176"/>
            <a:ext cx="488723" cy="305485"/>
          </a:xfrm>
          <a:prstGeom prst="bentConnector3">
            <a:avLst>
              <a:gd name="adj1" fmla="val 50000"/>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Elbow Connector 162"/>
          <p:cNvCxnSpPr>
            <a:stCxn id="4316" idx="3"/>
          </p:cNvCxnSpPr>
          <p:nvPr/>
        </p:nvCxnSpPr>
        <p:spPr>
          <a:xfrm flipV="1">
            <a:off x="7796893" y="3368903"/>
            <a:ext cx="472849" cy="886273"/>
          </a:xfrm>
          <a:prstGeom prst="bentConnector2">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Elbow Connector 165"/>
          <p:cNvCxnSpPr>
            <a:stCxn id="4302" idx="3"/>
          </p:cNvCxnSpPr>
          <p:nvPr/>
        </p:nvCxnSpPr>
        <p:spPr>
          <a:xfrm flipV="1">
            <a:off x="7796893" y="3372305"/>
            <a:ext cx="472849" cy="1422622"/>
          </a:xfrm>
          <a:prstGeom prst="bentConnector2">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34" name="Group 185"/>
          <p:cNvGrpSpPr>
            <a:grpSpLocks/>
          </p:cNvGrpSpPr>
          <p:nvPr/>
        </p:nvGrpSpPr>
        <p:grpSpPr bwMode="auto">
          <a:xfrm>
            <a:off x="7407956" y="1846036"/>
            <a:ext cx="422955" cy="443366"/>
            <a:chOff x="8234824" y="4033404"/>
            <a:chExt cx="475487" cy="475273"/>
          </a:xfrm>
        </p:grpSpPr>
        <p:grpSp>
          <p:nvGrpSpPr>
            <p:cNvPr id="4297" name="Oval 14"/>
            <p:cNvGrpSpPr>
              <a:grpSpLocks/>
            </p:cNvGrpSpPr>
            <p:nvPr/>
          </p:nvGrpSpPr>
          <p:grpSpPr bwMode="auto">
            <a:xfrm>
              <a:off x="8234824" y="4033404"/>
              <a:ext cx="475487" cy="475273"/>
              <a:chOff x="8162544" y="1810512"/>
              <a:chExt cx="475488" cy="475488"/>
            </a:xfrm>
          </p:grpSpPr>
          <p:pic>
            <p:nvPicPr>
              <p:cNvPr id="4299" name="Oval 1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62544" y="1810512"/>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0" name="Text Box 233"/>
              <p:cNvSpPr txBox="1">
                <a:spLocks noChangeArrowheads="1"/>
              </p:cNvSpPr>
              <p:nvPr/>
            </p:nvSpPr>
            <p:spPr bwMode="auto">
              <a:xfrm>
                <a:off x="8279612" y="1905579"/>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298" name="TextBox 187"/>
            <p:cNvSpPr txBox="1">
              <a:spLocks noChangeArrowheads="1"/>
            </p:cNvSpPr>
            <p:nvPr/>
          </p:nvSpPr>
          <p:spPr bwMode="auto">
            <a:xfrm>
              <a:off x="8266693" y="4151311"/>
              <a:ext cx="405375" cy="18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grpSp>
        <p:nvGrpSpPr>
          <p:cNvPr id="4135" name="Rectangle 188"/>
          <p:cNvGrpSpPr>
            <a:grpSpLocks/>
          </p:cNvGrpSpPr>
          <p:nvPr/>
        </p:nvGrpSpPr>
        <p:grpSpPr bwMode="auto">
          <a:xfrm>
            <a:off x="6347733" y="1841500"/>
            <a:ext cx="652009" cy="783545"/>
            <a:chOff x="4393" y="1137"/>
            <a:chExt cx="461" cy="530"/>
          </a:xfrm>
        </p:grpSpPr>
        <p:pic>
          <p:nvPicPr>
            <p:cNvPr id="4295" name="Rectangle 188"/>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93" y="1137"/>
              <a:ext cx="461"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6" name="Text Box 44"/>
            <p:cNvSpPr txBox="1">
              <a:spLocks noChangeArrowheads="1"/>
            </p:cNvSpPr>
            <p:nvPr/>
          </p:nvSpPr>
          <p:spPr bwMode="auto">
            <a:xfrm>
              <a:off x="4435" y="1162"/>
              <a:ext cx="381"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rgbClr val="FFFFFF"/>
                  </a:solidFill>
                  <a:latin typeface="Arial Narrow" panose="020B0606020202030204" pitchFamily="34" charset="0"/>
                </a:rPr>
                <a:t>POLITICAL STRATEGIC ENDSTATE</a:t>
              </a:r>
              <a:endParaRPr lang="en-US" altLang="en-US" sz="571" b="1">
                <a:solidFill>
                  <a:srgbClr val="FFFFFF"/>
                </a:solidFill>
                <a:latin typeface="Arial Narrow" panose="020B0606020202030204" pitchFamily="34" charset="0"/>
              </a:endParaRPr>
            </a:p>
          </p:txBody>
        </p:sp>
      </p:grpSp>
      <p:grpSp>
        <p:nvGrpSpPr>
          <p:cNvPr id="4136" name="Group 189"/>
          <p:cNvGrpSpPr>
            <a:grpSpLocks/>
          </p:cNvGrpSpPr>
          <p:nvPr/>
        </p:nvGrpSpPr>
        <p:grpSpPr bwMode="auto">
          <a:xfrm>
            <a:off x="5417911" y="1704296"/>
            <a:ext cx="425224" cy="437696"/>
            <a:chOff x="8235713" y="4060390"/>
            <a:chExt cx="475487" cy="469181"/>
          </a:xfrm>
        </p:grpSpPr>
        <p:grpSp>
          <p:nvGrpSpPr>
            <p:cNvPr id="4291" name="Oval 14"/>
            <p:cNvGrpSpPr>
              <a:grpSpLocks/>
            </p:cNvGrpSpPr>
            <p:nvPr/>
          </p:nvGrpSpPr>
          <p:grpSpPr bwMode="auto">
            <a:xfrm>
              <a:off x="8235713" y="4060390"/>
              <a:ext cx="475487" cy="469181"/>
              <a:chOff x="5931408" y="1658112"/>
              <a:chExt cx="475488" cy="469392"/>
            </a:xfrm>
          </p:grpSpPr>
          <p:pic>
            <p:nvPicPr>
              <p:cNvPr id="4293" name="Oval 14"/>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31408" y="1658112"/>
                <a:ext cx="475488"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4" name="Text Box 229"/>
              <p:cNvSpPr txBox="1">
                <a:spLocks noChangeArrowheads="1"/>
              </p:cNvSpPr>
              <p:nvPr/>
            </p:nvSpPr>
            <p:spPr bwMode="auto">
              <a:xfrm>
                <a:off x="6047587" y="1751592"/>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292" name="TextBox 191"/>
            <p:cNvSpPr txBox="1">
              <a:spLocks noChangeArrowheads="1"/>
            </p:cNvSpPr>
            <p:nvPr/>
          </p:nvSpPr>
          <p:spPr bwMode="auto">
            <a:xfrm>
              <a:off x="8267412" y="4150337"/>
              <a:ext cx="404481" cy="28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POL OBJ</a:t>
              </a:r>
              <a:endParaRPr lang="en-US" altLang="en-US" sz="571" b="1">
                <a:solidFill>
                  <a:schemeClr val="bg1"/>
                </a:solidFill>
                <a:latin typeface="Arial Narrow" panose="020B0606020202030204" pitchFamily="34" charset="0"/>
              </a:endParaRPr>
            </a:p>
          </p:txBody>
        </p:sp>
      </p:grpSp>
      <p:grpSp>
        <p:nvGrpSpPr>
          <p:cNvPr id="4137" name="Group 192"/>
          <p:cNvGrpSpPr>
            <a:grpSpLocks/>
          </p:cNvGrpSpPr>
          <p:nvPr/>
        </p:nvGrpSpPr>
        <p:grpSpPr bwMode="auto">
          <a:xfrm>
            <a:off x="5417911" y="2238376"/>
            <a:ext cx="425224" cy="443366"/>
            <a:chOff x="8235713" y="4057154"/>
            <a:chExt cx="475487" cy="475273"/>
          </a:xfrm>
        </p:grpSpPr>
        <p:grpSp>
          <p:nvGrpSpPr>
            <p:cNvPr id="4287" name="Oval 14"/>
            <p:cNvGrpSpPr>
              <a:grpSpLocks/>
            </p:cNvGrpSpPr>
            <p:nvPr/>
          </p:nvGrpSpPr>
          <p:grpSpPr bwMode="auto">
            <a:xfrm>
              <a:off x="8235713" y="4057154"/>
              <a:ext cx="475487" cy="475273"/>
              <a:chOff x="5931408" y="2231136"/>
              <a:chExt cx="475488" cy="475488"/>
            </a:xfrm>
          </p:grpSpPr>
          <p:pic>
            <p:nvPicPr>
              <p:cNvPr id="4289" name="Oval 1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31408" y="2231136"/>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0" name="Text Box 225"/>
              <p:cNvSpPr txBox="1">
                <a:spLocks noChangeArrowheads="1"/>
              </p:cNvSpPr>
              <p:nvPr/>
            </p:nvSpPr>
            <p:spPr bwMode="auto">
              <a:xfrm>
                <a:off x="6047587" y="2327854"/>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288" name="TextBox 194"/>
            <p:cNvSpPr txBox="1">
              <a:spLocks noChangeArrowheads="1"/>
            </p:cNvSpPr>
            <p:nvPr/>
          </p:nvSpPr>
          <p:spPr bwMode="auto">
            <a:xfrm>
              <a:off x="8267412" y="4150751"/>
              <a:ext cx="404481" cy="28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POL OBJ</a:t>
              </a:r>
              <a:endParaRPr lang="en-US" altLang="en-US" sz="571" b="1">
                <a:solidFill>
                  <a:schemeClr val="bg1"/>
                </a:solidFill>
                <a:latin typeface="Arial Narrow" panose="020B0606020202030204" pitchFamily="34" charset="0"/>
              </a:endParaRPr>
            </a:p>
          </p:txBody>
        </p:sp>
      </p:grpSp>
      <p:cxnSp>
        <p:nvCxnSpPr>
          <p:cNvPr id="196" name="Elbow Connector 195"/>
          <p:cNvCxnSpPr>
            <a:stCxn id="4292" idx="3"/>
          </p:cNvCxnSpPr>
          <p:nvPr/>
        </p:nvCxnSpPr>
        <p:spPr>
          <a:xfrm>
            <a:off x="5807983" y="1920118"/>
            <a:ext cx="600982" cy="294445"/>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7" name="Elbow Connector 196"/>
          <p:cNvCxnSpPr>
            <a:stCxn id="4288" idx="3"/>
          </p:cNvCxnSpPr>
          <p:nvPr/>
        </p:nvCxnSpPr>
        <p:spPr>
          <a:xfrm flipV="1">
            <a:off x="5807983" y="2215698"/>
            <a:ext cx="600982" cy="241902"/>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40" name="Group 197"/>
          <p:cNvGrpSpPr>
            <a:grpSpLocks/>
          </p:cNvGrpSpPr>
          <p:nvPr/>
        </p:nvGrpSpPr>
        <p:grpSpPr bwMode="auto">
          <a:xfrm>
            <a:off x="7407956" y="2385786"/>
            <a:ext cx="422955" cy="437696"/>
            <a:chOff x="8234824" y="4036259"/>
            <a:chExt cx="475487" cy="469181"/>
          </a:xfrm>
        </p:grpSpPr>
        <p:grpSp>
          <p:nvGrpSpPr>
            <p:cNvPr id="4283" name="Oval 14"/>
            <p:cNvGrpSpPr>
              <a:grpSpLocks/>
            </p:cNvGrpSpPr>
            <p:nvPr/>
          </p:nvGrpSpPr>
          <p:grpSpPr bwMode="auto">
            <a:xfrm>
              <a:off x="8234824" y="4036259"/>
              <a:ext cx="475487" cy="469181"/>
              <a:chOff x="8162544" y="2389632"/>
              <a:chExt cx="475488" cy="469392"/>
            </a:xfrm>
          </p:grpSpPr>
          <p:pic>
            <p:nvPicPr>
              <p:cNvPr id="4285" name="Oval 14"/>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162544" y="2389632"/>
                <a:ext cx="475488"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86" name="Text Box 221"/>
              <p:cNvSpPr txBox="1">
                <a:spLocks noChangeArrowheads="1"/>
              </p:cNvSpPr>
              <p:nvPr/>
            </p:nvSpPr>
            <p:spPr bwMode="auto">
              <a:xfrm>
                <a:off x="8279612" y="2481842"/>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284" name="TextBox 199"/>
            <p:cNvSpPr txBox="1">
              <a:spLocks noChangeArrowheads="1"/>
            </p:cNvSpPr>
            <p:nvPr/>
          </p:nvSpPr>
          <p:spPr bwMode="auto">
            <a:xfrm>
              <a:off x="8266693" y="4150516"/>
              <a:ext cx="405375" cy="18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cxnSp>
        <p:nvCxnSpPr>
          <p:cNvPr id="201" name="Elbow Connector 200"/>
          <p:cNvCxnSpPr>
            <a:endCxn id="4284" idx="1"/>
          </p:cNvCxnSpPr>
          <p:nvPr/>
        </p:nvCxnSpPr>
        <p:spPr>
          <a:xfrm>
            <a:off x="6947581" y="2216831"/>
            <a:ext cx="488723" cy="363534"/>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2" name="Elbow Connector 201"/>
          <p:cNvCxnSpPr>
            <a:endCxn id="4298" idx="1"/>
          </p:cNvCxnSpPr>
          <p:nvPr/>
        </p:nvCxnSpPr>
        <p:spPr>
          <a:xfrm flipV="1">
            <a:off x="6947581" y="2044016"/>
            <a:ext cx="488723" cy="172815"/>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3" name="Elbow Connector 202"/>
          <p:cNvCxnSpPr>
            <a:stCxn id="4284" idx="3"/>
          </p:cNvCxnSpPr>
          <p:nvPr/>
        </p:nvCxnSpPr>
        <p:spPr>
          <a:xfrm>
            <a:off x="7796893" y="2580365"/>
            <a:ext cx="472849" cy="790805"/>
          </a:xfrm>
          <a:prstGeom prst="bentConnector2">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Elbow Connector 205"/>
          <p:cNvCxnSpPr>
            <a:stCxn id="4298" idx="3"/>
          </p:cNvCxnSpPr>
          <p:nvPr/>
        </p:nvCxnSpPr>
        <p:spPr>
          <a:xfrm>
            <a:off x="7796893" y="2044016"/>
            <a:ext cx="472849" cy="1327155"/>
          </a:xfrm>
          <a:prstGeom prst="bentConnector2">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45" name="Group 208"/>
          <p:cNvGrpSpPr>
            <a:grpSpLocks/>
          </p:cNvGrpSpPr>
          <p:nvPr/>
        </p:nvGrpSpPr>
        <p:grpSpPr bwMode="auto">
          <a:xfrm>
            <a:off x="7407956" y="2919866"/>
            <a:ext cx="422955" cy="443366"/>
            <a:chOff x="8234824" y="4033023"/>
            <a:chExt cx="475487" cy="475273"/>
          </a:xfrm>
        </p:grpSpPr>
        <p:grpSp>
          <p:nvGrpSpPr>
            <p:cNvPr id="4279" name="Oval 14"/>
            <p:cNvGrpSpPr>
              <a:grpSpLocks/>
            </p:cNvGrpSpPr>
            <p:nvPr/>
          </p:nvGrpSpPr>
          <p:grpSpPr bwMode="auto">
            <a:xfrm>
              <a:off x="8234824" y="4033023"/>
              <a:ext cx="475487" cy="475273"/>
              <a:chOff x="8162544" y="2962656"/>
              <a:chExt cx="475488" cy="475488"/>
            </a:xfrm>
          </p:grpSpPr>
          <p:pic>
            <p:nvPicPr>
              <p:cNvPr id="4281" name="Oval 1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62544" y="2962656"/>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82" name="Text Box 217"/>
              <p:cNvSpPr txBox="1">
                <a:spLocks noChangeArrowheads="1"/>
              </p:cNvSpPr>
              <p:nvPr/>
            </p:nvSpPr>
            <p:spPr bwMode="auto">
              <a:xfrm>
                <a:off x="8279612" y="3058104"/>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280" name="TextBox 210"/>
            <p:cNvSpPr txBox="1">
              <a:spLocks noChangeArrowheads="1"/>
            </p:cNvSpPr>
            <p:nvPr/>
          </p:nvSpPr>
          <p:spPr bwMode="auto">
            <a:xfrm>
              <a:off x="8266693" y="4150930"/>
              <a:ext cx="405375" cy="18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grpSp>
        <p:nvGrpSpPr>
          <p:cNvPr id="4146" name="Rectangle 211"/>
          <p:cNvGrpSpPr>
            <a:grpSpLocks/>
          </p:cNvGrpSpPr>
          <p:nvPr/>
        </p:nvGrpSpPr>
        <p:grpSpPr bwMode="auto">
          <a:xfrm>
            <a:off x="6347733" y="3044599"/>
            <a:ext cx="652009" cy="783544"/>
            <a:chOff x="4393" y="1951"/>
            <a:chExt cx="461" cy="530"/>
          </a:xfrm>
        </p:grpSpPr>
        <p:pic>
          <p:nvPicPr>
            <p:cNvPr id="4277" name="Rectangle 211"/>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393" y="1951"/>
              <a:ext cx="461"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78" name="Text Box 57"/>
            <p:cNvSpPr txBox="1">
              <a:spLocks noChangeArrowheads="1"/>
            </p:cNvSpPr>
            <p:nvPr/>
          </p:nvSpPr>
          <p:spPr bwMode="auto">
            <a:xfrm>
              <a:off x="4435" y="1979"/>
              <a:ext cx="381"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rgbClr val="FFFFFF"/>
                  </a:solidFill>
                  <a:latin typeface="Arial Narrow" panose="020B0606020202030204" pitchFamily="34" charset="0"/>
                </a:rPr>
                <a:t>MILITARY STRATEGIC ENDSTATE</a:t>
              </a:r>
              <a:endParaRPr lang="en-US" altLang="en-US" sz="571" b="1">
                <a:solidFill>
                  <a:srgbClr val="FFFFFF"/>
                </a:solidFill>
                <a:latin typeface="Arial Narrow" panose="020B0606020202030204" pitchFamily="34" charset="0"/>
              </a:endParaRPr>
            </a:p>
          </p:txBody>
        </p:sp>
      </p:grpSp>
      <p:grpSp>
        <p:nvGrpSpPr>
          <p:cNvPr id="4147" name="Group 220"/>
          <p:cNvGrpSpPr>
            <a:grpSpLocks/>
          </p:cNvGrpSpPr>
          <p:nvPr/>
        </p:nvGrpSpPr>
        <p:grpSpPr bwMode="auto">
          <a:xfrm>
            <a:off x="7407956" y="3458483"/>
            <a:ext cx="422955" cy="437696"/>
            <a:chOff x="8234824" y="4035879"/>
            <a:chExt cx="475487" cy="469181"/>
          </a:xfrm>
        </p:grpSpPr>
        <p:grpSp>
          <p:nvGrpSpPr>
            <p:cNvPr id="4273" name="Oval 14"/>
            <p:cNvGrpSpPr>
              <a:grpSpLocks/>
            </p:cNvGrpSpPr>
            <p:nvPr/>
          </p:nvGrpSpPr>
          <p:grpSpPr bwMode="auto">
            <a:xfrm>
              <a:off x="8234824" y="4035879"/>
              <a:ext cx="475487" cy="469181"/>
              <a:chOff x="8162544" y="3541776"/>
              <a:chExt cx="475488" cy="469392"/>
            </a:xfrm>
          </p:grpSpPr>
          <p:pic>
            <p:nvPicPr>
              <p:cNvPr id="4275" name="Oval 14"/>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62544" y="3541776"/>
                <a:ext cx="475488"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76" name="Text Box 205"/>
              <p:cNvSpPr txBox="1">
                <a:spLocks noChangeArrowheads="1"/>
              </p:cNvSpPr>
              <p:nvPr/>
            </p:nvSpPr>
            <p:spPr bwMode="auto">
              <a:xfrm>
                <a:off x="8279612" y="3634367"/>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rgbClr val="FFFFFF"/>
                  </a:solidFill>
                </a:endParaRPr>
              </a:p>
            </p:txBody>
          </p:sp>
        </p:grpSp>
        <p:sp>
          <p:nvSpPr>
            <p:cNvPr id="4274" name="TextBox 222"/>
            <p:cNvSpPr txBox="1">
              <a:spLocks noChangeArrowheads="1"/>
            </p:cNvSpPr>
            <p:nvPr/>
          </p:nvSpPr>
          <p:spPr bwMode="auto">
            <a:xfrm>
              <a:off x="8266693" y="4148920"/>
              <a:ext cx="405375" cy="18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OBJ</a:t>
              </a:r>
              <a:endParaRPr lang="en-US" altLang="en-US" sz="571" b="1">
                <a:solidFill>
                  <a:schemeClr val="bg1"/>
                </a:solidFill>
                <a:latin typeface="Arial Narrow" panose="020B0606020202030204" pitchFamily="34" charset="0"/>
              </a:endParaRPr>
            </a:p>
          </p:txBody>
        </p:sp>
      </p:grpSp>
      <p:cxnSp>
        <p:nvCxnSpPr>
          <p:cNvPr id="224" name="Elbow Connector 223"/>
          <p:cNvCxnSpPr>
            <a:endCxn id="4274" idx="1"/>
          </p:cNvCxnSpPr>
          <p:nvPr/>
        </p:nvCxnSpPr>
        <p:spPr>
          <a:xfrm>
            <a:off x="6947581" y="3419929"/>
            <a:ext cx="488723" cy="231998"/>
          </a:xfrm>
          <a:prstGeom prst="bentConnector3">
            <a:avLst>
              <a:gd name="adj1" fmla="val 50000"/>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Elbow Connector 224"/>
          <p:cNvCxnSpPr>
            <a:endCxn id="4280" idx="1"/>
          </p:cNvCxnSpPr>
          <p:nvPr/>
        </p:nvCxnSpPr>
        <p:spPr>
          <a:xfrm flipV="1">
            <a:off x="6947581" y="3117846"/>
            <a:ext cx="488723" cy="304351"/>
          </a:xfrm>
          <a:prstGeom prst="bentConnector3">
            <a:avLst>
              <a:gd name="adj1" fmla="val 50000"/>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Elbow Connector 225"/>
          <p:cNvCxnSpPr>
            <a:stCxn id="4280" idx="3"/>
          </p:cNvCxnSpPr>
          <p:nvPr/>
        </p:nvCxnSpPr>
        <p:spPr>
          <a:xfrm>
            <a:off x="7796893" y="3117846"/>
            <a:ext cx="472849" cy="253324"/>
          </a:xfrm>
          <a:prstGeom prst="bentConnector3">
            <a:avLst>
              <a:gd name="adj1" fmla="val 50000"/>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Elbow Connector 228"/>
          <p:cNvCxnSpPr>
            <a:stCxn id="4274" idx="3"/>
          </p:cNvCxnSpPr>
          <p:nvPr/>
        </p:nvCxnSpPr>
        <p:spPr>
          <a:xfrm flipV="1">
            <a:off x="7796893" y="3368903"/>
            <a:ext cx="472849" cy="283024"/>
          </a:xfrm>
          <a:prstGeom prst="bentConnector3">
            <a:avLst>
              <a:gd name="adj1" fmla="val 50000"/>
            </a:avLst>
          </a:prstGeom>
          <a:ln>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152" name="Rectangle 232"/>
          <p:cNvGrpSpPr>
            <a:grpSpLocks/>
          </p:cNvGrpSpPr>
          <p:nvPr/>
        </p:nvGrpSpPr>
        <p:grpSpPr bwMode="auto">
          <a:xfrm>
            <a:off x="4228421" y="3044599"/>
            <a:ext cx="755196" cy="783544"/>
            <a:chOff x="2895" y="1951"/>
            <a:chExt cx="507" cy="530"/>
          </a:xfrm>
        </p:grpSpPr>
        <p:pic>
          <p:nvPicPr>
            <p:cNvPr id="4271" name="Rectangle 232"/>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895" y="1951"/>
              <a:ext cx="507"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72" name="Text Box 69"/>
            <p:cNvSpPr txBox="1">
              <a:spLocks noChangeArrowheads="1"/>
            </p:cNvSpPr>
            <p:nvPr/>
          </p:nvSpPr>
          <p:spPr bwMode="auto">
            <a:xfrm>
              <a:off x="2939" y="1979"/>
              <a:ext cx="42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rgbClr val="FFFFFF"/>
                  </a:solidFill>
                  <a:latin typeface="Arial Narrow" panose="020B0606020202030204" pitchFamily="34" charset="0"/>
                </a:rPr>
                <a:t>OPERATIONAL ENDSTATE</a:t>
              </a:r>
              <a:endParaRPr lang="en-US" altLang="en-US" sz="571" b="1">
                <a:solidFill>
                  <a:srgbClr val="FFFFFF"/>
                </a:solidFill>
                <a:latin typeface="Arial Narrow" panose="020B0606020202030204" pitchFamily="34" charset="0"/>
              </a:endParaRPr>
            </a:p>
          </p:txBody>
        </p:sp>
      </p:grpSp>
      <p:grpSp>
        <p:nvGrpSpPr>
          <p:cNvPr id="4153" name="Group 241"/>
          <p:cNvGrpSpPr>
            <a:grpSpLocks/>
          </p:cNvGrpSpPr>
          <p:nvPr/>
        </p:nvGrpSpPr>
        <p:grpSpPr bwMode="auto">
          <a:xfrm>
            <a:off x="3321278" y="2449286"/>
            <a:ext cx="424089" cy="442232"/>
            <a:chOff x="8233745" y="4057280"/>
            <a:chExt cx="475487" cy="475273"/>
          </a:xfrm>
        </p:grpSpPr>
        <p:grpSp>
          <p:nvGrpSpPr>
            <p:cNvPr id="4267" name="Oval 14"/>
            <p:cNvGrpSpPr>
              <a:grpSpLocks/>
            </p:cNvGrpSpPr>
            <p:nvPr/>
          </p:nvGrpSpPr>
          <p:grpSpPr bwMode="auto">
            <a:xfrm>
              <a:off x="8233745" y="4057280"/>
              <a:ext cx="475487" cy="475273"/>
              <a:chOff x="3578352" y="2456688"/>
              <a:chExt cx="475488" cy="475488"/>
            </a:xfrm>
          </p:grpSpPr>
          <p:pic>
            <p:nvPicPr>
              <p:cNvPr id="4269" name="Oval 14"/>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78352" y="2456688"/>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70" name="Text Box 201"/>
              <p:cNvSpPr txBox="1">
                <a:spLocks noChangeArrowheads="1"/>
              </p:cNvSpPr>
              <p:nvPr/>
            </p:nvSpPr>
            <p:spPr bwMode="auto">
              <a:xfrm>
                <a:off x="3696499" y="2553279"/>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268" name="TextBox 243"/>
            <p:cNvSpPr txBox="1">
              <a:spLocks noChangeArrowheads="1"/>
            </p:cNvSpPr>
            <p:nvPr/>
          </p:nvSpPr>
          <p:spPr bwMode="auto">
            <a:xfrm>
              <a:off x="8266800" y="4151117"/>
              <a:ext cx="404291" cy="28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OP OBJ</a:t>
              </a:r>
              <a:endParaRPr lang="en-US" altLang="en-US" sz="571" b="1">
                <a:solidFill>
                  <a:schemeClr val="bg1"/>
                </a:solidFill>
                <a:latin typeface="Arial Narrow" panose="020B0606020202030204" pitchFamily="34" charset="0"/>
              </a:endParaRPr>
            </a:p>
          </p:txBody>
        </p:sp>
      </p:grpSp>
      <p:grpSp>
        <p:nvGrpSpPr>
          <p:cNvPr id="4154" name="Group 244"/>
          <p:cNvGrpSpPr>
            <a:grpSpLocks/>
          </p:cNvGrpSpPr>
          <p:nvPr/>
        </p:nvGrpSpPr>
        <p:grpSpPr bwMode="auto">
          <a:xfrm>
            <a:off x="3321278" y="2959554"/>
            <a:ext cx="424089" cy="443366"/>
            <a:chOff x="8233745" y="4059819"/>
            <a:chExt cx="475487" cy="475273"/>
          </a:xfrm>
        </p:grpSpPr>
        <p:grpSp>
          <p:nvGrpSpPr>
            <p:cNvPr id="4263" name="Oval 14"/>
            <p:cNvGrpSpPr>
              <a:grpSpLocks/>
            </p:cNvGrpSpPr>
            <p:nvPr/>
          </p:nvGrpSpPr>
          <p:grpSpPr bwMode="auto">
            <a:xfrm>
              <a:off x="8233745" y="4059819"/>
              <a:ext cx="475487" cy="475273"/>
              <a:chOff x="3578352" y="3005328"/>
              <a:chExt cx="475488" cy="475488"/>
            </a:xfrm>
          </p:grpSpPr>
          <p:pic>
            <p:nvPicPr>
              <p:cNvPr id="4265" name="Oval 14"/>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78352" y="3005328"/>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66" name="Text Box 197"/>
              <p:cNvSpPr txBox="1">
                <a:spLocks noChangeArrowheads="1"/>
              </p:cNvSpPr>
              <p:nvPr/>
            </p:nvSpPr>
            <p:spPr bwMode="auto">
              <a:xfrm>
                <a:off x="3696499" y="3099379"/>
                <a:ext cx="245570" cy="248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264" name="TextBox 246"/>
            <p:cNvSpPr txBox="1">
              <a:spLocks noChangeArrowheads="1"/>
            </p:cNvSpPr>
            <p:nvPr/>
          </p:nvSpPr>
          <p:spPr bwMode="auto">
            <a:xfrm>
              <a:off x="8266800" y="4150984"/>
              <a:ext cx="404291" cy="28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OP OBJ</a:t>
              </a:r>
              <a:endParaRPr lang="en-US" altLang="en-US" sz="571" b="1">
                <a:solidFill>
                  <a:schemeClr val="bg1"/>
                </a:solidFill>
                <a:latin typeface="Arial Narrow" panose="020B0606020202030204" pitchFamily="34" charset="0"/>
              </a:endParaRPr>
            </a:p>
          </p:txBody>
        </p:sp>
      </p:grpSp>
      <p:grpSp>
        <p:nvGrpSpPr>
          <p:cNvPr id="4155" name="Group 247"/>
          <p:cNvGrpSpPr>
            <a:grpSpLocks/>
          </p:cNvGrpSpPr>
          <p:nvPr/>
        </p:nvGrpSpPr>
        <p:grpSpPr bwMode="auto">
          <a:xfrm>
            <a:off x="3321278" y="3413126"/>
            <a:ext cx="424089" cy="443366"/>
            <a:chOff x="8233745" y="4060136"/>
            <a:chExt cx="475487" cy="475274"/>
          </a:xfrm>
        </p:grpSpPr>
        <p:grpSp>
          <p:nvGrpSpPr>
            <p:cNvPr id="4259" name="Oval 14"/>
            <p:cNvGrpSpPr>
              <a:grpSpLocks/>
            </p:cNvGrpSpPr>
            <p:nvPr/>
          </p:nvGrpSpPr>
          <p:grpSpPr bwMode="auto">
            <a:xfrm>
              <a:off x="8233745" y="4060136"/>
              <a:ext cx="475487" cy="475274"/>
              <a:chOff x="3578352" y="3493008"/>
              <a:chExt cx="475488" cy="475488"/>
            </a:xfrm>
          </p:grpSpPr>
          <p:pic>
            <p:nvPicPr>
              <p:cNvPr id="4261" name="Oval 14"/>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578352" y="3493008"/>
                <a:ext cx="475488" cy="47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62" name="Text Box 193"/>
              <p:cNvSpPr txBox="1">
                <a:spLocks noChangeArrowheads="1"/>
              </p:cNvSpPr>
              <p:nvPr/>
            </p:nvSpPr>
            <p:spPr bwMode="auto">
              <a:xfrm>
                <a:off x="3696499" y="3586742"/>
                <a:ext cx="245570" cy="24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grpSp>
        <p:sp>
          <p:nvSpPr>
            <p:cNvPr id="4260" name="TextBox 249"/>
            <p:cNvSpPr txBox="1">
              <a:spLocks noChangeArrowheads="1"/>
            </p:cNvSpPr>
            <p:nvPr/>
          </p:nvSpPr>
          <p:spPr bwMode="auto">
            <a:xfrm>
              <a:off x="8266800" y="4151301"/>
              <a:ext cx="404291" cy="28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OP OBJ</a:t>
              </a:r>
              <a:endParaRPr lang="en-US" altLang="en-US" sz="571" b="1">
                <a:solidFill>
                  <a:schemeClr val="bg1"/>
                </a:solidFill>
                <a:latin typeface="Arial Narrow" panose="020B0606020202030204" pitchFamily="34" charset="0"/>
              </a:endParaRPr>
            </a:p>
          </p:txBody>
        </p:sp>
      </p:grpSp>
      <p:pic>
        <p:nvPicPr>
          <p:cNvPr id="4156" name="Oval 14"/>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321278" y="3867831"/>
            <a:ext cx="424089" cy="44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57" name="Text Box 189"/>
          <p:cNvSpPr txBox="1">
            <a:spLocks noChangeArrowheads="1"/>
          </p:cNvSpPr>
          <p:nvPr/>
        </p:nvSpPr>
        <p:spPr bwMode="auto">
          <a:xfrm>
            <a:off x="3426732" y="3956277"/>
            <a:ext cx="218849"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CA" altLang="en-US" sz="1714">
              <a:solidFill>
                <a:schemeClr val="bg1"/>
              </a:solidFill>
            </a:endParaRPr>
          </a:p>
        </p:txBody>
      </p:sp>
      <p:sp>
        <p:nvSpPr>
          <p:cNvPr id="4158" name="TextBox 252"/>
          <p:cNvSpPr txBox="1">
            <a:spLocks noChangeArrowheads="1"/>
          </p:cNvSpPr>
          <p:nvPr/>
        </p:nvSpPr>
        <p:spPr bwMode="auto">
          <a:xfrm>
            <a:off x="3350760" y="3952875"/>
            <a:ext cx="360589" cy="26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571" b="1">
                <a:solidFill>
                  <a:schemeClr val="bg1"/>
                </a:solidFill>
                <a:latin typeface="Arial Narrow" panose="020B0606020202030204" pitchFamily="34" charset="0"/>
              </a:rPr>
              <a:t>OP OBJ</a:t>
            </a:r>
            <a:endParaRPr lang="en-US" altLang="en-US" sz="571" b="1">
              <a:solidFill>
                <a:schemeClr val="bg1"/>
              </a:solidFill>
              <a:latin typeface="Arial Narrow" panose="020B0606020202030204" pitchFamily="34" charset="0"/>
            </a:endParaRPr>
          </a:p>
        </p:txBody>
      </p:sp>
      <p:cxnSp>
        <p:nvCxnSpPr>
          <p:cNvPr id="254" name="Elbow Connector 253"/>
          <p:cNvCxnSpPr>
            <a:stCxn id="4268" idx="3"/>
          </p:cNvCxnSpPr>
          <p:nvPr/>
        </p:nvCxnSpPr>
        <p:spPr>
          <a:xfrm>
            <a:off x="3711349" y="2668510"/>
            <a:ext cx="579437" cy="753687"/>
          </a:xfrm>
          <a:prstGeom prst="bentConnector2">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Elbow Connector 256"/>
          <p:cNvCxnSpPr>
            <a:stCxn id="4264" idx="3"/>
          </p:cNvCxnSpPr>
          <p:nvPr/>
        </p:nvCxnSpPr>
        <p:spPr>
          <a:xfrm>
            <a:off x="3711349" y="3176510"/>
            <a:ext cx="579437" cy="246821"/>
          </a:xfrm>
          <a:prstGeom prst="bentConnector3">
            <a:avLst>
              <a:gd name="adj1" fmla="val 50000"/>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Elbow Connector 259"/>
          <p:cNvCxnSpPr>
            <a:stCxn id="4260" idx="3"/>
          </p:cNvCxnSpPr>
          <p:nvPr/>
        </p:nvCxnSpPr>
        <p:spPr>
          <a:xfrm flipV="1">
            <a:off x="3711349" y="3421063"/>
            <a:ext cx="579437" cy="209019"/>
          </a:xfrm>
          <a:prstGeom prst="bentConnector3">
            <a:avLst>
              <a:gd name="adj1" fmla="val 50000"/>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Elbow Connector 262"/>
          <p:cNvCxnSpPr>
            <a:stCxn id="4158" idx="3"/>
          </p:cNvCxnSpPr>
          <p:nvPr/>
        </p:nvCxnSpPr>
        <p:spPr>
          <a:xfrm flipV="1">
            <a:off x="3711349" y="3422198"/>
            <a:ext cx="579437" cy="662588"/>
          </a:xfrm>
          <a:prstGeom prst="bentConnector2">
            <a:avLst/>
          </a:pr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63" name="Line 34"/>
          <p:cNvSpPr>
            <a:spLocks noChangeShapeType="1"/>
          </p:cNvSpPr>
          <p:nvPr/>
        </p:nvSpPr>
        <p:spPr bwMode="auto">
          <a:xfrm>
            <a:off x="724581" y="2638652"/>
            <a:ext cx="2667000" cy="68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286"/>
          </a:p>
        </p:txBody>
      </p:sp>
      <p:grpSp>
        <p:nvGrpSpPr>
          <p:cNvPr id="4164" name="Group 266"/>
          <p:cNvGrpSpPr>
            <a:grpSpLocks/>
          </p:cNvGrpSpPr>
          <p:nvPr/>
        </p:nvGrpSpPr>
        <p:grpSpPr bwMode="auto">
          <a:xfrm>
            <a:off x="2484438" y="2465161"/>
            <a:ext cx="381000" cy="374196"/>
            <a:chOff x="2062935" y="1839124"/>
            <a:chExt cx="463732" cy="400488"/>
          </a:xfrm>
        </p:grpSpPr>
        <p:grpSp>
          <p:nvGrpSpPr>
            <p:cNvPr id="4255" name="AutoShape 140"/>
            <p:cNvGrpSpPr>
              <a:grpSpLocks/>
            </p:cNvGrpSpPr>
            <p:nvPr/>
          </p:nvGrpSpPr>
          <p:grpSpPr bwMode="auto">
            <a:xfrm>
              <a:off x="2062935" y="1839124"/>
              <a:ext cx="463732" cy="400488"/>
              <a:chOff x="2639568" y="2474976"/>
              <a:chExt cx="426720" cy="402336"/>
            </a:xfrm>
          </p:grpSpPr>
          <p:pic>
            <p:nvPicPr>
              <p:cNvPr id="4257" name="AutoShape 140"/>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white">
              <a:xfrm>
                <a:off x="2639568" y="2474976"/>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8" name="Text Box 185"/>
              <p:cNvSpPr txBox="1">
                <a:spLocks noChangeArrowheads="1"/>
              </p:cNvSpPr>
              <p:nvPr/>
            </p:nvSpPr>
            <p:spPr bwMode="auto">
              <a:xfrm>
                <a:off x="2776538" y="2657345"/>
                <a:ext cx="155575" cy="14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256" name="Text Box 141"/>
            <p:cNvSpPr txBox="1">
              <a:spLocks noChangeArrowheads="1"/>
            </p:cNvSpPr>
            <p:nvPr/>
          </p:nvSpPr>
          <p:spPr bwMode="white">
            <a:xfrm>
              <a:off x="2167827" y="1939853"/>
              <a:ext cx="294532" cy="2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4</a:t>
              </a:r>
            </a:p>
          </p:txBody>
        </p:sp>
      </p:grpSp>
      <p:grpSp>
        <p:nvGrpSpPr>
          <p:cNvPr id="4165" name="Group 269"/>
          <p:cNvGrpSpPr>
            <a:grpSpLocks/>
          </p:cNvGrpSpPr>
          <p:nvPr/>
        </p:nvGrpSpPr>
        <p:grpSpPr bwMode="auto">
          <a:xfrm>
            <a:off x="868590" y="2451554"/>
            <a:ext cx="378732" cy="374196"/>
            <a:chOff x="2061407" y="1837850"/>
            <a:chExt cx="461379" cy="402541"/>
          </a:xfrm>
        </p:grpSpPr>
        <p:grpSp>
          <p:nvGrpSpPr>
            <p:cNvPr id="4251" name="AutoShape 140"/>
            <p:cNvGrpSpPr>
              <a:grpSpLocks/>
            </p:cNvGrpSpPr>
            <p:nvPr/>
          </p:nvGrpSpPr>
          <p:grpSpPr bwMode="auto">
            <a:xfrm>
              <a:off x="2061407" y="1837850"/>
              <a:ext cx="461379" cy="402541"/>
              <a:chOff x="890016" y="2462784"/>
              <a:chExt cx="426720" cy="402336"/>
            </a:xfrm>
          </p:grpSpPr>
          <p:pic>
            <p:nvPicPr>
              <p:cNvPr id="4253" name="AutoShape 140"/>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white">
              <a:xfrm>
                <a:off x="890016" y="2462784"/>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4" name="Text Box 181"/>
              <p:cNvSpPr txBox="1">
                <a:spLocks noChangeArrowheads="1"/>
              </p:cNvSpPr>
              <p:nvPr/>
            </p:nvSpPr>
            <p:spPr bwMode="auto">
              <a:xfrm>
                <a:off x="1029097" y="2645496"/>
                <a:ext cx="156369"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252" name="Text Box 141"/>
            <p:cNvSpPr txBox="1">
              <a:spLocks noChangeArrowheads="1"/>
            </p:cNvSpPr>
            <p:nvPr/>
          </p:nvSpPr>
          <p:spPr bwMode="white">
            <a:xfrm>
              <a:off x="2167773" y="1941535"/>
              <a:ext cx="294792" cy="248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1</a:t>
              </a:r>
            </a:p>
          </p:txBody>
        </p:sp>
      </p:grpSp>
      <p:grpSp>
        <p:nvGrpSpPr>
          <p:cNvPr id="4166" name="Group 272"/>
          <p:cNvGrpSpPr>
            <a:grpSpLocks/>
          </p:cNvGrpSpPr>
          <p:nvPr/>
        </p:nvGrpSpPr>
        <p:grpSpPr bwMode="auto">
          <a:xfrm>
            <a:off x="1951491" y="2459492"/>
            <a:ext cx="379866" cy="368526"/>
            <a:chOff x="2064428" y="1839184"/>
            <a:chExt cx="461379" cy="396444"/>
          </a:xfrm>
        </p:grpSpPr>
        <p:grpSp>
          <p:nvGrpSpPr>
            <p:cNvPr id="4247" name="AutoShape 140"/>
            <p:cNvGrpSpPr>
              <a:grpSpLocks/>
            </p:cNvGrpSpPr>
            <p:nvPr/>
          </p:nvGrpSpPr>
          <p:grpSpPr bwMode="auto">
            <a:xfrm>
              <a:off x="2064428" y="1839184"/>
              <a:ext cx="461379" cy="396444"/>
              <a:chOff x="2042160" y="2468880"/>
              <a:chExt cx="426720" cy="396240"/>
            </a:xfrm>
          </p:grpSpPr>
          <p:pic>
            <p:nvPicPr>
              <p:cNvPr id="4249" name="AutoShape 140"/>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white">
              <a:xfrm>
                <a:off x="2042160" y="2468880"/>
                <a:ext cx="426720"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0" name="Text Box 177"/>
              <p:cNvSpPr txBox="1">
                <a:spLocks noChangeArrowheads="1"/>
              </p:cNvSpPr>
              <p:nvPr/>
            </p:nvSpPr>
            <p:spPr bwMode="auto">
              <a:xfrm>
                <a:off x="2178447" y="2650258"/>
                <a:ext cx="156369" cy="14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248" name="Text Box 141"/>
            <p:cNvSpPr txBox="1">
              <a:spLocks noChangeArrowheads="1"/>
            </p:cNvSpPr>
            <p:nvPr/>
          </p:nvSpPr>
          <p:spPr bwMode="white">
            <a:xfrm>
              <a:off x="2170476" y="1941650"/>
              <a:ext cx="293912" cy="24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3</a:t>
              </a:r>
            </a:p>
          </p:txBody>
        </p:sp>
      </p:grpSp>
      <p:grpSp>
        <p:nvGrpSpPr>
          <p:cNvPr id="4167" name="Group 275"/>
          <p:cNvGrpSpPr>
            <a:grpSpLocks/>
          </p:cNvGrpSpPr>
          <p:nvPr/>
        </p:nvGrpSpPr>
        <p:grpSpPr bwMode="auto">
          <a:xfrm>
            <a:off x="1383393" y="2451554"/>
            <a:ext cx="379866" cy="375331"/>
            <a:chOff x="2062589" y="1839377"/>
            <a:chExt cx="463732" cy="400488"/>
          </a:xfrm>
        </p:grpSpPr>
        <p:grpSp>
          <p:nvGrpSpPr>
            <p:cNvPr id="4243" name="AutoShape 140"/>
            <p:cNvGrpSpPr>
              <a:grpSpLocks/>
            </p:cNvGrpSpPr>
            <p:nvPr/>
          </p:nvGrpSpPr>
          <p:grpSpPr bwMode="auto">
            <a:xfrm>
              <a:off x="2062589" y="1839377"/>
              <a:ext cx="463732" cy="400488"/>
              <a:chOff x="1389888" y="2468880"/>
              <a:chExt cx="426720" cy="402336"/>
            </a:xfrm>
          </p:grpSpPr>
          <p:pic>
            <p:nvPicPr>
              <p:cNvPr id="4245" name="AutoShape 140"/>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white">
              <a:xfrm>
                <a:off x="1389888" y="2468880"/>
                <a:ext cx="426720" cy="40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6" name="Text Box 173"/>
              <p:cNvSpPr txBox="1">
                <a:spLocks noChangeArrowheads="1"/>
              </p:cNvSpPr>
              <p:nvPr/>
            </p:nvSpPr>
            <p:spPr bwMode="auto">
              <a:xfrm>
                <a:off x="1527176" y="2650995"/>
                <a:ext cx="155575" cy="144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AU" altLang="en-US" sz="1714">
                  <a:solidFill>
                    <a:srgbClr val="FFFFFF"/>
                  </a:solidFill>
                </a:endParaRPr>
              </a:p>
            </p:txBody>
          </p:sp>
        </p:grpSp>
        <p:sp>
          <p:nvSpPr>
            <p:cNvPr id="4244" name="Text Box 141"/>
            <p:cNvSpPr txBox="1">
              <a:spLocks noChangeArrowheads="1"/>
            </p:cNvSpPr>
            <p:nvPr/>
          </p:nvSpPr>
          <p:spPr bwMode="white">
            <a:xfrm>
              <a:off x="2167794" y="1941011"/>
              <a:ext cx="295411" cy="246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solidFill>
                    <a:srgbClr val="FFFFFF"/>
                  </a:solidFill>
                  <a:latin typeface="Arial" panose="020B0604020202020204" pitchFamily="34" charset="0"/>
                </a:rPr>
                <a:t>2</a:t>
              </a:r>
            </a:p>
          </p:txBody>
        </p:sp>
      </p:grpSp>
      <p:grpSp>
        <p:nvGrpSpPr>
          <p:cNvPr id="4168" name="Rectangle 279"/>
          <p:cNvGrpSpPr>
            <a:grpSpLocks/>
          </p:cNvGrpSpPr>
          <p:nvPr/>
        </p:nvGrpSpPr>
        <p:grpSpPr bwMode="auto">
          <a:xfrm>
            <a:off x="190500" y="2449286"/>
            <a:ext cx="641804" cy="1844902"/>
            <a:chOff x="42" y="1548"/>
            <a:chExt cx="453" cy="1248"/>
          </a:xfrm>
        </p:grpSpPr>
        <p:pic>
          <p:nvPicPr>
            <p:cNvPr id="4241" name="Rectangle 279"/>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 y="1548"/>
              <a:ext cx="453"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2" name="Text Box 87"/>
            <p:cNvSpPr txBox="1">
              <a:spLocks noChangeArrowheads="1"/>
            </p:cNvSpPr>
            <p:nvPr/>
          </p:nvSpPr>
          <p:spPr bwMode="auto">
            <a:xfrm>
              <a:off x="81" y="1570"/>
              <a:ext cx="381"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571" b="1">
                  <a:solidFill>
                    <a:srgbClr val="FFFFFF"/>
                  </a:solidFill>
                  <a:latin typeface="Arial Narrow" panose="020B0606020202030204" pitchFamily="34" charset="0"/>
                </a:rPr>
                <a:t>CURRENT MILITARY SITUATION</a:t>
              </a:r>
            </a:p>
          </p:txBody>
        </p:sp>
      </p:grpSp>
      <p:sp>
        <p:nvSpPr>
          <p:cNvPr id="281" name="Rectangle 280"/>
          <p:cNvSpPr>
            <a:spLocks noChangeArrowheads="1"/>
          </p:cNvSpPr>
          <p:nvPr/>
        </p:nvSpPr>
        <p:spPr bwMode="auto">
          <a:xfrm>
            <a:off x="131536" y="161018"/>
            <a:ext cx="8829902" cy="310696"/>
          </a:xfrm>
          <a:prstGeom prst="rect">
            <a:avLst/>
          </a:prstGeom>
          <a:solidFill>
            <a:srgbClr val="7F7F7F"/>
          </a:solidFill>
          <a:ln>
            <a:noFill/>
          </a:ln>
          <a:effectLst>
            <a:outerShdw blurRad="63500" dist="23000" dir="5400000" rotWithShape="0">
              <a:srgbClr val="000000">
                <a:alpha val="34999"/>
              </a:srgbClr>
            </a:outerShdw>
          </a:effectLst>
          <a:extLst>
            <a:ext uri="{91240B29-F687-4f45-9708-019B960494DF}"/>
          </a:extLst>
        </p:spPr>
        <p:txBody>
          <a:bodyPr lIns="87279" tIns="43640" rIns="87279" bIns="43640" anchor="ctr"/>
          <a:lstStyle/>
          <a:p>
            <a:pPr algn="ctr" defTabSz="873142">
              <a:defRPr/>
            </a:pPr>
            <a:endParaRPr lang="en-AU" sz="1286">
              <a:solidFill>
                <a:srgbClr val="FFFFFF"/>
              </a:solidFill>
              <a:latin typeface="Calibri" charset="0"/>
              <a:ea typeface="ＭＳ Ｐゴシック" charset="0"/>
            </a:endParaRPr>
          </a:p>
        </p:txBody>
      </p:sp>
      <p:pic>
        <p:nvPicPr>
          <p:cNvPr id="4170" name="Picture 6" descr="C:\Users\Rebecca\AppData\Local\Microsoft\Windows\Temporary Internet Files\Content.Outlook\2421FRT6\ACSC_Logo_original.jpg"/>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32670" y="137206"/>
            <a:ext cx="206375" cy="3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71" name="Picture 9" descr="ANU_LOGO_WHIT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39045" y="170090"/>
            <a:ext cx="701901" cy="27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72" name="TextBox 283"/>
          <p:cNvSpPr txBox="1">
            <a:spLocks noChangeArrowheads="1"/>
          </p:cNvSpPr>
          <p:nvPr/>
        </p:nvSpPr>
        <p:spPr bwMode="auto">
          <a:xfrm>
            <a:off x="4400777" y="159884"/>
            <a:ext cx="4573134" cy="29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r" eaLnBrk="1" hangingPunct="1">
              <a:spcBef>
                <a:spcPct val="0"/>
              </a:spcBef>
              <a:buFontTx/>
              <a:buNone/>
            </a:pPr>
            <a:r>
              <a:rPr lang="en-US" altLang="en-US" sz="1357">
                <a:solidFill>
                  <a:srgbClr val="FFFFFF"/>
                </a:solidFill>
                <a:latin typeface="Arial Narrow" panose="020B0606020202030204" pitchFamily="34" charset="0"/>
              </a:rPr>
              <a:t>ACSC Operational Design Guide</a:t>
            </a:r>
          </a:p>
        </p:txBody>
      </p:sp>
      <p:sp>
        <p:nvSpPr>
          <p:cNvPr id="4173" name="Rectangle 284"/>
          <p:cNvSpPr>
            <a:spLocks noChangeArrowheads="1"/>
          </p:cNvSpPr>
          <p:nvPr/>
        </p:nvSpPr>
        <p:spPr bwMode="auto">
          <a:xfrm>
            <a:off x="7347858" y="1611313"/>
            <a:ext cx="1477509" cy="3418794"/>
          </a:xfrm>
          <a:prstGeom prst="rect">
            <a:avLst/>
          </a:prstGeom>
          <a:noFill/>
          <a:ln w="12700">
            <a:solidFill>
              <a:srgbClr val="0070C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174" name="TextBox 285"/>
          <p:cNvSpPr txBox="1">
            <a:spLocks noChangeArrowheads="1"/>
          </p:cNvSpPr>
          <p:nvPr/>
        </p:nvSpPr>
        <p:spPr bwMode="auto">
          <a:xfrm>
            <a:off x="7387545" y="1611313"/>
            <a:ext cx="1414009" cy="20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786" b="1">
                <a:latin typeface="Arial Narrow" panose="020B0606020202030204" pitchFamily="34" charset="0"/>
              </a:rPr>
              <a:t>PMC</a:t>
            </a:r>
            <a:r>
              <a:rPr lang="en-GB" altLang="en-US" sz="786">
                <a:latin typeface="Arial Narrow" panose="020B0606020202030204" pitchFamily="34" charset="0"/>
              </a:rPr>
              <a:t> (Prime Minister &amp; Cabinet)</a:t>
            </a:r>
            <a:endParaRPr lang="en-US" altLang="en-US" sz="786">
              <a:latin typeface="Arial Narrow" panose="020B0606020202030204" pitchFamily="34" charset="0"/>
            </a:endParaRPr>
          </a:p>
        </p:txBody>
      </p:sp>
      <p:sp>
        <p:nvSpPr>
          <p:cNvPr id="4175" name="Rectangle 286"/>
          <p:cNvSpPr>
            <a:spLocks noChangeArrowheads="1"/>
          </p:cNvSpPr>
          <p:nvPr/>
        </p:nvSpPr>
        <p:spPr bwMode="auto">
          <a:xfrm>
            <a:off x="5315857" y="2750911"/>
            <a:ext cx="1670277" cy="1139599"/>
          </a:xfrm>
          <a:prstGeom prst="rect">
            <a:avLst/>
          </a:prstGeom>
          <a:noFill/>
          <a:ln w="12700">
            <a:solidFill>
              <a:srgbClr val="7030A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176" name="TextBox 287"/>
          <p:cNvSpPr txBox="1">
            <a:spLocks noChangeArrowheads="1"/>
          </p:cNvSpPr>
          <p:nvPr/>
        </p:nvSpPr>
        <p:spPr bwMode="auto">
          <a:xfrm>
            <a:off x="5315857" y="2749777"/>
            <a:ext cx="1669143" cy="20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786" b="1">
                <a:latin typeface="Arial Narrow" panose="020B0606020202030204" pitchFamily="34" charset="0"/>
              </a:rPr>
              <a:t>MSC</a:t>
            </a:r>
            <a:r>
              <a:rPr lang="en-GB" altLang="en-US" sz="786">
                <a:latin typeface="Arial Narrow" panose="020B0606020202030204" pitchFamily="34" charset="0"/>
              </a:rPr>
              <a:t> (Military Strategic Commitments)</a:t>
            </a:r>
            <a:endParaRPr lang="en-US" altLang="en-US" sz="786">
              <a:latin typeface="Arial Narrow" panose="020B0606020202030204" pitchFamily="34" charset="0"/>
            </a:endParaRPr>
          </a:p>
        </p:txBody>
      </p:sp>
      <p:sp>
        <p:nvSpPr>
          <p:cNvPr id="4177" name="Rectangle 288"/>
          <p:cNvSpPr>
            <a:spLocks noChangeArrowheads="1"/>
          </p:cNvSpPr>
          <p:nvPr/>
        </p:nvSpPr>
        <p:spPr bwMode="auto">
          <a:xfrm>
            <a:off x="823232" y="1878920"/>
            <a:ext cx="4237491" cy="2815544"/>
          </a:xfrm>
          <a:prstGeom prst="rect">
            <a:avLst/>
          </a:prstGeom>
          <a:noFill/>
          <a:ln w="12700">
            <a:solidFill>
              <a:srgbClr val="7030A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178" name="TextBox 289"/>
          <p:cNvSpPr txBox="1">
            <a:spLocks noChangeArrowheads="1"/>
          </p:cNvSpPr>
          <p:nvPr/>
        </p:nvSpPr>
        <p:spPr bwMode="auto">
          <a:xfrm>
            <a:off x="823232" y="1878920"/>
            <a:ext cx="4237491" cy="20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GB" altLang="en-US" sz="786" b="1">
                <a:latin typeface="Arial Narrow" panose="020B0606020202030204" pitchFamily="34" charset="0"/>
              </a:rPr>
              <a:t>JOC</a:t>
            </a:r>
            <a:r>
              <a:rPr lang="en-GB" altLang="en-US" sz="786">
                <a:latin typeface="Arial Narrow" panose="020B0606020202030204" pitchFamily="34" charset="0"/>
              </a:rPr>
              <a:t> (Joint Operations Command)</a:t>
            </a:r>
            <a:endParaRPr lang="en-US" altLang="en-US" sz="786">
              <a:latin typeface="Arial Narrow" panose="020B0606020202030204" pitchFamily="34" charset="0"/>
            </a:endParaRPr>
          </a:p>
        </p:txBody>
      </p:sp>
      <p:sp>
        <p:nvSpPr>
          <p:cNvPr id="4179" name="Up-Down Arrow 290"/>
          <p:cNvSpPr>
            <a:spLocks noChangeArrowheads="1"/>
          </p:cNvSpPr>
          <p:nvPr/>
        </p:nvSpPr>
        <p:spPr bwMode="auto">
          <a:xfrm>
            <a:off x="6728732" y="2550206"/>
            <a:ext cx="192768" cy="536348"/>
          </a:xfrm>
          <a:prstGeom prst="upDownArrow">
            <a:avLst>
              <a:gd name="adj1" fmla="val 50000"/>
              <a:gd name="adj2" fmla="val 52118"/>
            </a:avLst>
          </a:prstGeom>
          <a:solidFill>
            <a:srgbClr val="B3A2C7"/>
          </a:solidFill>
          <a:ln w="12700">
            <a:solidFill>
              <a:srgbClr val="7030A0"/>
            </a:solidFill>
            <a:miter lim="800000"/>
            <a:headEnd/>
            <a:tailEnd/>
          </a:ln>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180" name="Up-Down Arrow 291"/>
          <p:cNvSpPr>
            <a:spLocks noChangeArrowheads="1"/>
          </p:cNvSpPr>
          <p:nvPr/>
        </p:nvSpPr>
        <p:spPr bwMode="auto">
          <a:xfrm>
            <a:off x="6728732" y="3755572"/>
            <a:ext cx="192768" cy="470581"/>
          </a:xfrm>
          <a:prstGeom prst="upDownArrow">
            <a:avLst>
              <a:gd name="adj1" fmla="val 50000"/>
              <a:gd name="adj2" fmla="val 52203"/>
            </a:avLst>
          </a:prstGeom>
          <a:solidFill>
            <a:srgbClr val="B3A2C7"/>
          </a:solidFill>
          <a:ln w="12700">
            <a:solidFill>
              <a:srgbClr val="7030A0"/>
            </a:solidFill>
            <a:miter lim="800000"/>
            <a:headEnd/>
            <a:tailEnd/>
          </a:ln>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293" name="Rectangle 292"/>
          <p:cNvSpPr>
            <a:spLocks noChangeArrowheads="1"/>
          </p:cNvSpPr>
          <p:nvPr/>
        </p:nvSpPr>
        <p:spPr bwMode="auto">
          <a:xfrm>
            <a:off x="131536" y="6158367"/>
            <a:ext cx="8829902" cy="405946"/>
          </a:xfrm>
          <a:prstGeom prst="rect">
            <a:avLst/>
          </a:prstGeom>
          <a:solidFill>
            <a:srgbClr val="7F7F7F"/>
          </a:solidFill>
          <a:ln>
            <a:noFill/>
          </a:ln>
          <a:effectLst>
            <a:outerShdw blurRad="63500" dist="23000" dir="5400000" rotWithShape="0">
              <a:srgbClr val="000000">
                <a:alpha val="34999"/>
              </a:srgbClr>
            </a:outerShdw>
          </a:effectLst>
          <a:extLst>
            <a:ext uri="{91240B29-F687-4f45-9708-019B960494DF}"/>
          </a:extLst>
        </p:spPr>
        <p:txBody>
          <a:bodyPr lIns="87279" tIns="43640" rIns="87279" bIns="43640" anchor="ctr"/>
          <a:lstStyle/>
          <a:p>
            <a:pPr algn="ctr" defTabSz="873142">
              <a:defRPr/>
            </a:pPr>
            <a:endParaRPr lang="en-AU" sz="1286">
              <a:solidFill>
                <a:srgbClr val="FFFFFF"/>
              </a:solidFill>
              <a:latin typeface="Calibri" charset="0"/>
              <a:ea typeface="ＭＳ Ｐゴシック" charset="0"/>
            </a:endParaRPr>
          </a:p>
        </p:txBody>
      </p:sp>
      <p:sp>
        <p:nvSpPr>
          <p:cNvPr id="4182" name="TextBox 293"/>
          <p:cNvSpPr txBox="1">
            <a:spLocks noChangeArrowheads="1"/>
          </p:cNvSpPr>
          <p:nvPr/>
        </p:nvSpPr>
        <p:spPr bwMode="auto">
          <a:xfrm>
            <a:off x="136072" y="6158367"/>
            <a:ext cx="3512911" cy="52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571" b="1">
                <a:solidFill>
                  <a:srgbClr val="FFFFFF"/>
                </a:solidFill>
                <a:latin typeface="Arial Narrow" panose="020B0606020202030204" pitchFamily="34" charset="0"/>
              </a:rPr>
              <a:t>References</a:t>
            </a:r>
            <a:r>
              <a:rPr lang="en-US" altLang="en-US" sz="571">
                <a:solidFill>
                  <a:srgbClr val="FFFFFF"/>
                </a:solidFill>
                <a:latin typeface="Arial Narrow" panose="020B0606020202030204" pitchFamily="34" charset="0"/>
              </a:rPr>
              <a:t>:</a:t>
            </a:r>
          </a:p>
          <a:p>
            <a:pPr marL="0" lvl="1">
              <a:spcBef>
                <a:spcPct val="0"/>
              </a:spcBef>
              <a:buNone/>
            </a:pPr>
            <a:r>
              <a:rPr lang="en-AU" altLang="en-US" sz="571">
                <a:solidFill>
                  <a:srgbClr val="FFFFFF"/>
                </a:solidFill>
                <a:latin typeface="Arial Narrow" panose="020B0606020202030204" pitchFamily="34" charset="0"/>
              </a:rPr>
              <a:t>1. Department of Defence, </a:t>
            </a:r>
            <a:r>
              <a:rPr lang="en-AU" altLang="en-US" sz="571" i="1">
                <a:solidFill>
                  <a:srgbClr val="FFFFFF"/>
                </a:solidFill>
                <a:latin typeface="Arial Narrow" panose="020B0606020202030204" pitchFamily="34" charset="0"/>
              </a:rPr>
              <a:t>ADDP 3.0 Campaigns and Operations,</a:t>
            </a:r>
            <a:r>
              <a:rPr lang="en-AU" altLang="en-US" sz="571">
                <a:solidFill>
                  <a:srgbClr val="FFFFFF"/>
                </a:solidFill>
                <a:latin typeface="Arial Narrow" panose="020B0606020202030204" pitchFamily="34" charset="0"/>
              </a:rPr>
              <a:t> Edition 2, 12 Jul 12,</a:t>
            </a:r>
            <a:r>
              <a:rPr lang="en-AU" altLang="en-US" sz="571" i="1">
                <a:solidFill>
                  <a:srgbClr val="FFFFFF"/>
                </a:solidFill>
                <a:latin typeface="Arial Narrow" panose="020B0606020202030204" pitchFamily="34" charset="0"/>
              </a:rPr>
              <a:t> </a:t>
            </a:r>
            <a:r>
              <a:rPr lang="en-AU" altLang="en-US" sz="571">
                <a:solidFill>
                  <a:srgbClr val="FFFFFF"/>
                </a:solidFill>
                <a:latin typeface="Arial Narrow" panose="020B0606020202030204" pitchFamily="34" charset="0"/>
              </a:rPr>
              <a:t>Defence Publishing Service, Canberra, ACT.</a:t>
            </a:r>
          </a:p>
          <a:p>
            <a:pPr marL="0" lvl="1">
              <a:spcBef>
                <a:spcPct val="0"/>
              </a:spcBef>
              <a:buNone/>
            </a:pPr>
            <a:r>
              <a:rPr lang="en-AU" altLang="en-US" sz="571">
                <a:solidFill>
                  <a:srgbClr val="FFFFFF"/>
                </a:solidFill>
                <a:latin typeface="Arial Narrow" panose="020B0606020202030204" pitchFamily="34" charset="0"/>
              </a:rPr>
              <a:t>2. Department of Defence, </a:t>
            </a:r>
            <a:r>
              <a:rPr lang="en-AU" altLang="en-US" sz="571" i="1">
                <a:solidFill>
                  <a:srgbClr val="FFFFFF"/>
                </a:solidFill>
                <a:latin typeface="Arial Narrow" panose="020B0606020202030204" pitchFamily="34" charset="0"/>
              </a:rPr>
              <a:t>ADDP 5.0 Joint Operations Planning,</a:t>
            </a:r>
            <a:r>
              <a:rPr lang="en-AU" altLang="en-US" sz="571">
                <a:solidFill>
                  <a:srgbClr val="FFFFFF"/>
                </a:solidFill>
                <a:latin typeface="Arial Narrow" panose="020B0606020202030204" pitchFamily="34" charset="0"/>
              </a:rPr>
              <a:t> 2014,</a:t>
            </a:r>
            <a:r>
              <a:rPr lang="en-AU" altLang="en-US" sz="571" i="1">
                <a:solidFill>
                  <a:srgbClr val="FFFFFF"/>
                </a:solidFill>
                <a:latin typeface="Arial Narrow" panose="020B0606020202030204" pitchFamily="34" charset="0"/>
              </a:rPr>
              <a:t> </a:t>
            </a:r>
            <a:r>
              <a:rPr lang="en-AU" altLang="en-US" sz="571">
                <a:solidFill>
                  <a:srgbClr val="FFFFFF"/>
                </a:solidFill>
                <a:latin typeface="Arial Narrow" panose="020B0606020202030204" pitchFamily="34" charset="0"/>
              </a:rPr>
              <a:t>Defence Publishing Service, Canberra, ACT. </a:t>
            </a:r>
          </a:p>
          <a:p>
            <a:pPr marL="0" lvl="1">
              <a:spcBef>
                <a:spcPct val="0"/>
              </a:spcBef>
              <a:buNone/>
            </a:pPr>
            <a:endParaRPr lang="en-AU" altLang="en-US" sz="571">
              <a:solidFill>
                <a:srgbClr val="FFFFFF"/>
              </a:solidFill>
              <a:latin typeface="Arial Narrow" panose="020B0606020202030204" pitchFamily="34" charset="0"/>
            </a:endParaRPr>
          </a:p>
        </p:txBody>
      </p:sp>
      <p:sp>
        <p:nvSpPr>
          <p:cNvPr id="4183" name="TextBox 294"/>
          <p:cNvSpPr txBox="1">
            <a:spLocks noChangeArrowheads="1"/>
          </p:cNvSpPr>
          <p:nvPr/>
        </p:nvSpPr>
        <p:spPr bwMode="auto">
          <a:xfrm>
            <a:off x="7384143" y="6202590"/>
            <a:ext cx="1589768" cy="43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571" b="1">
                <a:solidFill>
                  <a:srgbClr val="FFFFFF"/>
                </a:solidFill>
                <a:latin typeface="Arial Narrow" panose="020B0606020202030204" pitchFamily="34" charset="0"/>
              </a:rPr>
              <a:t>Version</a:t>
            </a:r>
            <a:r>
              <a:rPr lang="en-US" altLang="en-US" sz="571">
                <a:solidFill>
                  <a:srgbClr val="FFFFFF"/>
                </a:solidFill>
                <a:latin typeface="Arial Narrow" panose="020B0606020202030204" pitchFamily="34" charset="0"/>
              </a:rPr>
              <a:t>:	4</a:t>
            </a:r>
          </a:p>
          <a:p>
            <a:pPr eaLnBrk="1" hangingPunct="1">
              <a:spcBef>
                <a:spcPct val="0"/>
              </a:spcBef>
              <a:buFontTx/>
              <a:buNone/>
            </a:pPr>
            <a:endParaRPr lang="en-US" altLang="en-US" sz="571">
              <a:solidFill>
                <a:srgbClr val="FFFFFF"/>
              </a:solidFill>
              <a:latin typeface="Arial Narrow" panose="020B0606020202030204" pitchFamily="34" charset="0"/>
            </a:endParaRPr>
          </a:p>
          <a:p>
            <a:pPr eaLnBrk="1" hangingPunct="1">
              <a:spcBef>
                <a:spcPct val="0"/>
              </a:spcBef>
              <a:buFontTx/>
              <a:buNone/>
            </a:pPr>
            <a:r>
              <a:rPr lang="en-US" altLang="en-US" sz="571" b="1">
                <a:solidFill>
                  <a:srgbClr val="FFFFFF"/>
                </a:solidFill>
                <a:latin typeface="Arial Narrow" panose="020B0606020202030204" pitchFamily="34" charset="0"/>
              </a:rPr>
              <a:t>Author</a:t>
            </a:r>
            <a:r>
              <a:rPr lang="en-US" altLang="en-US" sz="571">
                <a:solidFill>
                  <a:srgbClr val="FFFFFF"/>
                </a:solidFill>
                <a:latin typeface="Arial Narrow" panose="020B0606020202030204" pitchFamily="34" charset="0"/>
              </a:rPr>
              <a:t>:	JOP Team</a:t>
            </a:r>
          </a:p>
        </p:txBody>
      </p:sp>
      <p:sp>
        <p:nvSpPr>
          <p:cNvPr id="4184" name="TextBox 295"/>
          <p:cNvSpPr txBox="1">
            <a:spLocks noChangeArrowheads="1"/>
          </p:cNvSpPr>
          <p:nvPr/>
        </p:nvSpPr>
        <p:spPr bwMode="auto">
          <a:xfrm>
            <a:off x="3612696" y="6158366"/>
            <a:ext cx="3693206" cy="26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marL="342900" indent="-342900"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marL="0" lvl="1">
              <a:spcBef>
                <a:spcPct val="0"/>
              </a:spcBef>
              <a:buNone/>
            </a:pPr>
            <a:r>
              <a:rPr lang="en-AU" altLang="en-US" sz="571">
                <a:solidFill>
                  <a:srgbClr val="FFFFFF"/>
                </a:solidFill>
                <a:latin typeface="Arial Narrow" panose="020B0606020202030204" pitchFamily="34" charset="0"/>
              </a:rPr>
              <a:t>3. Department of Defence, </a:t>
            </a:r>
            <a:r>
              <a:rPr lang="en-AU" altLang="en-US" sz="571" i="1">
                <a:solidFill>
                  <a:srgbClr val="FFFFFF"/>
                </a:solidFill>
                <a:latin typeface="Arial Narrow" panose="020B0606020202030204" pitchFamily="34" charset="0"/>
              </a:rPr>
              <a:t>ADFP 5.0.1 Joint Military Appreciation Process,</a:t>
            </a:r>
            <a:r>
              <a:rPr lang="en-AU" altLang="en-US" sz="571">
                <a:solidFill>
                  <a:srgbClr val="FFFFFF"/>
                </a:solidFill>
                <a:latin typeface="Arial Narrow" panose="020B0606020202030204" pitchFamily="34" charset="0"/>
              </a:rPr>
              <a:t> Edition 2, 24 Feb 15,</a:t>
            </a:r>
            <a:r>
              <a:rPr lang="en-AU" altLang="en-US" sz="571" i="1">
                <a:solidFill>
                  <a:srgbClr val="FFFFFF"/>
                </a:solidFill>
                <a:latin typeface="Arial Narrow" panose="020B0606020202030204" pitchFamily="34" charset="0"/>
              </a:rPr>
              <a:t> </a:t>
            </a:r>
            <a:r>
              <a:rPr lang="en-AU" altLang="en-US" sz="571">
                <a:solidFill>
                  <a:srgbClr val="FFFFFF"/>
                </a:solidFill>
                <a:latin typeface="Arial Narrow" panose="020B0606020202030204" pitchFamily="34" charset="0"/>
              </a:rPr>
              <a:t>Defence Publishing Service, Canberra, ACT.</a:t>
            </a:r>
          </a:p>
        </p:txBody>
      </p:sp>
      <p:sp>
        <p:nvSpPr>
          <p:cNvPr id="297" name="Rectangle 296"/>
          <p:cNvSpPr>
            <a:spLocks noChangeArrowheads="1"/>
          </p:cNvSpPr>
          <p:nvPr/>
        </p:nvSpPr>
        <p:spPr bwMode="auto">
          <a:xfrm>
            <a:off x="165554" y="487590"/>
            <a:ext cx="1068161"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US" sz="571" b="1">
                <a:solidFill>
                  <a:srgbClr val="000000"/>
                </a:solidFill>
                <a:latin typeface="Arial Narrow" charset="0"/>
                <a:ea typeface="ＭＳ Ｐゴシック" charset="0"/>
              </a:rPr>
              <a:t>CURRENT SITUATION</a:t>
            </a:r>
          </a:p>
        </p:txBody>
      </p:sp>
      <p:sp>
        <p:nvSpPr>
          <p:cNvPr id="4186" name="TextBox 297"/>
          <p:cNvSpPr txBox="1">
            <a:spLocks noChangeArrowheads="1"/>
          </p:cNvSpPr>
          <p:nvPr/>
        </p:nvSpPr>
        <p:spPr bwMode="auto">
          <a:xfrm>
            <a:off x="136072" y="579438"/>
            <a:ext cx="1136196" cy="966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endParaRPr lang="en-US" altLang="en-US" sz="571">
              <a:solidFill>
                <a:srgbClr val="000000"/>
              </a:solidFill>
              <a:latin typeface="Arial Narrow" panose="020B0606020202030204" pitchFamily="34" charset="0"/>
            </a:endParaRPr>
          </a:p>
          <a:p>
            <a:pPr eaLnBrk="1" hangingPunct="1">
              <a:spcBef>
                <a:spcPct val="0"/>
              </a:spcBef>
            </a:pPr>
            <a:r>
              <a:rPr lang="en-US" altLang="en-US" sz="571">
                <a:solidFill>
                  <a:srgbClr val="000000"/>
                </a:solidFill>
                <a:latin typeface="Arial Narrow" panose="020B0606020202030204" pitchFamily="34" charset="0"/>
              </a:rPr>
              <a:t>What are the current conditions?</a:t>
            </a:r>
          </a:p>
          <a:p>
            <a:pPr eaLnBrk="1" hangingPunct="1">
              <a:spcBef>
                <a:spcPct val="0"/>
              </a:spcBef>
            </a:pPr>
            <a:r>
              <a:rPr lang="en-US" altLang="en-US" sz="571">
                <a:solidFill>
                  <a:srgbClr val="000000"/>
                </a:solidFill>
                <a:latin typeface="Arial Narrow" panose="020B0606020202030204" pitchFamily="34" charset="0"/>
              </a:rPr>
              <a:t>What does the operating space </a:t>
            </a:r>
            <a:r>
              <a:rPr lang="ja-JP" altLang="en-US" sz="571">
                <a:solidFill>
                  <a:srgbClr val="000000"/>
                </a:solidFill>
                <a:latin typeface="Arial Narrow" panose="020B0606020202030204" pitchFamily="34" charset="0"/>
              </a:rPr>
              <a:t>‘</a:t>
            </a:r>
            <a:r>
              <a:rPr lang="en-US" altLang="ja-JP" sz="571">
                <a:solidFill>
                  <a:srgbClr val="000000"/>
                </a:solidFill>
                <a:latin typeface="Arial Narrow" panose="020B0606020202030204" pitchFamily="34" charset="0"/>
              </a:rPr>
              <a:t>look like</a:t>
            </a:r>
            <a:r>
              <a:rPr lang="ja-JP" altLang="en-US" sz="571">
                <a:solidFill>
                  <a:srgbClr val="000000"/>
                </a:solidFill>
                <a:latin typeface="Arial Narrow" panose="020B0606020202030204" pitchFamily="34" charset="0"/>
              </a:rPr>
              <a:t>’</a:t>
            </a:r>
            <a:r>
              <a:rPr lang="en-US" altLang="ja-JP" sz="571">
                <a:solidFill>
                  <a:srgbClr val="000000"/>
                </a:solidFill>
                <a:latin typeface="Arial Narrow" panose="020B0606020202030204" pitchFamily="34" charset="0"/>
              </a:rPr>
              <a:t>?</a:t>
            </a:r>
          </a:p>
          <a:p>
            <a:pPr eaLnBrk="1" hangingPunct="1">
              <a:spcBef>
                <a:spcPct val="0"/>
              </a:spcBef>
            </a:pPr>
            <a:r>
              <a:rPr lang="en-US" altLang="en-US" sz="571">
                <a:solidFill>
                  <a:srgbClr val="000000"/>
                </a:solidFill>
                <a:latin typeface="Arial Narrow" panose="020B0606020202030204" pitchFamily="34" charset="0"/>
              </a:rPr>
              <a:t>Is there a problem?</a:t>
            </a:r>
          </a:p>
          <a:p>
            <a:pPr eaLnBrk="1" hangingPunct="1">
              <a:spcBef>
                <a:spcPct val="0"/>
              </a:spcBef>
            </a:pPr>
            <a:r>
              <a:rPr lang="en-US" altLang="en-US" sz="571">
                <a:solidFill>
                  <a:srgbClr val="000000"/>
                </a:solidFill>
                <a:latin typeface="Arial Narrow" panose="020B0606020202030204" pitchFamily="34" charset="0"/>
              </a:rPr>
              <a:t>What is the problem?</a:t>
            </a:r>
          </a:p>
          <a:p>
            <a:pPr eaLnBrk="1" hangingPunct="1">
              <a:spcBef>
                <a:spcPct val="0"/>
              </a:spcBef>
            </a:pPr>
            <a:r>
              <a:rPr lang="en-US" altLang="en-US" sz="571">
                <a:solidFill>
                  <a:srgbClr val="000000"/>
                </a:solidFill>
                <a:latin typeface="Arial Narrow" panose="020B0606020202030204" pitchFamily="34" charset="0"/>
              </a:rPr>
              <a:t>What do we need to change to achieve the end state?</a:t>
            </a:r>
          </a:p>
          <a:p>
            <a:pPr eaLnBrk="1" hangingPunct="1">
              <a:spcBef>
                <a:spcPct val="0"/>
              </a:spcBef>
            </a:pPr>
            <a:r>
              <a:rPr lang="en-US" altLang="en-US" sz="571">
                <a:solidFill>
                  <a:srgbClr val="000000"/>
                </a:solidFill>
                <a:latin typeface="Arial Narrow" panose="020B0606020202030204" pitchFamily="34" charset="0"/>
              </a:rPr>
              <a:t>What needs to stay the same?</a:t>
            </a:r>
          </a:p>
          <a:p>
            <a:pPr eaLnBrk="1" hangingPunct="1">
              <a:spcBef>
                <a:spcPct val="0"/>
              </a:spcBef>
              <a:buFontTx/>
              <a:buNone/>
            </a:pPr>
            <a:endParaRPr lang="en-US" altLang="en-US" sz="571" b="1">
              <a:solidFill>
                <a:srgbClr val="000000"/>
              </a:solidFill>
              <a:latin typeface="Arial Narrow" panose="020B0606020202030204" pitchFamily="34" charset="0"/>
            </a:endParaRPr>
          </a:p>
        </p:txBody>
      </p:sp>
      <p:sp>
        <p:nvSpPr>
          <p:cNvPr id="4187" name="Rectangle 299"/>
          <p:cNvSpPr>
            <a:spLocks noChangeArrowheads="1"/>
          </p:cNvSpPr>
          <p:nvPr/>
        </p:nvSpPr>
        <p:spPr bwMode="auto">
          <a:xfrm>
            <a:off x="1215572" y="1268867"/>
            <a:ext cx="1467304" cy="29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lnSpc>
                <a:spcPct val="80000"/>
              </a:lnSpc>
              <a:spcBef>
                <a:spcPct val="0"/>
              </a:spcBef>
              <a:buFontTx/>
              <a:buNone/>
            </a:pPr>
            <a:r>
              <a:rPr lang="en-CA" altLang="en-US" sz="571">
                <a:solidFill>
                  <a:srgbClr val="FF0000"/>
                </a:solidFill>
                <a:latin typeface="Arial Narrow" panose="020B0606020202030204" pitchFamily="34" charset="0"/>
              </a:rPr>
              <a:t>A line linking decisive points to allow sequential progression towards an operational objective or the desired end state.</a:t>
            </a:r>
          </a:p>
        </p:txBody>
      </p:sp>
      <p:sp>
        <p:nvSpPr>
          <p:cNvPr id="4188" name="Text Box 40"/>
          <p:cNvSpPr txBox="1">
            <a:spLocks noChangeArrowheads="1"/>
          </p:cNvSpPr>
          <p:nvPr/>
        </p:nvSpPr>
        <p:spPr bwMode="auto">
          <a:xfrm>
            <a:off x="1211036" y="672420"/>
            <a:ext cx="1478643" cy="43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CA" altLang="en-US" sz="571">
                <a:solidFill>
                  <a:srgbClr val="000000"/>
                </a:solidFill>
                <a:latin typeface="Arial Narrow" panose="020B0606020202030204" pitchFamily="34" charset="0"/>
              </a:rPr>
              <a:t>The alignment or grouping of decisive points results in developing lines of operations, which connect the decisive points over time and space towards the operational objective.</a:t>
            </a:r>
            <a:endParaRPr lang="en-GB" altLang="en-US" sz="571">
              <a:solidFill>
                <a:srgbClr val="000000"/>
              </a:solidFill>
              <a:latin typeface="Arial Narrow" panose="020B0606020202030204" pitchFamily="34" charset="0"/>
            </a:endParaRPr>
          </a:p>
        </p:txBody>
      </p:sp>
      <p:sp>
        <p:nvSpPr>
          <p:cNvPr id="302" name="Rectangle 301"/>
          <p:cNvSpPr>
            <a:spLocks noChangeArrowheads="1"/>
          </p:cNvSpPr>
          <p:nvPr/>
        </p:nvSpPr>
        <p:spPr bwMode="auto">
          <a:xfrm>
            <a:off x="1233715" y="484188"/>
            <a:ext cx="1412875"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LINES OF OPERATION</a:t>
            </a:r>
            <a:endParaRPr lang="en-US" sz="571" b="1">
              <a:solidFill>
                <a:srgbClr val="000000"/>
              </a:solidFill>
              <a:latin typeface="Arial Narrow" charset="0"/>
              <a:ea typeface="ＭＳ Ｐゴシック" charset="0"/>
            </a:endParaRPr>
          </a:p>
        </p:txBody>
      </p:sp>
      <p:sp>
        <p:nvSpPr>
          <p:cNvPr id="4190" name="Rectangle 303"/>
          <p:cNvSpPr>
            <a:spLocks noChangeArrowheads="1"/>
          </p:cNvSpPr>
          <p:nvPr/>
        </p:nvSpPr>
        <p:spPr bwMode="auto">
          <a:xfrm>
            <a:off x="2593295" y="1217839"/>
            <a:ext cx="1594304" cy="35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a:solidFill>
                  <a:srgbClr val="FF0000"/>
                </a:solidFill>
                <a:latin typeface="Arial Narrow" panose="020B0606020202030204" pitchFamily="34" charset="0"/>
              </a:rPr>
              <a:t>A condition that needs to be achieved during a campaign or operation to enable the desired end state to be reached.</a:t>
            </a:r>
          </a:p>
        </p:txBody>
      </p:sp>
      <p:sp>
        <p:nvSpPr>
          <p:cNvPr id="4191" name="Text Box 4"/>
          <p:cNvSpPr txBox="1">
            <a:spLocks noChangeArrowheads="1"/>
          </p:cNvSpPr>
          <p:nvPr/>
        </p:nvSpPr>
        <p:spPr bwMode="auto">
          <a:xfrm>
            <a:off x="2593295" y="654277"/>
            <a:ext cx="1594304" cy="6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CA" altLang="en-US" sz="571">
                <a:solidFill>
                  <a:srgbClr val="000000"/>
                </a:solidFill>
                <a:latin typeface="Arial Narrow" panose="020B0606020202030204" pitchFamily="34" charset="0"/>
              </a:rPr>
              <a:t>The overall end state may be too broad or vague to deal with, therefore, it can be broken into smaller elements that can be described separately (mini end states). These are operational objectives.  The achievement of the sum of the operational objectives results in the achievement of the end state. </a:t>
            </a:r>
            <a:endParaRPr lang="en-GB" altLang="en-US" sz="571">
              <a:solidFill>
                <a:srgbClr val="000000"/>
              </a:solidFill>
              <a:latin typeface="Arial Narrow" panose="020B0606020202030204" pitchFamily="34" charset="0"/>
            </a:endParaRPr>
          </a:p>
        </p:txBody>
      </p:sp>
      <p:sp>
        <p:nvSpPr>
          <p:cNvPr id="306" name="Rectangle 305"/>
          <p:cNvSpPr>
            <a:spLocks noChangeArrowheads="1"/>
          </p:cNvSpPr>
          <p:nvPr/>
        </p:nvSpPr>
        <p:spPr bwMode="auto">
          <a:xfrm>
            <a:off x="2646590" y="484188"/>
            <a:ext cx="1476375"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OPERATIONAL OBJECTIVES</a:t>
            </a:r>
            <a:endParaRPr lang="en-US" sz="571" b="1">
              <a:solidFill>
                <a:srgbClr val="000000"/>
              </a:solidFill>
              <a:latin typeface="Arial Narrow" charset="0"/>
              <a:ea typeface="ＭＳ Ｐゴシック" charset="0"/>
            </a:endParaRPr>
          </a:p>
        </p:txBody>
      </p:sp>
      <p:sp>
        <p:nvSpPr>
          <p:cNvPr id="4193" name="Rectangle 307"/>
          <p:cNvSpPr>
            <a:spLocks noChangeArrowheads="1"/>
          </p:cNvSpPr>
          <p:nvPr/>
        </p:nvSpPr>
        <p:spPr bwMode="auto">
          <a:xfrm>
            <a:off x="4110491" y="1217839"/>
            <a:ext cx="2004786" cy="35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a:solidFill>
                  <a:srgbClr val="FF0000"/>
                </a:solidFill>
                <a:latin typeface="Arial Narrow" panose="020B0606020202030204" pitchFamily="34" charset="0"/>
              </a:rPr>
              <a:t>The political and/or military situation to be attained at the end of a campaign or operation, which indicates that the objective has been achieved.</a:t>
            </a:r>
          </a:p>
        </p:txBody>
      </p:sp>
      <p:sp>
        <p:nvSpPr>
          <p:cNvPr id="4194" name="Rectangle 309"/>
          <p:cNvSpPr>
            <a:spLocks noChangeArrowheads="1"/>
          </p:cNvSpPr>
          <p:nvPr/>
        </p:nvSpPr>
        <p:spPr bwMode="auto">
          <a:xfrm>
            <a:off x="4109358" y="663349"/>
            <a:ext cx="2056946" cy="50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lnSpc>
                <a:spcPct val="80000"/>
              </a:lnSpc>
              <a:spcBef>
                <a:spcPct val="0"/>
              </a:spcBef>
              <a:buFontTx/>
              <a:buNone/>
            </a:pPr>
            <a:r>
              <a:rPr lang="en-AU" altLang="ja-JP" sz="571">
                <a:solidFill>
                  <a:srgbClr val="000000"/>
                </a:solidFill>
                <a:latin typeface="Arial Narrow" panose="020B0606020202030204" pitchFamily="34" charset="0"/>
              </a:rPr>
              <a:t>Determining the campaign or operation end state involves analysing the superior commander’s intent and national or military strategic objectives</a:t>
            </a:r>
          </a:p>
          <a:p>
            <a:pPr eaLnBrk="1" hangingPunct="1">
              <a:lnSpc>
                <a:spcPct val="80000"/>
              </a:lnSpc>
              <a:spcBef>
                <a:spcPct val="0"/>
              </a:spcBef>
              <a:buFontTx/>
              <a:buNone/>
            </a:pPr>
            <a:endParaRPr lang="en-AU" altLang="ja-JP" sz="571">
              <a:solidFill>
                <a:srgbClr val="000000"/>
              </a:solidFill>
              <a:latin typeface="Arial Narrow" panose="020B0606020202030204" pitchFamily="34" charset="0"/>
            </a:endParaRPr>
          </a:p>
          <a:p>
            <a:pPr eaLnBrk="1" hangingPunct="1">
              <a:lnSpc>
                <a:spcPct val="80000"/>
              </a:lnSpc>
              <a:spcBef>
                <a:spcPct val="0"/>
              </a:spcBef>
              <a:buFontTx/>
              <a:buNone/>
            </a:pPr>
            <a:r>
              <a:rPr lang="en-AU" altLang="ja-JP" sz="571">
                <a:solidFill>
                  <a:srgbClr val="000000"/>
                </a:solidFill>
                <a:latin typeface="Arial Narrow" panose="020B0606020202030204" pitchFamily="34" charset="0"/>
              </a:rPr>
              <a:t>A clearly defined end state promotes unity of effort, facilitates integration and synchronisation and helps manage risk..</a:t>
            </a:r>
          </a:p>
        </p:txBody>
      </p:sp>
      <p:sp>
        <p:nvSpPr>
          <p:cNvPr id="312" name="Rectangle 311"/>
          <p:cNvSpPr>
            <a:spLocks noChangeArrowheads="1"/>
          </p:cNvSpPr>
          <p:nvPr/>
        </p:nvSpPr>
        <p:spPr bwMode="auto">
          <a:xfrm>
            <a:off x="4122965" y="484188"/>
            <a:ext cx="1925411"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CAMPAIGN OR OPERATIONAL END STATE</a:t>
            </a:r>
            <a:endParaRPr lang="en-US" sz="571" b="1">
              <a:solidFill>
                <a:srgbClr val="000000"/>
              </a:solidFill>
              <a:latin typeface="Arial Narrow" charset="0"/>
              <a:ea typeface="ＭＳ Ｐゴシック" charset="0"/>
            </a:endParaRPr>
          </a:p>
        </p:txBody>
      </p:sp>
      <p:sp>
        <p:nvSpPr>
          <p:cNvPr id="4196" name="Rectangle 314"/>
          <p:cNvSpPr>
            <a:spLocks noChangeArrowheads="1"/>
          </p:cNvSpPr>
          <p:nvPr/>
        </p:nvSpPr>
        <p:spPr bwMode="auto">
          <a:xfrm>
            <a:off x="6016625" y="672421"/>
            <a:ext cx="1924277" cy="29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lnSpc>
                <a:spcPct val="80000"/>
              </a:lnSpc>
              <a:spcBef>
                <a:spcPct val="0"/>
              </a:spcBef>
              <a:buFontTx/>
              <a:buNone/>
            </a:pPr>
            <a:r>
              <a:rPr lang="en-AU" altLang="en-US" sz="571">
                <a:solidFill>
                  <a:srgbClr val="000000"/>
                </a:solidFill>
                <a:latin typeface="Arial Narrow" panose="020B0606020202030204" pitchFamily="34" charset="0"/>
              </a:rPr>
              <a:t>Military strategic end state is the </a:t>
            </a:r>
            <a:r>
              <a:rPr lang="en-AU" altLang="ja-JP" sz="571">
                <a:solidFill>
                  <a:srgbClr val="000000"/>
                </a:solidFill>
                <a:latin typeface="Arial Narrow" panose="020B0606020202030204" pitchFamily="34" charset="0"/>
              </a:rPr>
              <a:t>set of desired conditions beyond which the use of military force is no longer required to achieve national strategic objectives.</a:t>
            </a:r>
            <a:endParaRPr lang="en-AU" altLang="en-US" sz="571">
              <a:solidFill>
                <a:srgbClr val="000000"/>
              </a:solidFill>
              <a:latin typeface="Arial Narrow" panose="020B0606020202030204" pitchFamily="34" charset="0"/>
            </a:endParaRPr>
          </a:p>
        </p:txBody>
      </p:sp>
      <p:sp>
        <p:nvSpPr>
          <p:cNvPr id="4197" name="TextBox 315"/>
          <p:cNvSpPr txBox="1">
            <a:spLocks noChangeArrowheads="1"/>
          </p:cNvSpPr>
          <p:nvPr/>
        </p:nvSpPr>
        <p:spPr bwMode="auto">
          <a:xfrm>
            <a:off x="6042706" y="1038679"/>
            <a:ext cx="1924276" cy="43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571" b="1">
                <a:solidFill>
                  <a:srgbClr val="000000"/>
                </a:solidFill>
                <a:latin typeface="Arial Narrow" panose="020B0606020202030204" pitchFamily="34" charset="0"/>
              </a:rPr>
              <a:t>DESIRED END STATE</a:t>
            </a:r>
            <a:r>
              <a:rPr lang="en-US" altLang="en-US" sz="571">
                <a:solidFill>
                  <a:srgbClr val="000000"/>
                </a:solidFill>
                <a:latin typeface="Arial Narrow" panose="020B0606020202030204" pitchFamily="34" charset="0"/>
              </a:rPr>
              <a:t>:</a:t>
            </a:r>
          </a:p>
          <a:p>
            <a:pPr eaLnBrk="1" hangingPunct="1">
              <a:spcBef>
                <a:spcPct val="0"/>
              </a:spcBef>
            </a:pPr>
            <a:r>
              <a:rPr lang="en-US" altLang="en-US" sz="571">
                <a:solidFill>
                  <a:srgbClr val="000000"/>
                </a:solidFill>
                <a:latin typeface="Arial Narrow" panose="020B0606020202030204" pitchFamily="34" charset="0"/>
              </a:rPr>
              <a:t>What does the operating space </a:t>
            </a:r>
            <a:r>
              <a:rPr lang="ja-JP" altLang="en-US" sz="571">
                <a:solidFill>
                  <a:srgbClr val="000000"/>
                </a:solidFill>
                <a:latin typeface="Arial Narrow" panose="020B0606020202030204" pitchFamily="34" charset="0"/>
              </a:rPr>
              <a:t>‘</a:t>
            </a:r>
            <a:r>
              <a:rPr lang="en-US" altLang="ja-JP" sz="571">
                <a:solidFill>
                  <a:srgbClr val="000000"/>
                </a:solidFill>
                <a:latin typeface="Arial Narrow" panose="020B0606020202030204" pitchFamily="34" charset="0"/>
              </a:rPr>
              <a:t>look like</a:t>
            </a:r>
            <a:r>
              <a:rPr lang="ja-JP" altLang="en-US" sz="571">
                <a:solidFill>
                  <a:srgbClr val="000000"/>
                </a:solidFill>
                <a:latin typeface="Arial Narrow" panose="020B0606020202030204" pitchFamily="34" charset="0"/>
              </a:rPr>
              <a:t>’</a:t>
            </a:r>
            <a:r>
              <a:rPr lang="en-US" altLang="ja-JP" sz="571">
                <a:solidFill>
                  <a:srgbClr val="000000"/>
                </a:solidFill>
                <a:latin typeface="Arial Narrow" panose="020B0606020202030204" pitchFamily="34" charset="0"/>
              </a:rPr>
              <a:t>?</a:t>
            </a:r>
          </a:p>
          <a:p>
            <a:pPr eaLnBrk="1" hangingPunct="1">
              <a:spcBef>
                <a:spcPct val="0"/>
              </a:spcBef>
            </a:pPr>
            <a:r>
              <a:rPr lang="en-US" altLang="en-US" sz="571">
                <a:solidFill>
                  <a:srgbClr val="000000"/>
                </a:solidFill>
                <a:latin typeface="Arial Narrow" panose="020B0606020202030204" pitchFamily="34" charset="0"/>
              </a:rPr>
              <a:t>What are the conditions necessary to achieve the goals?</a:t>
            </a:r>
          </a:p>
          <a:p>
            <a:pPr eaLnBrk="1" hangingPunct="1">
              <a:spcBef>
                <a:spcPct val="0"/>
              </a:spcBef>
            </a:pPr>
            <a:r>
              <a:rPr lang="en-US" altLang="en-US" sz="571">
                <a:solidFill>
                  <a:srgbClr val="000000"/>
                </a:solidFill>
                <a:latin typeface="Arial Narrow" panose="020B0606020202030204" pitchFamily="34" charset="0"/>
              </a:rPr>
              <a:t>What needs to change and what needs to stay the same?</a:t>
            </a:r>
          </a:p>
        </p:txBody>
      </p:sp>
      <p:sp>
        <p:nvSpPr>
          <p:cNvPr id="317" name="Rectangle 316"/>
          <p:cNvSpPr>
            <a:spLocks noChangeArrowheads="1"/>
          </p:cNvSpPr>
          <p:nvPr/>
        </p:nvSpPr>
        <p:spPr bwMode="auto">
          <a:xfrm>
            <a:off x="6048375" y="484188"/>
            <a:ext cx="1861911"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US" sz="571" b="1">
                <a:solidFill>
                  <a:srgbClr val="000000"/>
                </a:solidFill>
                <a:latin typeface="Arial Narrow" charset="0"/>
                <a:ea typeface="ＭＳ Ｐゴシック" charset="0"/>
              </a:rPr>
              <a:t>MILITARY STRATEGIC END STATE</a:t>
            </a:r>
          </a:p>
        </p:txBody>
      </p:sp>
      <p:sp>
        <p:nvSpPr>
          <p:cNvPr id="4199" name="TextBox 318"/>
          <p:cNvSpPr txBox="1">
            <a:spLocks noChangeArrowheads="1"/>
          </p:cNvSpPr>
          <p:nvPr/>
        </p:nvSpPr>
        <p:spPr bwMode="auto">
          <a:xfrm>
            <a:off x="7846786" y="663349"/>
            <a:ext cx="1140732" cy="35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571" b="1">
                <a:solidFill>
                  <a:srgbClr val="000000"/>
                </a:solidFill>
                <a:latin typeface="Arial Narrow" panose="020B0606020202030204" pitchFamily="34" charset="0"/>
              </a:rPr>
              <a:t>DESIRED END STATE</a:t>
            </a:r>
            <a:r>
              <a:rPr lang="en-US" altLang="en-US" sz="571">
                <a:solidFill>
                  <a:srgbClr val="000000"/>
                </a:solidFill>
                <a:latin typeface="Arial Narrow" panose="020B0606020202030204" pitchFamily="34" charset="0"/>
              </a:rPr>
              <a:t>:</a:t>
            </a:r>
          </a:p>
          <a:p>
            <a:pPr eaLnBrk="1" hangingPunct="1">
              <a:spcBef>
                <a:spcPct val="0"/>
              </a:spcBef>
            </a:pPr>
            <a:r>
              <a:rPr lang="en-US" altLang="en-US" sz="571">
                <a:solidFill>
                  <a:srgbClr val="000000"/>
                </a:solidFill>
                <a:latin typeface="Arial Narrow" panose="020B0606020202030204" pitchFamily="34" charset="0"/>
              </a:rPr>
              <a:t>What is the overall national aim?</a:t>
            </a:r>
          </a:p>
          <a:p>
            <a:pPr eaLnBrk="1" hangingPunct="1">
              <a:spcBef>
                <a:spcPct val="0"/>
              </a:spcBef>
            </a:pPr>
            <a:r>
              <a:rPr lang="en-US" altLang="en-US" sz="571">
                <a:solidFill>
                  <a:srgbClr val="000000"/>
                </a:solidFill>
                <a:latin typeface="Arial Narrow" panose="020B0606020202030204" pitchFamily="34" charset="0"/>
              </a:rPr>
              <a:t>What are the national policies?</a:t>
            </a:r>
          </a:p>
        </p:txBody>
      </p:sp>
      <p:sp>
        <p:nvSpPr>
          <p:cNvPr id="320" name="Rectangle 319"/>
          <p:cNvSpPr>
            <a:spLocks noChangeArrowheads="1"/>
          </p:cNvSpPr>
          <p:nvPr/>
        </p:nvSpPr>
        <p:spPr bwMode="auto">
          <a:xfrm>
            <a:off x="7910286" y="484188"/>
            <a:ext cx="1027339" cy="188232"/>
          </a:xfrm>
          <a:prstGeom prst="rect">
            <a:avLst/>
          </a:prstGeom>
          <a:gradFill rotWithShape="1">
            <a:gsLst>
              <a:gs pos="0">
                <a:srgbClr val="BCBCBC"/>
              </a:gs>
              <a:gs pos="35001">
                <a:srgbClr val="D0D0D0"/>
              </a:gs>
              <a:gs pos="100000">
                <a:srgbClr val="EDEDED"/>
              </a:gs>
            </a:gsLst>
            <a:lin ang="16200000" scaled="1"/>
          </a:gradFill>
          <a:ln w="6350">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US" sz="571" b="1">
                <a:solidFill>
                  <a:srgbClr val="000000"/>
                </a:solidFill>
                <a:latin typeface="Arial Narrow" charset="0"/>
                <a:ea typeface="ＭＳ Ｐゴシック" charset="0"/>
              </a:rPr>
              <a:t>NATIONAL STRATEGIC END STATE</a:t>
            </a:r>
          </a:p>
        </p:txBody>
      </p:sp>
      <p:sp>
        <p:nvSpPr>
          <p:cNvPr id="4201" name="Rectangle 320"/>
          <p:cNvSpPr>
            <a:spLocks noChangeArrowheads="1"/>
          </p:cNvSpPr>
          <p:nvPr/>
        </p:nvSpPr>
        <p:spPr bwMode="auto">
          <a:xfrm>
            <a:off x="7910286" y="483054"/>
            <a:ext cx="1027339"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02" name="Rectangle 321"/>
          <p:cNvSpPr>
            <a:spLocks noChangeArrowheads="1"/>
          </p:cNvSpPr>
          <p:nvPr/>
        </p:nvSpPr>
        <p:spPr bwMode="auto">
          <a:xfrm>
            <a:off x="6048375" y="483054"/>
            <a:ext cx="1861911"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03" name="Rectangle 322"/>
          <p:cNvSpPr>
            <a:spLocks noChangeArrowheads="1"/>
          </p:cNvSpPr>
          <p:nvPr/>
        </p:nvSpPr>
        <p:spPr bwMode="auto">
          <a:xfrm>
            <a:off x="4122965" y="483054"/>
            <a:ext cx="1925411"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04" name="Rectangle 323"/>
          <p:cNvSpPr>
            <a:spLocks noChangeArrowheads="1"/>
          </p:cNvSpPr>
          <p:nvPr/>
        </p:nvSpPr>
        <p:spPr bwMode="auto">
          <a:xfrm>
            <a:off x="159884" y="483054"/>
            <a:ext cx="1073830"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05" name="Rectangle 324"/>
          <p:cNvSpPr>
            <a:spLocks noChangeArrowheads="1"/>
          </p:cNvSpPr>
          <p:nvPr/>
        </p:nvSpPr>
        <p:spPr bwMode="auto">
          <a:xfrm>
            <a:off x="1233715" y="483054"/>
            <a:ext cx="1412875"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06" name="Rectangle 325"/>
          <p:cNvSpPr>
            <a:spLocks noChangeArrowheads="1"/>
          </p:cNvSpPr>
          <p:nvPr/>
        </p:nvSpPr>
        <p:spPr bwMode="auto">
          <a:xfrm>
            <a:off x="2646590" y="483054"/>
            <a:ext cx="1476375" cy="106022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327" name="Rectangle 326"/>
          <p:cNvSpPr>
            <a:spLocks noChangeArrowheads="1"/>
          </p:cNvSpPr>
          <p:nvPr/>
        </p:nvSpPr>
        <p:spPr bwMode="auto">
          <a:xfrm>
            <a:off x="142875" y="4844143"/>
            <a:ext cx="3466420" cy="180295"/>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US" sz="571" b="1">
                <a:solidFill>
                  <a:srgbClr val="000000"/>
                </a:solidFill>
                <a:latin typeface="Arial Narrow" charset="0"/>
                <a:ea typeface="ＭＳ Ｐゴシック" charset="0"/>
              </a:rPr>
              <a:t>DECISIVE POINTS</a:t>
            </a:r>
          </a:p>
        </p:txBody>
      </p:sp>
      <p:sp>
        <p:nvSpPr>
          <p:cNvPr id="4208" name="Text Box 7"/>
          <p:cNvSpPr txBox="1">
            <a:spLocks noChangeArrowheads="1"/>
          </p:cNvSpPr>
          <p:nvPr/>
        </p:nvSpPr>
        <p:spPr bwMode="auto">
          <a:xfrm>
            <a:off x="99786" y="5015367"/>
            <a:ext cx="3574143" cy="79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CA" altLang="en-US" sz="571">
                <a:solidFill>
                  <a:srgbClr val="000000"/>
                </a:solidFill>
                <a:latin typeface="Arial Narrow" panose="020B0606020202030204" pitchFamily="34" charset="0"/>
              </a:rPr>
              <a:t>In planning there are conditions that must be set in order to realise the end state and/or the operational objectives.  These conditions are the decisive points.  In articulating</a:t>
            </a:r>
            <a:r>
              <a:rPr lang="en-US" altLang="en-US" sz="571">
                <a:solidFill>
                  <a:srgbClr val="000000"/>
                </a:solidFill>
                <a:latin typeface="Arial Narrow" panose="020B0606020202030204" pitchFamily="34" charset="0"/>
              </a:rPr>
              <a:t> </a:t>
            </a:r>
            <a:r>
              <a:rPr lang="en-CA" altLang="en-US" sz="571">
                <a:solidFill>
                  <a:srgbClr val="000000"/>
                </a:solidFill>
                <a:latin typeface="Arial Narrow" panose="020B0606020202030204" pitchFamily="34" charset="0"/>
              </a:rPr>
              <a:t>decisive points, think in smaller tangible conditions that build and thereby</a:t>
            </a:r>
            <a:r>
              <a:rPr lang="en-US" altLang="en-US" sz="571">
                <a:solidFill>
                  <a:srgbClr val="000000"/>
                </a:solidFill>
                <a:latin typeface="Arial Narrow" panose="020B0606020202030204" pitchFamily="34" charset="0"/>
              </a:rPr>
              <a:t> </a:t>
            </a:r>
            <a:r>
              <a:rPr lang="en-CA" altLang="en-US" sz="571">
                <a:solidFill>
                  <a:srgbClr val="000000"/>
                </a:solidFill>
                <a:latin typeface="Arial Narrow" panose="020B0606020202030204" pitchFamily="34" charset="0"/>
              </a:rPr>
              <a:t>lead to the operational objective and thence end state. </a:t>
            </a:r>
            <a:r>
              <a:rPr lang="en-GB" altLang="en-US" sz="571">
                <a:solidFill>
                  <a:srgbClr val="000000"/>
                </a:solidFill>
                <a:latin typeface="Arial Narrow" panose="020B0606020202030204" pitchFamily="34" charset="0"/>
              </a:rPr>
              <a:t>You </a:t>
            </a:r>
            <a:r>
              <a:rPr lang="en-GB" altLang="en-US" sz="571" u="sng">
                <a:solidFill>
                  <a:srgbClr val="000000"/>
                </a:solidFill>
                <a:latin typeface="Arial Narrow" panose="020B0606020202030204" pitchFamily="34" charset="0"/>
              </a:rPr>
              <a:t>must</a:t>
            </a:r>
            <a:r>
              <a:rPr lang="en-GB" altLang="en-US" sz="571">
                <a:solidFill>
                  <a:srgbClr val="000000"/>
                </a:solidFill>
                <a:latin typeface="Arial Narrow" panose="020B0606020202030204" pitchFamily="34" charset="0"/>
              </a:rPr>
              <a:t> plan to achieve the decisive points – allocate resources effectively – needs to take into account risk, branching, sequencing. </a:t>
            </a:r>
            <a:r>
              <a:rPr lang="en-CA" altLang="en-US" sz="571">
                <a:solidFill>
                  <a:srgbClr val="000000"/>
                </a:solidFill>
                <a:latin typeface="Arial Narrow" panose="020B0606020202030204" pitchFamily="34" charset="0"/>
              </a:rPr>
              <a:t>Analysis of decisive points will determine: What effects are needed – what do you need to do to change the conditions? What capabilities are needed to achieve the effects? When the effects are needed by? Threats to achieving the desired effects? This leads to tasks to components, or joint capabilities.</a:t>
            </a:r>
          </a:p>
          <a:p>
            <a:pPr eaLnBrk="1" hangingPunct="1">
              <a:spcBef>
                <a:spcPct val="0"/>
              </a:spcBef>
              <a:buFontTx/>
              <a:buNone/>
            </a:pPr>
            <a:r>
              <a:rPr lang="en-AU" altLang="en-US" sz="571">
                <a:latin typeface="Arial Narrow" panose="020B0606020202030204" pitchFamily="34" charset="0"/>
              </a:rPr>
              <a:t>Must be measurable; distinguishable; linked directly to objective/s. Effects are subsets of DPs and articulate </a:t>
            </a:r>
            <a:r>
              <a:rPr lang="ja-JP" altLang="en-AU" sz="571">
                <a:latin typeface="Arial Narrow" panose="020B0606020202030204" pitchFamily="34" charset="0"/>
              </a:rPr>
              <a:t>‘</a:t>
            </a:r>
            <a:r>
              <a:rPr lang="en-AU" altLang="ja-JP" sz="571">
                <a:latin typeface="Arial Narrow" panose="020B0606020202030204" pitchFamily="34" charset="0"/>
              </a:rPr>
              <a:t>task and purpose</a:t>
            </a:r>
            <a:r>
              <a:rPr lang="ja-JP" altLang="en-AU" sz="571">
                <a:latin typeface="Arial Narrow" panose="020B0606020202030204" pitchFamily="34" charset="0"/>
              </a:rPr>
              <a:t>’</a:t>
            </a:r>
            <a:r>
              <a:rPr lang="en-AU" altLang="ja-JP" sz="571">
                <a:latin typeface="Arial Narrow" panose="020B0606020202030204" pitchFamily="34" charset="0"/>
              </a:rPr>
              <a:t> to subordinate formation/s. DPs are things that you are willing to contest, to fight for… </a:t>
            </a:r>
            <a:endParaRPr lang="en-US" altLang="en-US" sz="571">
              <a:latin typeface="Arial Narrow" panose="020B0606020202030204" pitchFamily="34" charset="0"/>
            </a:endParaRPr>
          </a:p>
        </p:txBody>
      </p:sp>
      <p:sp>
        <p:nvSpPr>
          <p:cNvPr id="4209" name="Rectangle 329"/>
          <p:cNvSpPr>
            <a:spLocks noChangeArrowheads="1"/>
          </p:cNvSpPr>
          <p:nvPr/>
        </p:nvSpPr>
        <p:spPr bwMode="auto">
          <a:xfrm>
            <a:off x="97518" y="5795510"/>
            <a:ext cx="3517446" cy="43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a:solidFill>
                  <a:srgbClr val="FF0000"/>
                </a:solidFill>
                <a:latin typeface="Arial Narrow" panose="020B0606020202030204" pitchFamily="34" charset="0"/>
              </a:rPr>
              <a:t>A significant operational milestone that exists in time and space or the information domain which constitutes a key event, essential task, critical factor or function that, when executed or affected, allows a commander to gain a marked advantage, or contributing to achieving success.</a:t>
            </a:r>
          </a:p>
          <a:p>
            <a:pPr eaLnBrk="1" hangingPunct="1">
              <a:spcBef>
                <a:spcPct val="0"/>
              </a:spcBef>
              <a:buFontTx/>
              <a:buNone/>
            </a:pPr>
            <a:endParaRPr lang="en-AU" altLang="en-US" sz="571">
              <a:solidFill>
                <a:srgbClr val="FF0000"/>
              </a:solidFill>
              <a:latin typeface="Arial Narrow" panose="020B0606020202030204" pitchFamily="34" charset="0"/>
            </a:endParaRPr>
          </a:p>
        </p:txBody>
      </p:sp>
      <p:sp>
        <p:nvSpPr>
          <p:cNvPr id="4210" name="Rectangle 330"/>
          <p:cNvSpPr>
            <a:spLocks noChangeArrowheads="1"/>
          </p:cNvSpPr>
          <p:nvPr/>
        </p:nvSpPr>
        <p:spPr bwMode="auto">
          <a:xfrm>
            <a:off x="156482" y="4835071"/>
            <a:ext cx="3455081" cy="17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defRPr sz="2400">
                <a:solidFill>
                  <a:schemeClr val="tx1"/>
                </a:solidFill>
                <a:latin typeface="Arial" panose="020B0604020202020204" pitchFamily="34" charset="0"/>
                <a:ea typeface="MS PGothic" panose="020B0600070205080204" pitchFamily="34" charset="-128"/>
              </a:defRPr>
            </a:lvl1pPr>
            <a:lvl2pPr marL="742950" indent="-285750" defTabSz="1222375">
              <a:defRPr sz="2400">
                <a:solidFill>
                  <a:schemeClr val="tx1"/>
                </a:solidFill>
                <a:latin typeface="Arial" panose="020B0604020202020204" pitchFamily="34" charset="0"/>
                <a:ea typeface="MS PGothic" panose="020B0600070205080204" pitchFamily="34" charset="-128"/>
              </a:defRPr>
            </a:lvl2pPr>
            <a:lvl3pPr marL="1143000" indent="-228600" defTabSz="1222375">
              <a:defRPr sz="2400">
                <a:solidFill>
                  <a:schemeClr val="tx1"/>
                </a:solidFill>
                <a:latin typeface="Arial" panose="020B0604020202020204" pitchFamily="34" charset="0"/>
                <a:ea typeface="MS PGothic" panose="020B0600070205080204" pitchFamily="34" charset="-128"/>
              </a:defRPr>
            </a:lvl3pPr>
            <a:lvl4pPr marL="1600200" indent="-228600" defTabSz="1222375">
              <a:defRPr sz="2400">
                <a:solidFill>
                  <a:schemeClr val="tx1"/>
                </a:solidFill>
                <a:latin typeface="Arial" panose="020B0604020202020204" pitchFamily="34" charset="0"/>
                <a:ea typeface="MS PGothic" panose="020B0600070205080204" pitchFamily="34" charset="-128"/>
              </a:defRPr>
            </a:lvl4pPr>
            <a:lvl5pPr marL="2057400" indent="-228600" defTabSz="1222375">
              <a:defRPr sz="2400">
                <a:solidFill>
                  <a:schemeClr val="tx1"/>
                </a:solidFill>
                <a:latin typeface="Arial" panose="020B0604020202020204" pitchFamily="34" charset="0"/>
                <a:ea typeface="MS PGothic" panose="020B0600070205080204" pitchFamily="34" charset="-128"/>
              </a:defRPr>
            </a:lvl5pPr>
            <a:lvl6pPr marL="2514600" indent="-228600" defTabSz="12223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2223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2223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22237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AU" altLang="en-US" sz="571">
              <a:solidFill>
                <a:srgbClr val="000000"/>
              </a:solidFill>
              <a:latin typeface="Arial Narrow" panose="020B0606020202030204" pitchFamily="34" charset="0"/>
            </a:endParaRPr>
          </a:p>
        </p:txBody>
      </p:sp>
      <p:sp>
        <p:nvSpPr>
          <p:cNvPr id="332" name="Rectangle 331"/>
          <p:cNvSpPr>
            <a:spLocks noChangeArrowheads="1"/>
          </p:cNvSpPr>
          <p:nvPr/>
        </p:nvSpPr>
        <p:spPr bwMode="auto">
          <a:xfrm>
            <a:off x="5855607" y="5170714"/>
            <a:ext cx="1284741" cy="185964"/>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US" sz="571" b="1">
                <a:solidFill>
                  <a:srgbClr val="000000"/>
                </a:solidFill>
                <a:latin typeface="Arial Narrow" charset="0"/>
                <a:ea typeface="ＭＳ Ｐゴシック" charset="0"/>
              </a:rPr>
              <a:t>CENTRE OF GRAVITY (COG)</a:t>
            </a:r>
          </a:p>
        </p:txBody>
      </p:sp>
      <p:sp>
        <p:nvSpPr>
          <p:cNvPr id="4212" name="Rectangle 333"/>
          <p:cNvSpPr>
            <a:spLocks noChangeArrowheads="1"/>
          </p:cNvSpPr>
          <p:nvPr/>
        </p:nvSpPr>
        <p:spPr bwMode="auto">
          <a:xfrm>
            <a:off x="5826125" y="5383893"/>
            <a:ext cx="1348241" cy="79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lnSpc>
                <a:spcPct val="80000"/>
              </a:lnSpc>
              <a:spcBef>
                <a:spcPct val="0"/>
              </a:spcBef>
              <a:buFontTx/>
              <a:buNone/>
            </a:pPr>
            <a:r>
              <a:rPr lang="en-AU" altLang="en-US" sz="571">
                <a:solidFill>
                  <a:srgbClr val="FF0000"/>
                </a:solidFill>
                <a:latin typeface="Arial Narrow" panose="020B0606020202030204" pitchFamily="34" charset="0"/>
              </a:rPr>
              <a:t>The primary entity that possesses the inherent capability to achieve an objective otr the desired end state.</a:t>
            </a:r>
          </a:p>
          <a:p>
            <a:pPr eaLnBrk="1" hangingPunct="1">
              <a:lnSpc>
                <a:spcPct val="80000"/>
              </a:lnSpc>
              <a:spcBef>
                <a:spcPct val="0"/>
              </a:spcBef>
              <a:buFontTx/>
              <a:buNone/>
            </a:pPr>
            <a:endParaRPr lang="en-AU" altLang="en-US" sz="571">
              <a:solidFill>
                <a:srgbClr val="FF0000"/>
              </a:solidFill>
              <a:latin typeface="Arial Narrow" panose="020B0606020202030204" pitchFamily="34" charset="0"/>
            </a:endParaRPr>
          </a:p>
          <a:p>
            <a:pPr eaLnBrk="1" hangingPunct="1">
              <a:lnSpc>
                <a:spcPct val="80000"/>
              </a:lnSpc>
              <a:spcBef>
                <a:spcPct val="0"/>
              </a:spcBef>
              <a:buFontTx/>
              <a:buNone/>
            </a:pPr>
            <a:r>
              <a:rPr lang="en-AU" altLang="en-US" sz="571">
                <a:latin typeface="Arial Narrow" panose="020B0606020202030204" pitchFamily="34" charset="0"/>
              </a:rPr>
              <a:t>Thing or those things (noun) that enable an actor to achieve their end state or stop others achieving theirs.</a:t>
            </a:r>
          </a:p>
          <a:p>
            <a:pPr eaLnBrk="1" hangingPunct="1">
              <a:lnSpc>
                <a:spcPct val="80000"/>
              </a:lnSpc>
              <a:spcBef>
                <a:spcPct val="0"/>
              </a:spcBef>
              <a:buFontTx/>
              <a:buNone/>
            </a:pPr>
            <a:endParaRPr lang="en-AU" altLang="en-US" sz="571">
              <a:latin typeface="Arial Narrow" panose="020B0606020202030204" pitchFamily="34" charset="0"/>
            </a:endParaRPr>
          </a:p>
          <a:p>
            <a:pPr eaLnBrk="1" hangingPunct="1">
              <a:lnSpc>
                <a:spcPct val="80000"/>
              </a:lnSpc>
              <a:spcBef>
                <a:spcPct val="0"/>
              </a:spcBef>
              <a:buFontTx/>
              <a:buNone/>
            </a:pPr>
            <a:r>
              <a:rPr lang="en-AU" altLang="en-US" sz="571">
                <a:latin typeface="Arial Narrow" panose="020B0606020202030204" pitchFamily="34" charset="0"/>
              </a:rPr>
              <a:t>There can be more than one CoG.</a:t>
            </a:r>
          </a:p>
          <a:p>
            <a:pPr eaLnBrk="1" hangingPunct="1">
              <a:lnSpc>
                <a:spcPct val="80000"/>
              </a:lnSpc>
              <a:spcBef>
                <a:spcPct val="0"/>
              </a:spcBef>
              <a:buFontTx/>
              <a:buNone/>
            </a:pPr>
            <a:r>
              <a:rPr lang="en-AU" altLang="en-US" sz="571">
                <a:latin typeface="Arial Narrow" panose="020B0606020202030204" pitchFamily="34" charset="0"/>
              </a:rPr>
              <a:t>All actors potentially have CoG.</a:t>
            </a:r>
          </a:p>
        </p:txBody>
      </p:sp>
      <p:sp>
        <p:nvSpPr>
          <p:cNvPr id="4213" name="Rectangle 334"/>
          <p:cNvSpPr>
            <a:spLocks noChangeArrowheads="1"/>
          </p:cNvSpPr>
          <p:nvPr/>
        </p:nvSpPr>
        <p:spPr bwMode="auto">
          <a:xfrm>
            <a:off x="7083653" y="5374822"/>
            <a:ext cx="1934482" cy="79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ja-JP" sz="571">
                <a:solidFill>
                  <a:srgbClr val="FF0000"/>
                </a:solidFill>
                <a:latin typeface="Arial Narrow" panose="020B0606020202030204" pitchFamily="34" charset="0"/>
              </a:rPr>
              <a:t>A concentration of forces or means, in a particular area, time and phase of an operation, where a commander seeks to bring about a decision.</a:t>
            </a:r>
          </a:p>
          <a:p>
            <a:pPr eaLnBrk="1" hangingPunct="1">
              <a:spcBef>
                <a:spcPct val="0"/>
              </a:spcBef>
              <a:buFontTx/>
              <a:buNone/>
            </a:pPr>
            <a:endParaRPr lang="en-AU" altLang="ja-JP" sz="571">
              <a:solidFill>
                <a:srgbClr val="FF0000"/>
              </a:solidFill>
              <a:latin typeface="Arial Narrow" panose="020B0606020202030204" pitchFamily="34" charset="0"/>
            </a:endParaRPr>
          </a:p>
          <a:p>
            <a:pPr eaLnBrk="1" hangingPunct="1">
              <a:spcBef>
                <a:spcPct val="0"/>
              </a:spcBef>
              <a:buFontTx/>
              <a:buNone/>
            </a:pPr>
            <a:r>
              <a:rPr lang="en-AU" altLang="ja-JP" sz="571">
                <a:latin typeface="Arial Narrow" panose="020B0606020202030204" pitchFamily="34" charset="0"/>
              </a:rPr>
              <a:t>The ME may be a DP or the main LOO during that particular phase. It is what the commander thinks is going to be decisive and it provides the focus for the activity that is considered to be crucial to success in the campaign or operation …</a:t>
            </a:r>
          </a:p>
        </p:txBody>
      </p:sp>
      <p:sp>
        <p:nvSpPr>
          <p:cNvPr id="337" name="Rectangle 336"/>
          <p:cNvSpPr>
            <a:spLocks noChangeArrowheads="1"/>
          </p:cNvSpPr>
          <p:nvPr/>
        </p:nvSpPr>
        <p:spPr bwMode="auto">
          <a:xfrm>
            <a:off x="7140349" y="5165045"/>
            <a:ext cx="1797276" cy="185964"/>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MAIN EFFORT</a:t>
            </a:r>
            <a:endParaRPr lang="en-US" sz="571" b="1">
              <a:solidFill>
                <a:srgbClr val="000000"/>
              </a:solidFill>
              <a:latin typeface="Arial Narrow" charset="0"/>
              <a:ea typeface="ＭＳ Ｐゴシック" charset="0"/>
            </a:endParaRPr>
          </a:p>
        </p:txBody>
      </p:sp>
      <p:sp>
        <p:nvSpPr>
          <p:cNvPr id="4215" name="Rectangle 337"/>
          <p:cNvSpPr>
            <a:spLocks noChangeArrowheads="1"/>
          </p:cNvSpPr>
          <p:nvPr/>
        </p:nvSpPr>
        <p:spPr bwMode="auto">
          <a:xfrm>
            <a:off x="7140349" y="5165045"/>
            <a:ext cx="1797276" cy="99332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16" name="Rectangle 338"/>
          <p:cNvSpPr>
            <a:spLocks noChangeArrowheads="1"/>
          </p:cNvSpPr>
          <p:nvPr/>
        </p:nvSpPr>
        <p:spPr bwMode="auto">
          <a:xfrm>
            <a:off x="5855607" y="5165045"/>
            <a:ext cx="1284741" cy="99332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340" name="Rectangle 339"/>
          <p:cNvSpPr>
            <a:spLocks noChangeArrowheads="1"/>
          </p:cNvSpPr>
          <p:nvPr/>
        </p:nvSpPr>
        <p:spPr bwMode="auto">
          <a:xfrm>
            <a:off x="3609295" y="5170714"/>
            <a:ext cx="1155473" cy="185964"/>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BRANCH</a:t>
            </a:r>
            <a:endParaRPr lang="en-US" sz="571" b="1">
              <a:solidFill>
                <a:srgbClr val="000000"/>
              </a:solidFill>
              <a:latin typeface="Arial Narrow" charset="0"/>
              <a:ea typeface="ＭＳ Ｐゴシック" charset="0"/>
            </a:endParaRPr>
          </a:p>
        </p:txBody>
      </p:sp>
      <p:sp>
        <p:nvSpPr>
          <p:cNvPr id="341" name="Rectangle 340"/>
          <p:cNvSpPr>
            <a:spLocks noChangeArrowheads="1"/>
          </p:cNvSpPr>
          <p:nvPr/>
        </p:nvSpPr>
        <p:spPr bwMode="auto">
          <a:xfrm>
            <a:off x="4764768" y="5170714"/>
            <a:ext cx="1090839" cy="185964"/>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lIns="87279" tIns="43640" rIns="87279" bIns="43640" anchor="ctr"/>
          <a:lstStyle/>
          <a:p>
            <a:pPr algn="ctr" defTabSz="873142">
              <a:defRPr/>
            </a:pPr>
            <a:r>
              <a:rPr lang="en-GB" sz="571" b="1">
                <a:solidFill>
                  <a:srgbClr val="000000"/>
                </a:solidFill>
                <a:latin typeface="Arial Narrow" charset="0"/>
                <a:ea typeface="ＭＳ Ｐゴシック" charset="0"/>
              </a:rPr>
              <a:t>SEQUEL</a:t>
            </a:r>
            <a:endParaRPr lang="en-US" sz="571" b="1">
              <a:solidFill>
                <a:srgbClr val="000000"/>
              </a:solidFill>
              <a:latin typeface="Arial Narrow" charset="0"/>
              <a:ea typeface="ＭＳ Ｐゴシック" charset="0"/>
            </a:endParaRPr>
          </a:p>
        </p:txBody>
      </p:sp>
      <p:sp>
        <p:nvSpPr>
          <p:cNvPr id="4219" name="Rectangle 203"/>
          <p:cNvSpPr>
            <a:spLocks noChangeArrowheads="1"/>
          </p:cNvSpPr>
          <p:nvPr/>
        </p:nvSpPr>
        <p:spPr bwMode="auto">
          <a:xfrm>
            <a:off x="3567339" y="5365751"/>
            <a:ext cx="1283607" cy="79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ja-JP" sz="571">
                <a:solidFill>
                  <a:srgbClr val="FF0000"/>
                </a:solidFill>
                <a:latin typeface="Arial Narrow" panose="020B0606020202030204" pitchFamily="34" charset="0"/>
              </a:rPr>
              <a:t>An option at a Commander’s Decision Point (CDP) along a line of operation that allows the commander flexibility to anticipate decisive points by deviating from, and returning to, that line of operation.</a:t>
            </a:r>
          </a:p>
          <a:p>
            <a:pPr eaLnBrk="1" hangingPunct="1">
              <a:spcBef>
                <a:spcPct val="0"/>
              </a:spcBef>
              <a:buFontTx/>
              <a:buNone/>
            </a:pPr>
            <a:endParaRPr lang="en-AU" altLang="ja-JP" sz="571">
              <a:solidFill>
                <a:srgbClr val="FF0000"/>
              </a:solidFill>
              <a:latin typeface="Arial Narrow" panose="020B0606020202030204" pitchFamily="34" charset="0"/>
            </a:endParaRPr>
          </a:p>
          <a:p>
            <a:pPr eaLnBrk="1" hangingPunct="1">
              <a:spcBef>
                <a:spcPct val="0"/>
              </a:spcBef>
              <a:buFontTx/>
              <a:buNone/>
            </a:pPr>
            <a:endParaRPr lang="en-AU" altLang="ja-JP" sz="571">
              <a:solidFill>
                <a:srgbClr val="FF0000"/>
              </a:solidFill>
              <a:latin typeface="Arial Narrow" panose="020B0606020202030204" pitchFamily="34" charset="0"/>
            </a:endParaRPr>
          </a:p>
        </p:txBody>
      </p:sp>
      <p:sp>
        <p:nvSpPr>
          <p:cNvPr id="4220" name="Rectangle 206"/>
          <p:cNvSpPr>
            <a:spLocks noChangeArrowheads="1"/>
          </p:cNvSpPr>
          <p:nvPr/>
        </p:nvSpPr>
        <p:spPr bwMode="auto">
          <a:xfrm>
            <a:off x="4737554" y="5365750"/>
            <a:ext cx="1221241" cy="6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a:solidFill>
                  <a:srgbClr val="FF0000"/>
                </a:solidFill>
                <a:latin typeface="Arial Narrow" panose="020B0606020202030204" pitchFamily="34" charset="0"/>
              </a:rPr>
              <a:t>An option at a Commander’s Decision Point (CDP) along a line of operation, initiated by a significant shift in operational direction, which identifies a new line of operation to achieve a revised or new objective.</a:t>
            </a:r>
          </a:p>
        </p:txBody>
      </p:sp>
      <p:sp>
        <p:nvSpPr>
          <p:cNvPr id="4221" name="Rectangle 207"/>
          <p:cNvSpPr>
            <a:spLocks noChangeArrowheads="1"/>
          </p:cNvSpPr>
          <p:nvPr/>
        </p:nvSpPr>
        <p:spPr bwMode="auto">
          <a:xfrm>
            <a:off x="4764768" y="5165045"/>
            <a:ext cx="1090839" cy="99332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22" name="Rectangle 226"/>
          <p:cNvSpPr>
            <a:spLocks noChangeArrowheads="1"/>
          </p:cNvSpPr>
          <p:nvPr/>
        </p:nvSpPr>
        <p:spPr bwMode="auto">
          <a:xfrm>
            <a:off x="3609295" y="5165045"/>
            <a:ext cx="1155473" cy="993321"/>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7279" tIns="43640" rIns="87279" bIns="43640" anchor="ct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endParaRPr lang="en-AU" altLang="en-US" sz="1714">
              <a:solidFill>
                <a:srgbClr val="FFFFFF"/>
              </a:solidFill>
            </a:endParaRPr>
          </a:p>
        </p:txBody>
      </p:sp>
      <p:sp>
        <p:nvSpPr>
          <p:cNvPr id="4223" name="Rectangle 227"/>
          <p:cNvSpPr>
            <a:spLocks noChangeArrowheads="1"/>
          </p:cNvSpPr>
          <p:nvPr/>
        </p:nvSpPr>
        <p:spPr bwMode="auto">
          <a:xfrm>
            <a:off x="1505857" y="2799670"/>
            <a:ext cx="1538741" cy="17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GB" altLang="en-US" sz="571" b="1">
                <a:solidFill>
                  <a:srgbClr val="000000"/>
                </a:solidFill>
                <a:latin typeface="Arial Narrow" panose="020B0606020202030204" pitchFamily="34" charset="0"/>
              </a:rPr>
              <a:t>Effects</a:t>
            </a:r>
            <a:r>
              <a:rPr lang="en-GB" altLang="en-US" sz="571">
                <a:solidFill>
                  <a:srgbClr val="000000"/>
                </a:solidFill>
                <a:latin typeface="Arial Narrow" panose="020B0606020202030204" pitchFamily="34" charset="0"/>
              </a:rPr>
              <a:t> = Task and Purpose for a tactical outcome</a:t>
            </a:r>
          </a:p>
        </p:txBody>
      </p:sp>
      <p:sp>
        <p:nvSpPr>
          <p:cNvPr id="4224" name="TextBox 229"/>
          <p:cNvSpPr txBox="1">
            <a:spLocks noChangeArrowheads="1"/>
          </p:cNvSpPr>
          <p:nvPr/>
        </p:nvSpPr>
        <p:spPr bwMode="auto">
          <a:xfrm>
            <a:off x="97518" y="1949224"/>
            <a:ext cx="820964" cy="6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571" b="1">
                <a:solidFill>
                  <a:srgbClr val="000000"/>
                </a:solidFill>
                <a:latin typeface="Arial Narrow" panose="020B0606020202030204" pitchFamily="34" charset="0"/>
              </a:rPr>
              <a:t>What is the right problem to solve?</a:t>
            </a:r>
          </a:p>
          <a:p>
            <a:pPr eaLnBrk="1" hangingPunct="1">
              <a:spcBef>
                <a:spcPct val="0"/>
              </a:spcBef>
              <a:buFontTx/>
              <a:buNone/>
            </a:pPr>
            <a:r>
              <a:rPr lang="en-US" altLang="en-US" sz="571" b="1">
                <a:solidFill>
                  <a:srgbClr val="000000"/>
                </a:solidFill>
                <a:latin typeface="Arial Narrow" panose="020B0606020202030204" pitchFamily="34" charset="0"/>
              </a:rPr>
              <a:t>What is the aim – environment &amp; actors?</a:t>
            </a:r>
          </a:p>
          <a:p>
            <a:pPr eaLnBrk="1" hangingPunct="1">
              <a:spcBef>
                <a:spcPct val="0"/>
              </a:spcBef>
              <a:buFontTx/>
              <a:buNone/>
            </a:pPr>
            <a:r>
              <a:rPr lang="en-US" altLang="en-US" sz="571" b="1">
                <a:solidFill>
                  <a:srgbClr val="000000"/>
                </a:solidFill>
                <a:latin typeface="Arial Narrow" panose="020B0606020202030204" pitchFamily="34" charset="0"/>
              </a:rPr>
              <a:t>Frame the problem</a:t>
            </a:r>
          </a:p>
        </p:txBody>
      </p:sp>
      <p:grpSp>
        <p:nvGrpSpPr>
          <p:cNvPr id="4225" name="Group 255"/>
          <p:cNvGrpSpPr>
            <a:grpSpLocks/>
          </p:cNvGrpSpPr>
          <p:nvPr/>
        </p:nvGrpSpPr>
        <p:grpSpPr bwMode="auto">
          <a:xfrm>
            <a:off x="1400401" y="3018518"/>
            <a:ext cx="260049" cy="268741"/>
            <a:chOff x="3224808" y="2060848"/>
            <a:chExt cx="292310" cy="288032"/>
          </a:xfrm>
        </p:grpSpPr>
        <p:sp>
          <p:nvSpPr>
            <p:cNvPr id="258" name="5-Point Star 257"/>
            <p:cNvSpPr>
              <a:spLocks noChangeArrowheads="1"/>
            </p:cNvSpPr>
            <p:nvPr/>
          </p:nvSpPr>
          <p:spPr bwMode="auto">
            <a:xfrm>
              <a:off x="3224808" y="2060848"/>
              <a:ext cx="288060" cy="288032"/>
            </a:xfrm>
            <a:custGeom>
              <a:avLst/>
              <a:gdLst>
                <a:gd name="T0" fmla="*/ 144016 w 288032"/>
                <a:gd name="T1" fmla="*/ 0 h 288032"/>
                <a:gd name="T2" fmla="*/ 0 w 288032"/>
                <a:gd name="T3" fmla="*/ 110018 h 288032"/>
                <a:gd name="T4" fmla="*/ 55009 w 288032"/>
                <a:gd name="T5" fmla="*/ 288031 h 288032"/>
                <a:gd name="T6" fmla="*/ 233023 w 288032"/>
                <a:gd name="T7" fmla="*/ 288031 h 288032"/>
                <a:gd name="T8" fmla="*/ 288032 w 288032"/>
                <a:gd name="T9" fmla="*/ 110018 h 288032"/>
                <a:gd name="T10" fmla="*/ 17694720 60000 65536"/>
                <a:gd name="T11" fmla="*/ 11796480 60000 65536"/>
                <a:gd name="T12" fmla="*/ 5898240 60000 65536"/>
                <a:gd name="T13" fmla="*/ 5898240 60000 65536"/>
                <a:gd name="T14" fmla="*/ 0 60000 65536"/>
                <a:gd name="T15" fmla="*/ 89008 w 288032"/>
                <a:gd name="T16" fmla="*/ 110019 h 288032"/>
                <a:gd name="T17" fmla="*/ 199024 w 288032"/>
                <a:gd name="T18" fmla="*/ 220035 h 288032"/>
              </a:gdLst>
              <a:ahLst/>
              <a:cxnLst>
                <a:cxn ang="T10">
                  <a:pos x="T0" y="T1"/>
                </a:cxn>
                <a:cxn ang="T11">
                  <a:pos x="T2" y="T3"/>
                </a:cxn>
                <a:cxn ang="T12">
                  <a:pos x="T4" y="T5"/>
                </a:cxn>
                <a:cxn ang="T13">
                  <a:pos x="T6" y="T7"/>
                </a:cxn>
                <a:cxn ang="T14">
                  <a:pos x="T8" y="T9"/>
                </a:cxn>
              </a:cxnLst>
              <a:rect l="T15" t="T16" r="T17" b="T18"/>
              <a:pathLst>
                <a:path w="288032" h="288032">
                  <a:moveTo>
                    <a:pt x="0" y="110018"/>
                  </a:moveTo>
                  <a:lnTo>
                    <a:pt x="110019" y="110019"/>
                  </a:lnTo>
                  <a:lnTo>
                    <a:pt x="144016" y="0"/>
                  </a:lnTo>
                  <a:lnTo>
                    <a:pt x="178013" y="110019"/>
                  </a:lnTo>
                  <a:lnTo>
                    <a:pt x="288032" y="110018"/>
                  </a:lnTo>
                  <a:lnTo>
                    <a:pt x="199024" y="178013"/>
                  </a:lnTo>
                  <a:lnTo>
                    <a:pt x="233023" y="288031"/>
                  </a:lnTo>
                  <a:lnTo>
                    <a:pt x="144016" y="220035"/>
                  </a:lnTo>
                  <a:lnTo>
                    <a:pt x="55009" y="288031"/>
                  </a:lnTo>
                  <a:lnTo>
                    <a:pt x="89008" y="178013"/>
                  </a:lnTo>
                  <a:lnTo>
                    <a:pt x="0" y="110018"/>
                  </a:lnTo>
                  <a:close/>
                </a:path>
              </a:pathLst>
            </a:custGeom>
            <a:solidFill>
              <a:srgbClr val="FFFF00"/>
            </a:solidFill>
            <a:ln w="9525">
              <a:solidFill>
                <a:srgbClr val="4A7EBB"/>
              </a:solidFill>
              <a:miter lim="800000"/>
              <a:headEnd/>
              <a:tailEnd/>
            </a:ln>
            <a:effectLst>
              <a:outerShdw blurRad="63500" dist="23000" dir="5400000" rotWithShape="0">
                <a:srgbClr val="000000">
                  <a:alpha val="34998"/>
                </a:srgbClr>
              </a:outerShdw>
            </a:effectLst>
          </p:spPr>
          <p:txBody>
            <a:bodyPr lIns="87279" tIns="43640" rIns="87279" bIns="43640" anchor="ctr"/>
            <a:lstStyle/>
            <a:p>
              <a:pPr eaLnBrk="1" hangingPunct="1">
                <a:defRPr/>
              </a:pPr>
              <a:endParaRPr lang="en-US" sz="1286"/>
            </a:p>
          </p:txBody>
        </p:sp>
        <p:sp>
          <p:nvSpPr>
            <p:cNvPr id="4240" name="Text Box 141"/>
            <p:cNvSpPr txBox="1">
              <a:spLocks noChangeArrowheads="1"/>
            </p:cNvSpPr>
            <p:nvPr/>
          </p:nvSpPr>
          <p:spPr bwMode="white">
            <a:xfrm>
              <a:off x="3245112" y="2087585"/>
              <a:ext cx="272006" cy="247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latin typeface="Arial" panose="020B0604020202020204" pitchFamily="34" charset="0"/>
                </a:rPr>
                <a:t>2</a:t>
              </a:r>
            </a:p>
          </p:txBody>
        </p:sp>
      </p:grpSp>
      <p:grpSp>
        <p:nvGrpSpPr>
          <p:cNvPr id="4226" name="Group 260"/>
          <p:cNvGrpSpPr>
            <a:grpSpLocks/>
          </p:cNvGrpSpPr>
          <p:nvPr/>
        </p:nvGrpSpPr>
        <p:grpSpPr bwMode="auto">
          <a:xfrm>
            <a:off x="1016001" y="3890509"/>
            <a:ext cx="261179" cy="267607"/>
            <a:chOff x="3224808" y="2060848"/>
            <a:chExt cx="293586" cy="288032"/>
          </a:xfrm>
        </p:grpSpPr>
        <p:sp>
          <p:nvSpPr>
            <p:cNvPr id="262" name="5-Point Star 261"/>
            <p:cNvSpPr>
              <a:spLocks noChangeArrowheads="1"/>
            </p:cNvSpPr>
            <p:nvPr/>
          </p:nvSpPr>
          <p:spPr bwMode="auto">
            <a:xfrm>
              <a:off x="3224808" y="2060848"/>
              <a:ext cx="288066" cy="288032"/>
            </a:xfrm>
            <a:custGeom>
              <a:avLst/>
              <a:gdLst>
                <a:gd name="T0" fmla="*/ 144016 w 288032"/>
                <a:gd name="T1" fmla="*/ 0 h 288032"/>
                <a:gd name="T2" fmla="*/ 0 w 288032"/>
                <a:gd name="T3" fmla="*/ 110018 h 288032"/>
                <a:gd name="T4" fmla="*/ 55009 w 288032"/>
                <a:gd name="T5" fmla="*/ 288031 h 288032"/>
                <a:gd name="T6" fmla="*/ 233023 w 288032"/>
                <a:gd name="T7" fmla="*/ 288031 h 288032"/>
                <a:gd name="T8" fmla="*/ 288032 w 288032"/>
                <a:gd name="T9" fmla="*/ 110018 h 288032"/>
                <a:gd name="T10" fmla="*/ 17694720 60000 65536"/>
                <a:gd name="T11" fmla="*/ 11796480 60000 65536"/>
                <a:gd name="T12" fmla="*/ 5898240 60000 65536"/>
                <a:gd name="T13" fmla="*/ 5898240 60000 65536"/>
                <a:gd name="T14" fmla="*/ 0 60000 65536"/>
                <a:gd name="T15" fmla="*/ 89008 w 288032"/>
                <a:gd name="T16" fmla="*/ 110019 h 288032"/>
                <a:gd name="T17" fmla="*/ 199024 w 288032"/>
                <a:gd name="T18" fmla="*/ 220035 h 288032"/>
              </a:gdLst>
              <a:ahLst/>
              <a:cxnLst>
                <a:cxn ang="T10">
                  <a:pos x="T0" y="T1"/>
                </a:cxn>
                <a:cxn ang="T11">
                  <a:pos x="T2" y="T3"/>
                </a:cxn>
                <a:cxn ang="T12">
                  <a:pos x="T4" y="T5"/>
                </a:cxn>
                <a:cxn ang="T13">
                  <a:pos x="T6" y="T7"/>
                </a:cxn>
                <a:cxn ang="T14">
                  <a:pos x="T8" y="T9"/>
                </a:cxn>
              </a:cxnLst>
              <a:rect l="T15" t="T16" r="T17" b="T18"/>
              <a:pathLst>
                <a:path w="288032" h="288032">
                  <a:moveTo>
                    <a:pt x="0" y="110018"/>
                  </a:moveTo>
                  <a:lnTo>
                    <a:pt x="110019" y="110019"/>
                  </a:lnTo>
                  <a:lnTo>
                    <a:pt x="144016" y="0"/>
                  </a:lnTo>
                  <a:lnTo>
                    <a:pt x="178013" y="110019"/>
                  </a:lnTo>
                  <a:lnTo>
                    <a:pt x="288032" y="110018"/>
                  </a:lnTo>
                  <a:lnTo>
                    <a:pt x="199024" y="178013"/>
                  </a:lnTo>
                  <a:lnTo>
                    <a:pt x="233023" y="288031"/>
                  </a:lnTo>
                  <a:lnTo>
                    <a:pt x="144016" y="220035"/>
                  </a:lnTo>
                  <a:lnTo>
                    <a:pt x="55009" y="288031"/>
                  </a:lnTo>
                  <a:lnTo>
                    <a:pt x="89008" y="178013"/>
                  </a:lnTo>
                  <a:lnTo>
                    <a:pt x="0" y="110018"/>
                  </a:lnTo>
                  <a:close/>
                </a:path>
              </a:pathLst>
            </a:custGeom>
            <a:solidFill>
              <a:srgbClr val="FFFF00"/>
            </a:solidFill>
            <a:ln w="9525">
              <a:solidFill>
                <a:srgbClr val="4A7EBB"/>
              </a:solidFill>
              <a:miter lim="800000"/>
              <a:headEnd/>
              <a:tailEnd/>
            </a:ln>
            <a:effectLst>
              <a:outerShdw blurRad="63500" dist="23000" dir="5400000" rotWithShape="0">
                <a:srgbClr val="000000">
                  <a:alpha val="34998"/>
                </a:srgbClr>
              </a:outerShdw>
            </a:effectLst>
          </p:spPr>
          <p:txBody>
            <a:bodyPr lIns="87279" tIns="43640" rIns="87279" bIns="43640" anchor="ctr"/>
            <a:lstStyle/>
            <a:p>
              <a:pPr eaLnBrk="1" hangingPunct="1">
                <a:defRPr/>
              </a:pPr>
              <a:endParaRPr lang="en-US" sz="1286"/>
            </a:p>
          </p:txBody>
        </p:sp>
        <p:sp>
          <p:nvSpPr>
            <p:cNvPr id="4238" name="Text Box 141"/>
            <p:cNvSpPr txBox="1">
              <a:spLocks noChangeArrowheads="1"/>
            </p:cNvSpPr>
            <p:nvPr/>
          </p:nvSpPr>
          <p:spPr bwMode="white">
            <a:xfrm>
              <a:off x="3246382" y="2087698"/>
              <a:ext cx="272012" cy="248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929" b="1">
                  <a:latin typeface="Arial" panose="020B0604020202020204" pitchFamily="34" charset="0"/>
                </a:rPr>
                <a:t>3</a:t>
              </a:r>
            </a:p>
          </p:txBody>
        </p:sp>
      </p:grpSp>
      <p:sp>
        <p:nvSpPr>
          <p:cNvPr id="4227" name="Text Box 138"/>
          <p:cNvSpPr txBox="1">
            <a:spLocks noChangeArrowheads="1"/>
          </p:cNvSpPr>
          <p:nvPr/>
        </p:nvSpPr>
        <p:spPr bwMode="auto">
          <a:xfrm>
            <a:off x="868589" y="3683000"/>
            <a:ext cx="616857" cy="26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i="1">
                <a:solidFill>
                  <a:srgbClr val="000000"/>
                </a:solidFill>
                <a:latin typeface="Arial Narrow" panose="020B0606020202030204" pitchFamily="34" charset="0"/>
              </a:rPr>
              <a:t>Commander’s Decision Point</a:t>
            </a:r>
          </a:p>
        </p:txBody>
      </p:sp>
      <p:sp>
        <p:nvSpPr>
          <p:cNvPr id="4228" name="Text Box 138"/>
          <p:cNvSpPr txBox="1">
            <a:spLocks noChangeArrowheads="1"/>
          </p:cNvSpPr>
          <p:nvPr/>
        </p:nvSpPr>
        <p:spPr bwMode="auto">
          <a:xfrm>
            <a:off x="1022804" y="2330223"/>
            <a:ext cx="586631" cy="17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AU" altLang="en-US" sz="571" i="1">
                <a:solidFill>
                  <a:srgbClr val="0000FF"/>
                </a:solidFill>
                <a:latin typeface="Arial Narrow" panose="020B0606020202030204" pitchFamily="34" charset="0"/>
              </a:rPr>
              <a:t>Decisive Points</a:t>
            </a:r>
          </a:p>
        </p:txBody>
      </p:sp>
      <p:sp>
        <p:nvSpPr>
          <p:cNvPr id="4229" name="Text Box 138"/>
          <p:cNvSpPr txBox="1">
            <a:spLocks noChangeArrowheads="1"/>
          </p:cNvSpPr>
          <p:nvPr/>
        </p:nvSpPr>
        <p:spPr bwMode="auto">
          <a:xfrm>
            <a:off x="2771321" y="2297339"/>
            <a:ext cx="513670" cy="263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79" tIns="43640" rIns="87279" bIns="43640">
            <a:spAutoFit/>
          </a:bodyPr>
          <a:lstStyle>
            <a:lvl1pPr defTabSz="1222375">
              <a:spcBef>
                <a:spcPct val="20000"/>
              </a:spcBef>
              <a:buFont typeface="Arial" panose="020B0604020202020204" pitchFamily="34" charset="0"/>
              <a:buChar char="•"/>
              <a:defRPr sz="4300">
                <a:solidFill>
                  <a:schemeClr val="tx1"/>
                </a:solidFill>
                <a:latin typeface="Calibri" panose="020F0502020204030204" pitchFamily="34" charset="0"/>
                <a:ea typeface="MS PGothic" panose="020B0600070205080204" pitchFamily="34" charset="-128"/>
              </a:defRPr>
            </a:lvl1pPr>
            <a:lvl2pPr marL="742950" indent="-285750" defTabSz="1222375">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defTabSz="1222375">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4pPr>
            <a:lvl5pPr marL="2057400" indent="-228600" defTabSz="1222375">
              <a:spcBef>
                <a:spcPct val="20000"/>
              </a:spcBef>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5pPr>
            <a:lvl6pPr marL="25146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6pPr>
            <a:lvl7pPr marL="29718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7pPr>
            <a:lvl8pPr marL="34290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8pPr>
            <a:lvl9pPr marL="3886200" indent="-228600" defTabSz="1222375" eaLnBrk="0" fontAlgn="base" hangingPunct="0">
              <a:spcBef>
                <a:spcPct val="20000"/>
              </a:spcBef>
              <a:spcAft>
                <a:spcPct val="0"/>
              </a:spcAft>
              <a:buFont typeface="Arial" panose="020B0604020202020204" pitchFamily="34" charset="0"/>
              <a:buChar char="»"/>
              <a:defRPr sz="27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AU" altLang="en-US" sz="571" i="1">
                <a:solidFill>
                  <a:srgbClr val="0000FF"/>
                </a:solidFill>
                <a:latin typeface="Arial Narrow" panose="020B0606020202030204" pitchFamily="34" charset="0"/>
              </a:rPr>
              <a:t>Lines of Operation</a:t>
            </a:r>
          </a:p>
        </p:txBody>
      </p:sp>
      <p:sp>
        <p:nvSpPr>
          <p:cNvPr id="4230" name="Line 316"/>
          <p:cNvSpPr>
            <a:spLocks noChangeShapeType="1"/>
          </p:cNvSpPr>
          <p:nvPr/>
        </p:nvSpPr>
        <p:spPr bwMode="auto">
          <a:xfrm>
            <a:off x="1383393" y="2503714"/>
            <a:ext cx="102054" cy="51027"/>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sz="1286"/>
          </a:p>
        </p:txBody>
      </p:sp>
      <p:sp>
        <p:nvSpPr>
          <p:cNvPr id="4231" name="Line 318"/>
          <p:cNvSpPr>
            <a:spLocks noChangeShapeType="1"/>
          </p:cNvSpPr>
          <p:nvPr/>
        </p:nvSpPr>
        <p:spPr bwMode="auto">
          <a:xfrm flipH="1">
            <a:off x="1125992" y="2503714"/>
            <a:ext cx="102054" cy="51027"/>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sz="1286"/>
          </a:p>
        </p:txBody>
      </p:sp>
      <p:grpSp>
        <p:nvGrpSpPr>
          <p:cNvPr id="4232" name="Group 322"/>
          <p:cNvGrpSpPr>
            <a:grpSpLocks/>
          </p:cNvGrpSpPr>
          <p:nvPr/>
        </p:nvGrpSpPr>
        <p:grpSpPr bwMode="auto">
          <a:xfrm>
            <a:off x="3028724" y="2554742"/>
            <a:ext cx="206375" cy="1440089"/>
            <a:chOff x="2671" y="2253"/>
            <a:chExt cx="182" cy="1270"/>
          </a:xfrm>
        </p:grpSpPr>
        <p:sp>
          <p:nvSpPr>
            <p:cNvPr id="4234" name="Line 319"/>
            <p:cNvSpPr>
              <a:spLocks noChangeShapeType="1"/>
            </p:cNvSpPr>
            <p:nvPr/>
          </p:nvSpPr>
          <p:spPr bwMode="auto">
            <a:xfrm>
              <a:off x="2671" y="2253"/>
              <a:ext cx="182" cy="499"/>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sz="1286"/>
            </a:p>
          </p:txBody>
        </p:sp>
        <p:sp>
          <p:nvSpPr>
            <p:cNvPr id="4235" name="Line 320"/>
            <p:cNvSpPr>
              <a:spLocks noChangeShapeType="1"/>
            </p:cNvSpPr>
            <p:nvPr/>
          </p:nvSpPr>
          <p:spPr bwMode="auto">
            <a:xfrm>
              <a:off x="2671" y="2253"/>
              <a:ext cx="91" cy="45"/>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sz="1286"/>
            </a:p>
          </p:txBody>
        </p:sp>
        <p:sp>
          <p:nvSpPr>
            <p:cNvPr id="4236" name="Line 321"/>
            <p:cNvSpPr>
              <a:spLocks noChangeShapeType="1"/>
            </p:cNvSpPr>
            <p:nvPr/>
          </p:nvSpPr>
          <p:spPr bwMode="auto">
            <a:xfrm>
              <a:off x="2671" y="2253"/>
              <a:ext cx="0" cy="127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sz="1286"/>
            </a:p>
          </p:txBody>
        </p:sp>
      </p:grpSp>
      <p:sp>
        <p:nvSpPr>
          <p:cNvPr id="4233" name="Line 323"/>
          <p:cNvSpPr>
            <a:spLocks noChangeShapeType="1"/>
          </p:cNvSpPr>
          <p:nvPr/>
        </p:nvSpPr>
        <p:spPr bwMode="auto">
          <a:xfrm>
            <a:off x="4932590" y="3429000"/>
            <a:ext cx="1440089" cy="0"/>
          </a:xfrm>
          <a:prstGeom prst="line">
            <a:avLst/>
          </a:prstGeom>
          <a:noFill/>
          <a:ln w="9525">
            <a:solidFill>
              <a:srgbClr val="7030A0"/>
            </a:solidFill>
            <a:round/>
            <a:headEnd/>
            <a:tailEnd type="triangle" w="med" len="med"/>
          </a:ln>
          <a:extLst>
            <a:ext uri="{909E8E84-426E-40DD-AFC4-6F175D3DCCD1}">
              <a14:hiddenFill xmlns:a14="http://schemas.microsoft.com/office/drawing/2010/main">
                <a:noFill/>
              </a14:hiddenFill>
            </a:ext>
          </a:extLst>
        </p:spPr>
        <p:txBody>
          <a:bodyPr/>
          <a:lstStyle/>
          <a:p>
            <a:endParaRPr lang="en-US" sz="1286"/>
          </a:p>
        </p:txBody>
      </p:sp>
    </p:spTree>
    <p:extLst>
      <p:ext uri="{BB962C8B-B14F-4D97-AF65-F5344CB8AC3E}">
        <p14:creationId xmlns:p14="http://schemas.microsoft.com/office/powerpoint/2010/main" val="28118515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52388"/>
            <a:ext cx="6065838" cy="456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0" name="Oval 7"/>
          <p:cNvSpPr>
            <a:spLocks noChangeArrowheads="1"/>
          </p:cNvSpPr>
          <p:nvPr/>
        </p:nvSpPr>
        <p:spPr bwMode="auto">
          <a:xfrm>
            <a:off x="4833938" y="2989263"/>
            <a:ext cx="1012825" cy="1031875"/>
          </a:xfrm>
          <a:prstGeom prst="ellipse">
            <a:avLst/>
          </a:pr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 name="Rectangle 7"/>
          <p:cNvSpPr/>
          <p:nvPr/>
        </p:nvSpPr>
        <p:spPr>
          <a:xfrm>
            <a:off x="0" y="4619625"/>
            <a:ext cx="6065838" cy="2238375"/>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t>L</a:t>
            </a:r>
            <a:r>
              <a:rPr lang="en-US" dirty="0" err="1">
                <a:solidFill>
                  <a:schemeClr val="tx1"/>
                </a:solidFill>
              </a:rPr>
              <a:t>LoO</a:t>
            </a:r>
            <a:r>
              <a:rPr lang="en-US" dirty="0">
                <a:solidFill>
                  <a:schemeClr val="tx1"/>
                </a:solidFill>
              </a:rPr>
              <a:t> Diagram</a:t>
            </a:r>
            <a:endParaRPr lang="en-US" dirty="0"/>
          </a:p>
        </p:txBody>
      </p:sp>
      <p:sp>
        <p:nvSpPr>
          <p:cNvPr id="9" name="Rectangle 8"/>
          <p:cNvSpPr/>
          <p:nvPr/>
        </p:nvSpPr>
        <p:spPr>
          <a:xfrm>
            <a:off x="6065838" y="0"/>
            <a:ext cx="3078162" cy="6858000"/>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33" name="Oval 7"/>
          <p:cNvSpPr>
            <a:spLocks noChangeArrowheads="1"/>
          </p:cNvSpPr>
          <p:nvPr/>
        </p:nvSpPr>
        <p:spPr bwMode="auto">
          <a:xfrm>
            <a:off x="1917700" y="2287588"/>
            <a:ext cx="1012825" cy="1031875"/>
          </a:xfrm>
          <a:prstGeom prst="ellipse">
            <a:avLst/>
          </a:pr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8134" name="Oval 7"/>
          <p:cNvSpPr>
            <a:spLocks noChangeArrowheads="1"/>
          </p:cNvSpPr>
          <p:nvPr/>
        </p:nvSpPr>
        <p:spPr bwMode="auto">
          <a:xfrm>
            <a:off x="6350" y="2968625"/>
            <a:ext cx="1012825" cy="1031875"/>
          </a:xfrm>
          <a:prstGeom prst="ellipse">
            <a:avLst/>
          </a:pr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8135" name="TextBox 11"/>
          <p:cNvSpPr txBox="1">
            <a:spLocks noChangeArrowheads="1"/>
          </p:cNvSpPr>
          <p:nvPr/>
        </p:nvSpPr>
        <p:spPr bwMode="auto">
          <a:xfrm>
            <a:off x="5986463" y="-79375"/>
            <a:ext cx="3157537" cy="4740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1400" b="1"/>
          </a:p>
          <a:p>
            <a:r>
              <a:rPr lang="en-US" sz="1400" b="1"/>
              <a:t>P: </a:t>
            </a:r>
            <a:r>
              <a:rPr lang="en-US" sz="1400"/>
              <a:t>Deny FPDA a foothold on LX.</a:t>
            </a:r>
          </a:p>
          <a:p>
            <a:endParaRPr lang="en-US" sz="1400" b="1"/>
          </a:p>
          <a:p>
            <a:r>
              <a:rPr lang="en-US" sz="1400" b="1"/>
              <a:t>M: </a:t>
            </a:r>
            <a:r>
              <a:rPr lang="en-US" sz="1400"/>
              <a:t>Primarily by deterrence or MARSTK, but could be by Land engagement of FPDA forces.</a:t>
            </a:r>
          </a:p>
          <a:p>
            <a:endParaRPr lang="en-US" sz="1400" b="1"/>
          </a:p>
          <a:p>
            <a:r>
              <a:rPr lang="en-US" sz="1400" b="1"/>
              <a:t>E: </a:t>
            </a:r>
            <a:r>
              <a:rPr lang="en-US" sz="1400"/>
              <a:t>LX remains in KA control and provides resources to KA.</a:t>
            </a:r>
          </a:p>
          <a:p>
            <a:endParaRPr lang="en-US" sz="1400" b="1"/>
          </a:p>
          <a:p>
            <a:r>
              <a:rPr lang="en-US" sz="1400" b="1"/>
              <a:t>PH 1 ISR / Detect</a:t>
            </a:r>
          </a:p>
          <a:p>
            <a:r>
              <a:rPr lang="en-US" sz="1400"/>
              <a:t>ME: Mar Surv of likely approaches</a:t>
            </a:r>
          </a:p>
          <a:p>
            <a:r>
              <a:rPr lang="en-US" sz="1400"/>
              <a:t>SE: CAP, Hrdning def, Diversions</a:t>
            </a:r>
          </a:p>
          <a:p>
            <a:r>
              <a:rPr lang="en-US" sz="1400" b="1"/>
              <a:t>PH2 Deny FPDA Lodgement</a:t>
            </a:r>
          </a:p>
          <a:p>
            <a:r>
              <a:rPr lang="en-US" sz="1400"/>
              <a:t>ME: Deter or MARSTK of FPDA ATG</a:t>
            </a:r>
          </a:p>
          <a:p>
            <a:r>
              <a:rPr lang="en-US" sz="1400"/>
              <a:t>SE: ISR, CAP, Sea Control</a:t>
            </a:r>
          </a:p>
          <a:p>
            <a:r>
              <a:rPr lang="en-US" sz="1400" b="1"/>
              <a:t>PH3 Secure LX</a:t>
            </a:r>
          </a:p>
          <a:p>
            <a:r>
              <a:rPr lang="en-US" sz="1400"/>
              <a:t>ME: Neutralize FPDA Land Forces</a:t>
            </a:r>
          </a:p>
          <a:p>
            <a:r>
              <a:rPr lang="en-US" sz="1400"/>
              <a:t>SE: Air Spty, Sea Control</a:t>
            </a:r>
          </a:p>
          <a:p>
            <a:endParaRPr lang="en-US" sz="1800"/>
          </a:p>
          <a:p>
            <a:endParaRPr lang="en-US" sz="1800"/>
          </a:p>
        </p:txBody>
      </p:sp>
      <p:sp>
        <p:nvSpPr>
          <p:cNvPr id="48136" name="Rectangle 9"/>
          <p:cNvSpPr>
            <a:spLocks noChangeArrowheads="1"/>
          </p:cNvSpPr>
          <p:nvPr/>
        </p:nvSpPr>
        <p:spPr bwMode="auto">
          <a:xfrm>
            <a:off x="1841500" y="52388"/>
            <a:ext cx="1274763" cy="338137"/>
          </a:xfrm>
          <a:prstGeom prst="rect">
            <a:avLst/>
          </a:prstGeom>
          <a:solidFill>
            <a:schemeClr val="bg1"/>
          </a:solidFill>
          <a:ln w="9525">
            <a:solidFill>
              <a:schemeClr val="tx1"/>
            </a:solidFill>
            <a:miter lim="800000"/>
            <a:headEnd/>
            <a:tailEnd/>
          </a:ln>
        </p:spPr>
        <p:txBody>
          <a:bodyPr>
            <a:spAutoFit/>
          </a:bodyPr>
          <a:lstStyle/>
          <a:p>
            <a:r>
              <a:rPr lang="en-AU" sz="1600" u="sng"/>
              <a:t>EN MLCOA</a:t>
            </a:r>
          </a:p>
        </p:txBody>
      </p:sp>
      <p:grpSp>
        <p:nvGrpSpPr>
          <p:cNvPr id="48137" name="Group 1"/>
          <p:cNvGrpSpPr>
            <a:grpSpLocks/>
          </p:cNvGrpSpPr>
          <p:nvPr/>
        </p:nvGrpSpPr>
        <p:grpSpPr bwMode="auto">
          <a:xfrm rot="9192249">
            <a:off x="371475" y="3544888"/>
            <a:ext cx="900113" cy="493712"/>
            <a:chOff x="1339748" y="4267199"/>
            <a:chExt cx="898986" cy="494146"/>
          </a:xfrm>
        </p:grpSpPr>
        <p:cxnSp>
          <p:nvCxnSpPr>
            <p:cNvPr id="15" name="Straight Connector 14"/>
            <p:cNvCxnSpPr/>
            <p:nvPr/>
          </p:nvCxnSpPr>
          <p:spPr>
            <a:xfrm flipV="1">
              <a:off x="1342826" y="4306927"/>
              <a:ext cx="382109" cy="462368"/>
            </a:xfrm>
            <a:prstGeom prst="line">
              <a:avLst/>
            </a:pr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1773709" y="4267958"/>
              <a:ext cx="456628" cy="462369"/>
            </a:xfrm>
            <a:prstGeom prst="line">
              <a:avLst/>
            </a:pr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grpSp>
      <p:grpSp>
        <p:nvGrpSpPr>
          <p:cNvPr id="48138" name="Group 16"/>
          <p:cNvGrpSpPr>
            <a:grpSpLocks/>
          </p:cNvGrpSpPr>
          <p:nvPr/>
        </p:nvGrpSpPr>
        <p:grpSpPr bwMode="auto">
          <a:xfrm rot="10800000">
            <a:off x="1992313" y="2803525"/>
            <a:ext cx="898525" cy="493713"/>
            <a:chOff x="1339748" y="4267199"/>
            <a:chExt cx="898986" cy="494146"/>
          </a:xfrm>
        </p:grpSpPr>
        <p:cxnSp>
          <p:nvCxnSpPr>
            <p:cNvPr id="18" name="Straight Connector 17"/>
            <p:cNvCxnSpPr/>
            <p:nvPr/>
          </p:nvCxnSpPr>
          <p:spPr>
            <a:xfrm flipV="1">
              <a:off x="1349278" y="4306922"/>
              <a:ext cx="381195" cy="462367"/>
            </a:xfrm>
            <a:prstGeom prst="line">
              <a:avLst/>
            </a:pr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1790829" y="4275144"/>
              <a:ext cx="457435" cy="462367"/>
            </a:xfrm>
            <a:prstGeom prst="line">
              <a:avLst/>
            </a:pr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grpSp>
      <p:grpSp>
        <p:nvGrpSpPr>
          <p:cNvPr id="48139" name="Group 509"/>
          <p:cNvGrpSpPr>
            <a:grpSpLocks/>
          </p:cNvGrpSpPr>
          <p:nvPr/>
        </p:nvGrpSpPr>
        <p:grpSpPr bwMode="auto">
          <a:xfrm>
            <a:off x="468313" y="3213100"/>
            <a:ext cx="428625" cy="428625"/>
            <a:chOff x="4861" y="1969"/>
            <a:chExt cx="334" cy="334"/>
          </a:xfrm>
        </p:grpSpPr>
        <p:sp>
          <p:nvSpPr>
            <p:cNvPr id="48213" name="Freeform 369"/>
            <p:cNvSpPr>
              <a:spLocks/>
            </p:cNvSpPr>
            <p:nvPr/>
          </p:nvSpPr>
          <p:spPr bwMode="auto">
            <a:xfrm>
              <a:off x="4861" y="1969"/>
              <a:ext cx="334" cy="334"/>
            </a:xfrm>
            <a:custGeom>
              <a:avLst/>
              <a:gdLst>
                <a:gd name="T0" fmla="*/ 254 w 312"/>
                <a:gd name="T1" fmla="*/ 0 h 312"/>
                <a:gd name="T2" fmla="*/ 0 w 312"/>
                <a:gd name="T3" fmla="*/ 254 h 312"/>
                <a:gd name="T4" fmla="*/ 254 w 312"/>
                <a:gd name="T5" fmla="*/ 503 h 312"/>
                <a:gd name="T6" fmla="*/ 503 w 312"/>
                <a:gd name="T7" fmla="*/ 254 h 312"/>
                <a:gd name="T8" fmla="*/ 254 w 312"/>
                <a:gd name="T9" fmla="*/ 0 h 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312">
                  <a:moveTo>
                    <a:pt x="156" y="0"/>
                  </a:moveTo>
                  <a:lnTo>
                    <a:pt x="0" y="156"/>
                  </a:lnTo>
                  <a:lnTo>
                    <a:pt x="156" y="312"/>
                  </a:lnTo>
                  <a:lnTo>
                    <a:pt x="312" y="156"/>
                  </a:lnTo>
                  <a:lnTo>
                    <a:pt x="156" y="0"/>
                  </a:lnTo>
                  <a:close/>
                </a:path>
              </a:pathLst>
            </a:custGeom>
            <a:solidFill>
              <a:srgbClr val="FF8080"/>
            </a:solidFill>
            <a:ln w="28575" cmpd="sng">
              <a:solidFill>
                <a:schemeClr val="tx1"/>
              </a:solidFill>
              <a:prstDash val="solid"/>
              <a:round/>
              <a:headEnd/>
              <a:tailEnd/>
            </a:ln>
          </p:spPr>
          <p:txBody>
            <a:bodyPr/>
            <a:lstStyle/>
            <a:p>
              <a:endParaRPr lang="en-US"/>
            </a:p>
          </p:txBody>
        </p:sp>
        <p:sp>
          <p:nvSpPr>
            <p:cNvPr id="34" name="Freeform 370"/>
            <p:cNvSpPr>
              <a:spLocks noChangeAspect="1"/>
            </p:cNvSpPr>
            <p:nvPr/>
          </p:nvSpPr>
          <p:spPr bwMode="auto">
            <a:xfrm>
              <a:off x="4923" y="2108"/>
              <a:ext cx="212" cy="57"/>
            </a:xfrm>
            <a:custGeom>
              <a:avLst/>
              <a:gdLst>
                <a:gd name="T0" fmla="*/ 0 w 2418"/>
                <a:gd name="T1" fmla="*/ 0 h 653"/>
                <a:gd name="T2" fmla="*/ 0 w 2418"/>
                <a:gd name="T3" fmla="*/ 0 h 653"/>
                <a:gd name="T4" fmla="*/ 0 w 2418"/>
                <a:gd name="T5" fmla="*/ 0 h 653"/>
                <a:gd name="T6" fmla="*/ 0 w 2418"/>
                <a:gd name="T7" fmla="*/ 0 h 653"/>
                <a:gd name="T8" fmla="*/ 0 w 2418"/>
                <a:gd name="T9" fmla="*/ 0 h 653"/>
                <a:gd name="T10" fmla="*/ 0 w 2418"/>
                <a:gd name="T11" fmla="*/ 0 h 653"/>
                <a:gd name="T12" fmla="*/ 0 w 2418"/>
                <a:gd name="T13" fmla="*/ 0 h 653"/>
                <a:gd name="T14" fmla="*/ 0 w 2418"/>
                <a:gd name="T15" fmla="*/ 0 h 653"/>
                <a:gd name="T16" fmla="*/ 0 w 2418"/>
                <a:gd name="T17" fmla="*/ 0 h 653"/>
                <a:gd name="T18" fmla="*/ 0 w 2418"/>
                <a:gd name="T19" fmla="*/ 0 h 653"/>
                <a:gd name="T20" fmla="*/ 0 w 2418"/>
                <a:gd name="T21" fmla="*/ 0 h 653"/>
                <a:gd name="T22" fmla="*/ 0 w 2418"/>
                <a:gd name="T23" fmla="*/ 0 h 653"/>
                <a:gd name="T24" fmla="*/ 0 w 2418"/>
                <a:gd name="T25" fmla="*/ 0 h 653"/>
                <a:gd name="T26" fmla="*/ 0 w 2418"/>
                <a:gd name="T27" fmla="*/ 0 h 653"/>
                <a:gd name="T28" fmla="*/ 0 w 2418"/>
                <a:gd name="T29" fmla="*/ 0 h 653"/>
                <a:gd name="T30" fmla="*/ 0 w 2418"/>
                <a:gd name="T31" fmla="*/ 0 h 653"/>
                <a:gd name="T32" fmla="*/ 1 w 2418"/>
                <a:gd name="T33" fmla="*/ 0 h 653"/>
                <a:gd name="T34" fmla="*/ 1 w 2418"/>
                <a:gd name="T35" fmla="*/ 0 h 653"/>
                <a:gd name="T36" fmla="*/ 1 w 2418"/>
                <a:gd name="T37" fmla="*/ 0 h 653"/>
                <a:gd name="T38" fmla="*/ 1 w 2418"/>
                <a:gd name="T39" fmla="*/ 0 h 653"/>
                <a:gd name="T40" fmla="*/ 2 w 2418"/>
                <a:gd name="T41" fmla="*/ 0 h 653"/>
                <a:gd name="T42" fmla="*/ 2 w 2418"/>
                <a:gd name="T43" fmla="*/ 0 h 653"/>
                <a:gd name="T44" fmla="*/ 2 w 2418"/>
                <a:gd name="T45" fmla="*/ 0 h 653"/>
                <a:gd name="T46" fmla="*/ 2 w 2418"/>
                <a:gd name="T47" fmla="*/ 0 h 653"/>
                <a:gd name="T48" fmla="*/ 2 w 2418"/>
                <a:gd name="T49" fmla="*/ 0 h 653"/>
                <a:gd name="T50" fmla="*/ 2 w 2418"/>
                <a:gd name="T51" fmla="*/ 0 h 653"/>
                <a:gd name="T52" fmla="*/ 2 w 2418"/>
                <a:gd name="T53" fmla="*/ 0 h 653"/>
                <a:gd name="T54" fmla="*/ 2 w 2418"/>
                <a:gd name="T55" fmla="*/ 0 h 653"/>
                <a:gd name="T56" fmla="*/ 1 w 2418"/>
                <a:gd name="T57" fmla="*/ 0 h 653"/>
                <a:gd name="T58" fmla="*/ 1 w 2418"/>
                <a:gd name="T59" fmla="*/ 0 h 653"/>
                <a:gd name="T60" fmla="*/ 1 w 2418"/>
                <a:gd name="T61" fmla="*/ 0 h 653"/>
                <a:gd name="T62" fmla="*/ 1 w 2418"/>
                <a:gd name="T63" fmla="*/ 0 h 6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18" h="653">
                  <a:moveTo>
                    <a:pt x="2096" y="653"/>
                  </a:moveTo>
                  <a:lnTo>
                    <a:pt x="324" y="0"/>
                  </a:lnTo>
                  <a:lnTo>
                    <a:pt x="298" y="2"/>
                  </a:lnTo>
                  <a:lnTo>
                    <a:pt x="274" y="6"/>
                  </a:lnTo>
                  <a:lnTo>
                    <a:pt x="240" y="14"/>
                  </a:lnTo>
                  <a:lnTo>
                    <a:pt x="212" y="24"/>
                  </a:lnTo>
                  <a:lnTo>
                    <a:pt x="178" y="38"/>
                  </a:lnTo>
                  <a:lnTo>
                    <a:pt x="160" y="46"/>
                  </a:lnTo>
                  <a:lnTo>
                    <a:pt x="142" y="60"/>
                  </a:lnTo>
                  <a:lnTo>
                    <a:pt x="108" y="82"/>
                  </a:lnTo>
                  <a:lnTo>
                    <a:pt x="78" y="112"/>
                  </a:lnTo>
                  <a:lnTo>
                    <a:pt x="56" y="140"/>
                  </a:lnTo>
                  <a:lnTo>
                    <a:pt x="36" y="174"/>
                  </a:lnTo>
                  <a:lnTo>
                    <a:pt x="20" y="210"/>
                  </a:lnTo>
                  <a:lnTo>
                    <a:pt x="10" y="244"/>
                  </a:lnTo>
                  <a:lnTo>
                    <a:pt x="4" y="272"/>
                  </a:lnTo>
                  <a:lnTo>
                    <a:pt x="2" y="298"/>
                  </a:lnTo>
                  <a:lnTo>
                    <a:pt x="0" y="324"/>
                  </a:lnTo>
                  <a:lnTo>
                    <a:pt x="2" y="360"/>
                  </a:lnTo>
                  <a:lnTo>
                    <a:pt x="8" y="394"/>
                  </a:lnTo>
                  <a:lnTo>
                    <a:pt x="16" y="430"/>
                  </a:lnTo>
                  <a:lnTo>
                    <a:pt x="38" y="476"/>
                  </a:lnTo>
                  <a:lnTo>
                    <a:pt x="58" y="512"/>
                  </a:lnTo>
                  <a:lnTo>
                    <a:pt x="86" y="546"/>
                  </a:lnTo>
                  <a:lnTo>
                    <a:pt x="114" y="574"/>
                  </a:lnTo>
                  <a:lnTo>
                    <a:pt x="144" y="596"/>
                  </a:lnTo>
                  <a:lnTo>
                    <a:pt x="162" y="608"/>
                  </a:lnTo>
                  <a:lnTo>
                    <a:pt x="186" y="618"/>
                  </a:lnTo>
                  <a:lnTo>
                    <a:pt x="212" y="628"/>
                  </a:lnTo>
                  <a:lnTo>
                    <a:pt x="240" y="636"/>
                  </a:lnTo>
                  <a:lnTo>
                    <a:pt x="266" y="642"/>
                  </a:lnTo>
                  <a:lnTo>
                    <a:pt x="294" y="646"/>
                  </a:lnTo>
                  <a:lnTo>
                    <a:pt x="324" y="648"/>
                  </a:lnTo>
                  <a:lnTo>
                    <a:pt x="2094" y="2"/>
                  </a:lnTo>
                  <a:lnTo>
                    <a:pt x="2118" y="4"/>
                  </a:lnTo>
                  <a:lnTo>
                    <a:pt x="2146" y="6"/>
                  </a:lnTo>
                  <a:lnTo>
                    <a:pt x="2178" y="14"/>
                  </a:lnTo>
                  <a:lnTo>
                    <a:pt x="2206" y="24"/>
                  </a:lnTo>
                  <a:lnTo>
                    <a:pt x="2244" y="38"/>
                  </a:lnTo>
                  <a:lnTo>
                    <a:pt x="2260" y="48"/>
                  </a:lnTo>
                  <a:lnTo>
                    <a:pt x="2278" y="62"/>
                  </a:lnTo>
                  <a:lnTo>
                    <a:pt x="2310" y="86"/>
                  </a:lnTo>
                  <a:lnTo>
                    <a:pt x="2338" y="114"/>
                  </a:lnTo>
                  <a:lnTo>
                    <a:pt x="2360" y="144"/>
                  </a:lnTo>
                  <a:lnTo>
                    <a:pt x="2378" y="176"/>
                  </a:lnTo>
                  <a:lnTo>
                    <a:pt x="2396" y="214"/>
                  </a:lnTo>
                  <a:lnTo>
                    <a:pt x="2410" y="248"/>
                  </a:lnTo>
                  <a:lnTo>
                    <a:pt x="2414" y="278"/>
                  </a:lnTo>
                  <a:lnTo>
                    <a:pt x="2416" y="302"/>
                  </a:lnTo>
                  <a:lnTo>
                    <a:pt x="2418" y="326"/>
                  </a:lnTo>
                  <a:lnTo>
                    <a:pt x="2416" y="362"/>
                  </a:lnTo>
                  <a:lnTo>
                    <a:pt x="2410" y="396"/>
                  </a:lnTo>
                  <a:lnTo>
                    <a:pt x="2400" y="432"/>
                  </a:lnTo>
                  <a:lnTo>
                    <a:pt x="2382" y="476"/>
                  </a:lnTo>
                  <a:lnTo>
                    <a:pt x="2360" y="516"/>
                  </a:lnTo>
                  <a:lnTo>
                    <a:pt x="2332" y="548"/>
                  </a:lnTo>
                  <a:lnTo>
                    <a:pt x="2304" y="574"/>
                  </a:lnTo>
                  <a:lnTo>
                    <a:pt x="2274" y="598"/>
                  </a:lnTo>
                  <a:lnTo>
                    <a:pt x="2256" y="608"/>
                  </a:lnTo>
                  <a:lnTo>
                    <a:pt x="2242" y="616"/>
                  </a:lnTo>
                  <a:lnTo>
                    <a:pt x="2208" y="630"/>
                  </a:lnTo>
                  <a:lnTo>
                    <a:pt x="2178" y="640"/>
                  </a:lnTo>
                  <a:lnTo>
                    <a:pt x="2154" y="646"/>
                  </a:lnTo>
                  <a:lnTo>
                    <a:pt x="2126" y="650"/>
                  </a:lnTo>
                  <a:lnTo>
                    <a:pt x="2096" y="653"/>
                  </a:lnTo>
                  <a:close/>
                </a:path>
              </a:pathLst>
            </a:custGeom>
            <a:solidFill>
              <a:schemeClr val="tx1"/>
            </a:solidFill>
            <a:ln w="12700" cap="flat" cmpd="sng">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a:defRPr/>
              </a:pPr>
              <a:endParaRPr lang="en-US">
                <a:cs typeface="+mn-cs"/>
              </a:endParaRPr>
            </a:p>
          </p:txBody>
        </p:sp>
        <p:sp>
          <p:nvSpPr>
            <p:cNvPr id="48215" name="Rectangle 371"/>
            <p:cNvSpPr>
              <a:spLocks noChangeArrowheads="1"/>
            </p:cNvSpPr>
            <p:nvPr/>
          </p:nvSpPr>
          <p:spPr bwMode="auto">
            <a:xfrm>
              <a:off x="4994" y="2011"/>
              <a:ext cx="69"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200" b="1"/>
                <a:t>A</a:t>
              </a:r>
            </a:p>
          </p:txBody>
        </p:sp>
      </p:grpSp>
      <p:grpSp>
        <p:nvGrpSpPr>
          <p:cNvPr id="48140" name="Group 509"/>
          <p:cNvGrpSpPr>
            <a:grpSpLocks/>
          </p:cNvGrpSpPr>
          <p:nvPr/>
        </p:nvGrpSpPr>
        <p:grpSpPr bwMode="auto">
          <a:xfrm>
            <a:off x="2195513" y="2420938"/>
            <a:ext cx="469900" cy="468312"/>
            <a:chOff x="4861" y="1969"/>
            <a:chExt cx="334" cy="334"/>
          </a:xfrm>
        </p:grpSpPr>
        <p:sp>
          <p:nvSpPr>
            <p:cNvPr id="48210" name="Freeform 369"/>
            <p:cNvSpPr>
              <a:spLocks/>
            </p:cNvSpPr>
            <p:nvPr/>
          </p:nvSpPr>
          <p:spPr bwMode="auto">
            <a:xfrm>
              <a:off x="4861" y="1969"/>
              <a:ext cx="334" cy="334"/>
            </a:xfrm>
            <a:custGeom>
              <a:avLst/>
              <a:gdLst>
                <a:gd name="T0" fmla="*/ 254 w 312"/>
                <a:gd name="T1" fmla="*/ 0 h 312"/>
                <a:gd name="T2" fmla="*/ 0 w 312"/>
                <a:gd name="T3" fmla="*/ 254 h 312"/>
                <a:gd name="T4" fmla="*/ 254 w 312"/>
                <a:gd name="T5" fmla="*/ 503 h 312"/>
                <a:gd name="T6" fmla="*/ 503 w 312"/>
                <a:gd name="T7" fmla="*/ 254 h 312"/>
                <a:gd name="T8" fmla="*/ 254 w 312"/>
                <a:gd name="T9" fmla="*/ 0 h 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312">
                  <a:moveTo>
                    <a:pt x="156" y="0"/>
                  </a:moveTo>
                  <a:lnTo>
                    <a:pt x="0" y="156"/>
                  </a:lnTo>
                  <a:lnTo>
                    <a:pt x="156" y="312"/>
                  </a:lnTo>
                  <a:lnTo>
                    <a:pt x="312" y="156"/>
                  </a:lnTo>
                  <a:lnTo>
                    <a:pt x="156" y="0"/>
                  </a:lnTo>
                  <a:close/>
                </a:path>
              </a:pathLst>
            </a:custGeom>
            <a:solidFill>
              <a:srgbClr val="FF8080"/>
            </a:solidFill>
            <a:ln w="28575" cmpd="sng">
              <a:solidFill>
                <a:schemeClr val="tx1"/>
              </a:solidFill>
              <a:prstDash val="solid"/>
              <a:round/>
              <a:headEnd/>
              <a:tailEnd/>
            </a:ln>
          </p:spPr>
          <p:txBody>
            <a:bodyPr/>
            <a:lstStyle/>
            <a:p>
              <a:endParaRPr lang="en-US"/>
            </a:p>
          </p:txBody>
        </p:sp>
        <p:sp>
          <p:nvSpPr>
            <p:cNvPr id="38" name="Freeform 370"/>
            <p:cNvSpPr>
              <a:spLocks noChangeAspect="1"/>
            </p:cNvSpPr>
            <p:nvPr/>
          </p:nvSpPr>
          <p:spPr bwMode="auto">
            <a:xfrm>
              <a:off x="4923" y="2107"/>
              <a:ext cx="211" cy="57"/>
            </a:xfrm>
            <a:custGeom>
              <a:avLst/>
              <a:gdLst>
                <a:gd name="T0" fmla="*/ 0 w 2418"/>
                <a:gd name="T1" fmla="*/ 0 h 653"/>
                <a:gd name="T2" fmla="*/ 0 w 2418"/>
                <a:gd name="T3" fmla="*/ 0 h 653"/>
                <a:gd name="T4" fmla="*/ 0 w 2418"/>
                <a:gd name="T5" fmla="*/ 0 h 653"/>
                <a:gd name="T6" fmla="*/ 0 w 2418"/>
                <a:gd name="T7" fmla="*/ 0 h 653"/>
                <a:gd name="T8" fmla="*/ 0 w 2418"/>
                <a:gd name="T9" fmla="*/ 0 h 653"/>
                <a:gd name="T10" fmla="*/ 0 w 2418"/>
                <a:gd name="T11" fmla="*/ 0 h 653"/>
                <a:gd name="T12" fmla="*/ 0 w 2418"/>
                <a:gd name="T13" fmla="*/ 0 h 653"/>
                <a:gd name="T14" fmla="*/ 0 w 2418"/>
                <a:gd name="T15" fmla="*/ 0 h 653"/>
                <a:gd name="T16" fmla="*/ 0 w 2418"/>
                <a:gd name="T17" fmla="*/ 0 h 653"/>
                <a:gd name="T18" fmla="*/ 0 w 2418"/>
                <a:gd name="T19" fmla="*/ 0 h 653"/>
                <a:gd name="T20" fmla="*/ 0 w 2418"/>
                <a:gd name="T21" fmla="*/ 0 h 653"/>
                <a:gd name="T22" fmla="*/ 0 w 2418"/>
                <a:gd name="T23" fmla="*/ 0 h 653"/>
                <a:gd name="T24" fmla="*/ 0 w 2418"/>
                <a:gd name="T25" fmla="*/ 0 h 653"/>
                <a:gd name="T26" fmla="*/ 0 w 2418"/>
                <a:gd name="T27" fmla="*/ 0 h 653"/>
                <a:gd name="T28" fmla="*/ 0 w 2418"/>
                <a:gd name="T29" fmla="*/ 0 h 653"/>
                <a:gd name="T30" fmla="*/ 0 w 2418"/>
                <a:gd name="T31" fmla="*/ 0 h 653"/>
                <a:gd name="T32" fmla="*/ 1 w 2418"/>
                <a:gd name="T33" fmla="*/ 0 h 653"/>
                <a:gd name="T34" fmla="*/ 1 w 2418"/>
                <a:gd name="T35" fmla="*/ 0 h 653"/>
                <a:gd name="T36" fmla="*/ 1 w 2418"/>
                <a:gd name="T37" fmla="*/ 0 h 653"/>
                <a:gd name="T38" fmla="*/ 1 w 2418"/>
                <a:gd name="T39" fmla="*/ 0 h 653"/>
                <a:gd name="T40" fmla="*/ 2 w 2418"/>
                <a:gd name="T41" fmla="*/ 0 h 653"/>
                <a:gd name="T42" fmla="*/ 2 w 2418"/>
                <a:gd name="T43" fmla="*/ 0 h 653"/>
                <a:gd name="T44" fmla="*/ 2 w 2418"/>
                <a:gd name="T45" fmla="*/ 0 h 653"/>
                <a:gd name="T46" fmla="*/ 2 w 2418"/>
                <a:gd name="T47" fmla="*/ 0 h 653"/>
                <a:gd name="T48" fmla="*/ 2 w 2418"/>
                <a:gd name="T49" fmla="*/ 0 h 653"/>
                <a:gd name="T50" fmla="*/ 2 w 2418"/>
                <a:gd name="T51" fmla="*/ 0 h 653"/>
                <a:gd name="T52" fmla="*/ 2 w 2418"/>
                <a:gd name="T53" fmla="*/ 0 h 653"/>
                <a:gd name="T54" fmla="*/ 2 w 2418"/>
                <a:gd name="T55" fmla="*/ 0 h 653"/>
                <a:gd name="T56" fmla="*/ 1 w 2418"/>
                <a:gd name="T57" fmla="*/ 0 h 653"/>
                <a:gd name="T58" fmla="*/ 1 w 2418"/>
                <a:gd name="T59" fmla="*/ 0 h 653"/>
                <a:gd name="T60" fmla="*/ 1 w 2418"/>
                <a:gd name="T61" fmla="*/ 0 h 653"/>
                <a:gd name="T62" fmla="*/ 1 w 2418"/>
                <a:gd name="T63" fmla="*/ 0 h 6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18" h="653">
                  <a:moveTo>
                    <a:pt x="2096" y="653"/>
                  </a:moveTo>
                  <a:lnTo>
                    <a:pt x="324" y="0"/>
                  </a:lnTo>
                  <a:lnTo>
                    <a:pt x="298" y="2"/>
                  </a:lnTo>
                  <a:lnTo>
                    <a:pt x="274" y="6"/>
                  </a:lnTo>
                  <a:lnTo>
                    <a:pt x="240" y="14"/>
                  </a:lnTo>
                  <a:lnTo>
                    <a:pt x="212" y="24"/>
                  </a:lnTo>
                  <a:lnTo>
                    <a:pt x="178" y="38"/>
                  </a:lnTo>
                  <a:lnTo>
                    <a:pt x="160" y="46"/>
                  </a:lnTo>
                  <a:lnTo>
                    <a:pt x="142" y="60"/>
                  </a:lnTo>
                  <a:lnTo>
                    <a:pt x="108" y="82"/>
                  </a:lnTo>
                  <a:lnTo>
                    <a:pt x="78" y="112"/>
                  </a:lnTo>
                  <a:lnTo>
                    <a:pt x="56" y="140"/>
                  </a:lnTo>
                  <a:lnTo>
                    <a:pt x="36" y="174"/>
                  </a:lnTo>
                  <a:lnTo>
                    <a:pt x="20" y="210"/>
                  </a:lnTo>
                  <a:lnTo>
                    <a:pt x="10" y="244"/>
                  </a:lnTo>
                  <a:lnTo>
                    <a:pt x="4" y="272"/>
                  </a:lnTo>
                  <a:lnTo>
                    <a:pt x="2" y="298"/>
                  </a:lnTo>
                  <a:lnTo>
                    <a:pt x="0" y="324"/>
                  </a:lnTo>
                  <a:lnTo>
                    <a:pt x="2" y="360"/>
                  </a:lnTo>
                  <a:lnTo>
                    <a:pt x="8" y="394"/>
                  </a:lnTo>
                  <a:lnTo>
                    <a:pt x="16" y="430"/>
                  </a:lnTo>
                  <a:lnTo>
                    <a:pt x="38" y="476"/>
                  </a:lnTo>
                  <a:lnTo>
                    <a:pt x="58" y="512"/>
                  </a:lnTo>
                  <a:lnTo>
                    <a:pt x="86" y="546"/>
                  </a:lnTo>
                  <a:lnTo>
                    <a:pt x="114" y="574"/>
                  </a:lnTo>
                  <a:lnTo>
                    <a:pt x="144" y="596"/>
                  </a:lnTo>
                  <a:lnTo>
                    <a:pt x="162" y="608"/>
                  </a:lnTo>
                  <a:lnTo>
                    <a:pt x="186" y="618"/>
                  </a:lnTo>
                  <a:lnTo>
                    <a:pt x="212" y="628"/>
                  </a:lnTo>
                  <a:lnTo>
                    <a:pt x="240" y="636"/>
                  </a:lnTo>
                  <a:lnTo>
                    <a:pt x="266" y="642"/>
                  </a:lnTo>
                  <a:lnTo>
                    <a:pt x="294" y="646"/>
                  </a:lnTo>
                  <a:lnTo>
                    <a:pt x="324" y="648"/>
                  </a:lnTo>
                  <a:lnTo>
                    <a:pt x="2094" y="2"/>
                  </a:lnTo>
                  <a:lnTo>
                    <a:pt x="2118" y="4"/>
                  </a:lnTo>
                  <a:lnTo>
                    <a:pt x="2146" y="6"/>
                  </a:lnTo>
                  <a:lnTo>
                    <a:pt x="2178" y="14"/>
                  </a:lnTo>
                  <a:lnTo>
                    <a:pt x="2206" y="24"/>
                  </a:lnTo>
                  <a:lnTo>
                    <a:pt x="2244" y="38"/>
                  </a:lnTo>
                  <a:lnTo>
                    <a:pt x="2260" y="48"/>
                  </a:lnTo>
                  <a:lnTo>
                    <a:pt x="2278" y="62"/>
                  </a:lnTo>
                  <a:lnTo>
                    <a:pt x="2310" y="86"/>
                  </a:lnTo>
                  <a:lnTo>
                    <a:pt x="2338" y="114"/>
                  </a:lnTo>
                  <a:lnTo>
                    <a:pt x="2360" y="144"/>
                  </a:lnTo>
                  <a:lnTo>
                    <a:pt x="2378" y="176"/>
                  </a:lnTo>
                  <a:lnTo>
                    <a:pt x="2396" y="214"/>
                  </a:lnTo>
                  <a:lnTo>
                    <a:pt x="2410" y="248"/>
                  </a:lnTo>
                  <a:lnTo>
                    <a:pt x="2414" y="278"/>
                  </a:lnTo>
                  <a:lnTo>
                    <a:pt x="2416" y="302"/>
                  </a:lnTo>
                  <a:lnTo>
                    <a:pt x="2418" y="326"/>
                  </a:lnTo>
                  <a:lnTo>
                    <a:pt x="2416" y="362"/>
                  </a:lnTo>
                  <a:lnTo>
                    <a:pt x="2410" y="396"/>
                  </a:lnTo>
                  <a:lnTo>
                    <a:pt x="2400" y="432"/>
                  </a:lnTo>
                  <a:lnTo>
                    <a:pt x="2382" y="476"/>
                  </a:lnTo>
                  <a:lnTo>
                    <a:pt x="2360" y="516"/>
                  </a:lnTo>
                  <a:lnTo>
                    <a:pt x="2332" y="548"/>
                  </a:lnTo>
                  <a:lnTo>
                    <a:pt x="2304" y="574"/>
                  </a:lnTo>
                  <a:lnTo>
                    <a:pt x="2274" y="598"/>
                  </a:lnTo>
                  <a:lnTo>
                    <a:pt x="2256" y="608"/>
                  </a:lnTo>
                  <a:lnTo>
                    <a:pt x="2242" y="616"/>
                  </a:lnTo>
                  <a:lnTo>
                    <a:pt x="2208" y="630"/>
                  </a:lnTo>
                  <a:lnTo>
                    <a:pt x="2178" y="640"/>
                  </a:lnTo>
                  <a:lnTo>
                    <a:pt x="2154" y="646"/>
                  </a:lnTo>
                  <a:lnTo>
                    <a:pt x="2126" y="650"/>
                  </a:lnTo>
                  <a:lnTo>
                    <a:pt x="2096" y="653"/>
                  </a:lnTo>
                  <a:close/>
                </a:path>
              </a:pathLst>
            </a:custGeom>
            <a:solidFill>
              <a:schemeClr val="tx1"/>
            </a:solidFill>
            <a:ln w="12700" cap="flat" cmpd="sng">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a:defRPr/>
              </a:pPr>
              <a:endParaRPr lang="en-US">
                <a:cs typeface="+mn-cs"/>
              </a:endParaRPr>
            </a:p>
          </p:txBody>
        </p:sp>
        <p:sp>
          <p:nvSpPr>
            <p:cNvPr id="48212" name="Rectangle 371"/>
            <p:cNvSpPr>
              <a:spLocks noChangeArrowheads="1"/>
            </p:cNvSpPr>
            <p:nvPr/>
          </p:nvSpPr>
          <p:spPr bwMode="auto">
            <a:xfrm>
              <a:off x="4994" y="2011"/>
              <a:ext cx="69"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200" b="1"/>
                <a:t>A</a:t>
              </a:r>
            </a:p>
          </p:txBody>
        </p:sp>
      </p:grpSp>
      <p:sp>
        <p:nvSpPr>
          <p:cNvPr id="45" name="Rectangle 44"/>
          <p:cNvSpPr/>
          <p:nvPr/>
        </p:nvSpPr>
        <p:spPr bwMode="auto">
          <a:xfrm>
            <a:off x="82550" y="411163"/>
            <a:ext cx="1501775" cy="793750"/>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eaLnBrk="1" hangingPunct="1">
              <a:defRPr/>
            </a:pPr>
            <a:r>
              <a:rPr lang="en-US" dirty="0">
                <a:solidFill>
                  <a:schemeClr val="tx1"/>
                </a:solidFill>
              </a:rPr>
              <a:t>IPM / SOF</a:t>
            </a:r>
          </a:p>
        </p:txBody>
      </p:sp>
      <p:grpSp>
        <p:nvGrpSpPr>
          <p:cNvPr id="48142" name="Group 295"/>
          <p:cNvGrpSpPr>
            <a:grpSpLocks/>
          </p:cNvGrpSpPr>
          <p:nvPr/>
        </p:nvGrpSpPr>
        <p:grpSpPr bwMode="auto">
          <a:xfrm>
            <a:off x="738188" y="803275"/>
            <a:ext cx="849312" cy="287338"/>
            <a:chOff x="1008" y="3000"/>
            <a:chExt cx="576" cy="195"/>
          </a:xfrm>
        </p:grpSpPr>
        <p:sp>
          <p:nvSpPr>
            <p:cNvPr id="4157" name="Line 116"/>
            <p:cNvSpPr>
              <a:spLocks noChangeShapeType="1"/>
            </p:cNvSpPr>
            <p:nvPr/>
          </p:nvSpPr>
          <p:spPr bwMode="auto">
            <a:xfrm>
              <a:off x="1152" y="3000"/>
              <a:ext cx="192" cy="0"/>
            </a:xfrm>
            <a:prstGeom prst="line">
              <a:avLst/>
            </a:prstGeom>
            <a:noFill/>
            <a:ln w="12700">
              <a:solidFill>
                <a:srgbClr val="FF0000"/>
              </a:solidFill>
              <a:round/>
              <a:headEnd/>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158" name="Line 117"/>
            <p:cNvSpPr>
              <a:spLocks noChangeShapeType="1"/>
            </p:cNvSpPr>
            <p:nvPr/>
          </p:nvSpPr>
          <p:spPr bwMode="auto">
            <a:xfrm>
              <a:off x="1008" y="3096"/>
              <a:ext cx="450" cy="0"/>
            </a:xfrm>
            <a:prstGeom prst="line">
              <a:avLst/>
            </a:prstGeom>
            <a:noFill/>
            <a:ln w="12700">
              <a:solidFill>
                <a:srgbClr val="FF0000"/>
              </a:solidFill>
              <a:round/>
              <a:headEnd/>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159" name="Line 118"/>
            <p:cNvSpPr>
              <a:spLocks noChangeShapeType="1"/>
            </p:cNvSpPr>
            <p:nvPr/>
          </p:nvSpPr>
          <p:spPr bwMode="auto">
            <a:xfrm>
              <a:off x="1152" y="3192"/>
              <a:ext cx="432" cy="0"/>
            </a:xfrm>
            <a:prstGeom prst="line">
              <a:avLst/>
            </a:prstGeom>
            <a:noFill/>
            <a:ln w="12700">
              <a:solidFill>
                <a:srgbClr val="FF0000"/>
              </a:solidFill>
              <a:round/>
              <a:headEnd/>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8209" name="Freeform 119"/>
            <p:cNvSpPr>
              <a:spLocks/>
            </p:cNvSpPr>
            <p:nvPr/>
          </p:nvSpPr>
          <p:spPr bwMode="auto">
            <a:xfrm>
              <a:off x="1152" y="3000"/>
              <a:ext cx="1" cy="195"/>
            </a:xfrm>
            <a:custGeom>
              <a:avLst/>
              <a:gdLst>
                <a:gd name="T0" fmla="*/ 0 w 1"/>
                <a:gd name="T1" fmla="*/ 0 h 195"/>
                <a:gd name="T2" fmla="*/ 0 w 1"/>
                <a:gd name="T3" fmla="*/ 195 h 195"/>
                <a:gd name="T4" fmla="*/ 0 60000 65536"/>
                <a:gd name="T5" fmla="*/ 0 60000 65536"/>
              </a:gdLst>
              <a:ahLst/>
              <a:cxnLst>
                <a:cxn ang="T4">
                  <a:pos x="T0" y="T1"/>
                </a:cxn>
                <a:cxn ang="T5">
                  <a:pos x="T2" y="T3"/>
                </a:cxn>
              </a:cxnLst>
              <a:rect l="0" t="0" r="r" b="b"/>
              <a:pathLst>
                <a:path w="1" h="195">
                  <a:moveTo>
                    <a:pt x="0" y="0"/>
                  </a:moveTo>
                  <a:lnTo>
                    <a:pt x="0" y="195"/>
                  </a:lnTo>
                </a:path>
              </a:pathLst>
            </a:custGeom>
            <a:noFill/>
            <a:ln w="12700" cap="flat" cmpd="sng">
              <a:solidFill>
                <a:srgbClr val="FF0000"/>
              </a:solid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6" name="Isosceles Triangle 45"/>
          <p:cNvSpPr/>
          <p:nvPr/>
        </p:nvSpPr>
        <p:spPr bwMode="auto">
          <a:xfrm>
            <a:off x="211138" y="719138"/>
            <a:ext cx="606425" cy="358775"/>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800" dirty="0">
                <a:solidFill>
                  <a:schemeClr val="tx1"/>
                </a:solidFill>
              </a:rPr>
              <a:t>7</a:t>
            </a:r>
          </a:p>
        </p:txBody>
      </p:sp>
      <p:cxnSp>
        <p:nvCxnSpPr>
          <p:cNvPr id="50" name="Curved Connector 49"/>
          <p:cNvCxnSpPr>
            <a:stCxn id="45" idx="3"/>
          </p:cNvCxnSpPr>
          <p:nvPr/>
        </p:nvCxnSpPr>
        <p:spPr>
          <a:xfrm>
            <a:off x="1584325" y="808038"/>
            <a:ext cx="2482850" cy="1900237"/>
          </a:xfrm>
          <a:prstGeom prst="curvedConnector3">
            <a:avLst>
              <a:gd name="adj1" fmla="val 50000"/>
            </a:avLst>
          </a:prstGeom>
          <a:ln w="38100" cmpd="sng">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54" name="Curved Connector 53"/>
          <p:cNvCxnSpPr>
            <a:stCxn id="45" idx="3"/>
          </p:cNvCxnSpPr>
          <p:nvPr/>
        </p:nvCxnSpPr>
        <p:spPr>
          <a:xfrm flipH="1">
            <a:off x="1189038" y="808038"/>
            <a:ext cx="395287" cy="2106612"/>
          </a:xfrm>
          <a:prstGeom prst="curvedConnector4">
            <a:avLst>
              <a:gd name="adj1" fmla="val -57861"/>
              <a:gd name="adj2" fmla="val 65471"/>
            </a:avLst>
          </a:prstGeom>
          <a:ln w="38100" cmpd="sng">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8146" name="Group 62"/>
          <p:cNvGrpSpPr>
            <a:grpSpLocks/>
          </p:cNvGrpSpPr>
          <p:nvPr/>
        </p:nvGrpSpPr>
        <p:grpSpPr bwMode="auto">
          <a:xfrm>
            <a:off x="2871788" y="3603625"/>
            <a:ext cx="1123950" cy="544513"/>
            <a:chOff x="2531321" y="956043"/>
            <a:chExt cx="759588" cy="400894"/>
          </a:xfrm>
        </p:grpSpPr>
        <p:sp>
          <p:nvSpPr>
            <p:cNvPr id="56" name="Rectangle 55"/>
            <p:cNvSpPr/>
            <p:nvPr/>
          </p:nvSpPr>
          <p:spPr bwMode="auto">
            <a:xfrm>
              <a:off x="2531321" y="956043"/>
              <a:ext cx="759588" cy="400894"/>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a:lstStyle/>
            <a:p>
              <a:pPr eaLnBrk="1" hangingPunct="1">
                <a:defRPr/>
              </a:pPr>
              <a:r>
                <a:rPr lang="en-US" sz="900" dirty="0">
                  <a:solidFill>
                    <a:schemeClr val="tx1"/>
                  </a:solidFill>
                </a:rPr>
                <a:t>IPM (DN, TVL)</a:t>
              </a:r>
            </a:p>
          </p:txBody>
        </p:sp>
        <p:grpSp>
          <p:nvGrpSpPr>
            <p:cNvPr id="48200" name="Group 295"/>
            <p:cNvGrpSpPr>
              <a:grpSpLocks/>
            </p:cNvGrpSpPr>
            <p:nvPr/>
          </p:nvGrpSpPr>
          <p:grpSpPr bwMode="auto">
            <a:xfrm>
              <a:off x="2858373" y="1098077"/>
              <a:ext cx="428943" cy="145215"/>
              <a:chOff x="1008" y="3000"/>
              <a:chExt cx="576" cy="195"/>
            </a:xfrm>
          </p:grpSpPr>
          <p:sp>
            <p:nvSpPr>
              <p:cNvPr id="4153" name="Line 116"/>
              <p:cNvSpPr>
                <a:spLocks noChangeShapeType="1"/>
              </p:cNvSpPr>
              <p:nvPr/>
            </p:nvSpPr>
            <p:spPr bwMode="auto">
              <a:xfrm>
                <a:off x="1152" y="3002"/>
                <a:ext cx="192" cy="0"/>
              </a:xfrm>
              <a:prstGeom prst="line">
                <a:avLst/>
              </a:prstGeom>
              <a:noFill/>
              <a:ln w="12700">
                <a:solidFill>
                  <a:srgbClr val="FF0000"/>
                </a:solidFill>
                <a:round/>
                <a:headEnd/>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154" name="Line 117"/>
              <p:cNvSpPr>
                <a:spLocks noChangeShapeType="1"/>
              </p:cNvSpPr>
              <p:nvPr/>
            </p:nvSpPr>
            <p:spPr bwMode="auto">
              <a:xfrm>
                <a:off x="1008" y="3096"/>
                <a:ext cx="451" cy="0"/>
              </a:xfrm>
              <a:prstGeom prst="line">
                <a:avLst/>
              </a:prstGeom>
              <a:noFill/>
              <a:ln w="12700">
                <a:solidFill>
                  <a:srgbClr val="FF0000"/>
                </a:solidFill>
                <a:round/>
                <a:headEnd/>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155" name="Line 118"/>
              <p:cNvSpPr>
                <a:spLocks noChangeShapeType="1"/>
              </p:cNvSpPr>
              <p:nvPr/>
            </p:nvSpPr>
            <p:spPr bwMode="auto">
              <a:xfrm>
                <a:off x="1152" y="3192"/>
                <a:ext cx="432" cy="0"/>
              </a:xfrm>
              <a:prstGeom prst="line">
                <a:avLst/>
              </a:prstGeom>
              <a:noFill/>
              <a:ln w="12700">
                <a:solidFill>
                  <a:srgbClr val="FF0000"/>
                </a:solidFill>
                <a:round/>
                <a:headEnd/>
                <a:tailEnd type="stealth"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8205" name="Freeform 119"/>
              <p:cNvSpPr>
                <a:spLocks/>
              </p:cNvSpPr>
              <p:nvPr/>
            </p:nvSpPr>
            <p:spPr bwMode="auto">
              <a:xfrm>
                <a:off x="1152" y="3000"/>
                <a:ext cx="1" cy="195"/>
              </a:xfrm>
              <a:custGeom>
                <a:avLst/>
                <a:gdLst>
                  <a:gd name="T0" fmla="*/ 0 w 1"/>
                  <a:gd name="T1" fmla="*/ 0 h 195"/>
                  <a:gd name="T2" fmla="*/ 0 w 1"/>
                  <a:gd name="T3" fmla="*/ 195 h 195"/>
                  <a:gd name="T4" fmla="*/ 0 60000 65536"/>
                  <a:gd name="T5" fmla="*/ 0 60000 65536"/>
                </a:gdLst>
                <a:ahLst/>
                <a:cxnLst>
                  <a:cxn ang="T4">
                    <a:pos x="T0" y="T1"/>
                  </a:cxn>
                  <a:cxn ang="T5">
                    <a:pos x="T2" y="T3"/>
                  </a:cxn>
                </a:cxnLst>
                <a:rect l="0" t="0" r="r" b="b"/>
                <a:pathLst>
                  <a:path w="1" h="195">
                    <a:moveTo>
                      <a:pt x="0" y="0"/>
                    </a:moveTo>
                    <a:lnTo>
                      <a:pt x="0" y="195"/>
                    </a:lnTo>
                  </a:path>
                </a:pathLst>
              </a:custGeom>
              <a:noFill/>
              <a:ln w="12700" cap="flat" cmpd="sng">
                <a:solidFill>
                  <a:srgbClr val="FF0000"/>
                </a:solid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2" name="Isosceles Triangle 61"/>
            <p:cNvSpPr/>
            <p:nvPr/>
          </p:nvSpPr>
          <p:spPr bwMode="auto">
            <a:xfrm>
              <a:off x="2660065" y="1134868"/>
              <a:ext cx="306839" cy="181161"/>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800" dirty="0">
                  <a:solidFill>
                    <a:schemeClr val="tx1"/>
                  </a:solidFill>
                </a:rPr>
                <a:t>7</a:t>
              </a:r>
            </a:p>
          </p:txBody>
        </p:sp>
      </p:grpSp>
      <p:cxnSp>
        <p:nvCxnSpPr>
          <p:cNvPr id="65" name="Curved Connector 64"/>
          <p:cNvCxnSpPr/>
          <p:nvPr/>
        </p:nvCxnSpPr>
        <p:spPr>
          <a:xfrm rot="10800000">
            <a:off x="2159000" y="3479800"/>
            <a:ext cx="712788" cy="365125"/>
          </a:xfrm>
          <a:prstGeom prst="curved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Curved Connector 67"/>
          <p:cNvCxnSpPr>
            <a:stCxn id="56" idx="3"/>
          </p:cNvCxnSpPr>
          <p:nvPr/>
        </p:nvCxnSpPr>
        <p:spPr>
          <a:xfrm>
            <a:off x="3995738" y="3875088"/>
            <a:ext cx="458787" cy="431800"/>
          </a:xfrm>
          <a:prstGeom prst="curvedConnector3">
            <a:avLst>
              <a:gd name="adj1" fmla="val 11015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48149" name="Group 131"/>
          <p:cNvGrpSpPr>
            <a:grpSpLocks/>
          </p:cNvGrpSpPr>
          <p:nvPr/>
        </p:nvGrpSpPr>
        <p:grpSpPr bwMode="auto">
          <a:xfrm>
            <a:off x="5106988" y="3641725"/>
            <a:ext cx="290512" cy="257175"/>
            <a:chOff x="-1295400" y="3355975"/>
            <a:chExt cx="530225" cy="530225"/>
          </a:xfrm>
        </p:grpSpPr>
        <p:sp>
          <p:nvSpPr>
            <p:cNvPr id="48197" name="Freeform 684"/>
            <p:cNvSpPr>
              <a:spLocks/>
            </p:cNvSpPr>
            <p:nvPr/>
          </p:nvSpPr>
          <p:spPr bwMode="auto">
            <a:xfrm>
              <a:off x="-1295400" y="3355975"/>
              <a:ext cx="530225" cy="530225"/>
            </a:xfrm>
            <a:custGeom>
              <a:avLst/>
              <a:gdLst>
                <a:gd name="T0" fmla="*/ 2147483647 w 312"/>
                <a:gd name="T1" fmla="*/ 0 h 312"/>
                <a:gd name="T2" fmla="*/ 0 w 312"/>
                <a:gd name="T3" fmla="*/ 2147483647 h 312"/>
                <a:gd name="T4" fmla="*/ 2147483647 w 312"/>
                <a:gd name="T5" fmla="*/ 2147483647 h 312"/>
                <a:gd name="T6" fmla="*/ 2147483647 w 312"/>
                <a:gd name="T7" fmla="*/ 2147483647 h 312"/>
                <a:gd name="T8" fmla="*/ 2147483647 w 312"/>
                <a:gd name="T9" fmla="*/ 0 h 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312">
                  <a:moveTo>
                    <a:pt x="156" y="0"/>
                  </a:moveTo>
                  <a:lnTo>
                    <a:pt x="0" y="156"/>
                  </a:lnTo>
                  <a:lnTo>
                    <a:pt x="156" y="312"/>
                  </a:lnTo>
                  <a:lnTo>
                    <a:pt x="312" y="156"/>
                  </a:lnTo>
                  <a:lnTo>
                    <a:pt x="156" y="0"/>
                  </a:lnTo>
                  <a:close/>
                </a:path>
              </a:pathLst>
            </a:custGeom>
            <a:solidFill>
              <a:srgbClr val="FF8080"/>
            </a:solidFill>
            <a:ln w="28575" cmpd="sng">
              <a:solidFill>
                <a:schemeClr val="tx1"/>
              </a:solidFill>
              <a:prstDash val="solid"/>
              <a:round/>
              <a:headEnd/>
              <a:tailEnd/>
            </a:ln>
          </p:spPr>
          <p:txBody>
            <a:bodyPr/>
            <a:lstStyle/>
            <a:p>
              <a:endParaRPr lang="en-US"/>
            </a:p>
          </p:txBody>
        </p:sp>
        <p:sp>
          <p:nvSpPr>
            <p:cNvPr id="75" name="Freeform 685"/>
            <p:cNvSpPr>
              <a:spLocks noChangeAspect="1"/>
            </p:cNvSpPr>
            <p:nvPr/>
          </p:nvSpPr>
          <p:spPr bwMode="auto">
            <a:xfrm>
              <a:off x="-1144735" y="3480349"/>
              <a:ext cx="228894" cy="294569"/>
            </a:xfrm>
            <a:custGeom>
              <a:avLst/>
              <a:gdLst>
                <a:gd name="T0" fmla="*/ 1916447963 w 806"/>
                <a:gd name="T1" fmla="*/ 2147483646 h 1054"/>
                <a:gd name="T2" fmla="*/ 2076205612 w 806"/>
                <a:gd name="T3" fmla="*/ 2147483646 h 1054"/>
                <a:gd name="T4" fmla="*/ 2147483646 w 806"/>
                <a:gd name="T5" fmla="*/ 2147483646 h 1054"/>
                <a:gd name="T6" fmla="*/ 2147483646 w 806"/>
                <a:gd name="T7" fmla="*/ 1795603695 h 1054"/>
                <a:gd name="T8" fmla="*/ 2147483646 w 806"/>
                <a:gd name="T9" fmla="*/ 951878753 h 1054"/>
                <a:gd name="T10" fmla="*/ 2147483646 w 806"/>
                <a:gd name="T11" fmla="*/ 302877592 h 1054"/>
                <a:gd name="T12" fmla="*/ 2147483646 w 806"/>
                <a:gd name="T13" fmla="*/ 0 h 1054"/>
                <a:gd name="T14" fmla="*/ 2147483646 w 806"/>
                <a:gd name="T15" fmla="*/ 151400065 h 1054"/>
                <a:gd name="T16" fmla="*/ 2147483646 w 806"/>
                <a:gd name="T17" fmla="*/ 670663019 h 1054"/>
                <a:gd name="T18" fmla="*/ 2147483646 w 806"/>
                <a:gd name="T19" fmla="*/ 1427818268 h 1054"/>
                <a:gd name="T20" fmla="*/ 2147483646 w 806"/>
                <a:gd name="T21" fmla="*/ 2147483646 h 1054"/>
                <a:gd name="T22" fmla="*/ 2147483646 w 806"/>
                <a:gd name="T23" fmla="*/ 2147483646 h 1054"/>
                <a:gd name="T24" fmla="*/ 2147483646 w 806"/>
                <a:gd name="T25" fmla="*/ 2147483646 h 1054"/>
                <a:gd name="T26" fmla="*/ 2147483646 w 806"/>
                <a:gd name="T27" fmla="*/ 2147483646 h 1054"/>
                <a:gd name="T28" fmla="*/ 2147483646 w 806"/>
                <a:gd name="T29" fmla="*/ 2147483646 h 1054"/>
                <a:gd name="T30" fmla="*/ 2147483646 w 806"/>
                <a:gd name="T31" fmla="*/ 2147483646 h 1054"/>
                <a:gd name="T32" fmla="*/ 2147483646 w 806"/>
                <a:gd name="T33" fmla="*/ 2147483646 h 1054"/>
                <a:gd name="T34" fmla="*/ 2147483646 w 806"/>
                <a:gd name="T35" fmla="*/ 2147483646 h 1054"/>
                <a:gd name="T36" fmla="*/ 2147483646 w 806"/>
                <a:gd name="T37" fmla="*/ 2147483646 h 1054"/>
                <a:gd name="T38" fmla="*/ 2147483646 w 806"/>
                <a:gd name="T39" fmla="*/ 2147483646 h 1054"/>
                <a:gd name="T40" fmla="*/ 2147483646 w 806"/>
                <a:gd name="T41" fmla="*/ 2147483646 h 1054"/>
                <a:gd name="T42" fmla="*/ 2147483646 w 806"/>
                <a:gd name="T43" fmla="*/ 2147483646 h 1054"/>
                <a:gd name="T44" fmla="*/ 2147483646 w 806"/>
                <a:gd name="T45" fmla="*/ 2147483646 h 1054"/>
                <a:gd name="T46" fmla="*/ 2147483646 w 806"/>
                <a:gd name="T47" fmla="*/ 2147483646 h 1054"/>
                <a:gd name="T48" fmla="*/ 2147483646 w 806"/>
                <a:gd name="T49" fmla="*/ 2147483646 h 1054"/>
                <a:gd name="T50" fmla="*/ 2147483646 w 806"/>
                <a:gd name="T51" fmla="*/ 2147483646 h 1054"/>
                <a:gd name="T52" fmla="*/ 2147483646 w 806"/>
                <a:gd name="T53" fmla="*/ 2147483646 h 1054"/>
                <a:gd name="T54" fmla="*/ 2147483646 w 806"/>
                <a:gd name="T55" fmla="*/ 2147483646 h 1054"/>
                <a:gd name="T56" fmla="*/ 2147483646 w 806"/>
                <a:gd name="T57" fmla="*/ 2147483646 h 1054"/>
                <a:gd name="T58" fmla="*/ 2147483646 w 806"/>
                <a:gd name="T59" fmla="*/ 2147483646 h 1054"/>
                <a:gd name="T60" fmla="*/ 2147483646 w 806"/>
                <a:gd name="T61" fmla="*/ 2147483646 h 1054"/>
                <a:gd name="T62" fmla="*/ 2147483646 w 806"/>
                <a:gd name="T63" fmla="*/ 2147483646 h 1054"/>
                <a:gd name="T64" fmla="*/ 2147483646 w 806"/>
                <a:gd name="T65" fmla="*/ 2147483646 h 1054"/>
                <a:gd name="T66" fmla="*/ 2147483646 w 806"/>
                <a:gd name="T67" fmla="*/ 2147483646 h 1054"/>
                <a:gd name="T68" fmla="*/ 2147483646 w 806"/>
                <a:gd name="T69" fmla="*/ 2147483646 h 1054"/>
                <a:gd name="T70" fmla="*/ 2147483646 w 806"/>
                <a:gd name="T71" fmla="*/ 2147483646 h 1054"/>
                <a:gd name="T72" fmla="*/ 2147483646 w 806"/>
                <a:gd name="T73" fmla="*/ 2147483646 h 1054"/>
                <a:gd name="T74" fmla="*/ 2147483646 w 806"/>
                <a:gd name="T75" fmla="*/ 2147483646 h 1054"/>
                <a:gd name="T76" fmla="*/ 2147483646 w 806"/>
                <a:gd name="T77" fmla="*/ 2147483646 h 1054"/>
                <a:gd name="T78" fmla="*/ 2147483646 w 806"/>
                <a:gd name="T79" fmla="*/ 2147483646 h 1054"/>
                <a:gd name="T80" fmla="*/ 2147483646 w 806"/>
                <a:gd name="T81" fmla="*/ 2147483646 h 1054"/>
                <a:gd name="T82" fmla="*/ 2147483646 w 806"/>
                <a:gd name="T83" fmla="*/ 2147483646 h 1054"/>
                <a:gd name="T84" fmla="*/ 2147483646 w 806"/>
                <a:gd name="T85" fmla="*/ 2147483646 h 1054"/>
                <a:gd name="T86" fmla="*/ 1323269535 w 806"/>
                <a:gd name="T87" fmla="*/ 2147483646 h 1054"/>
                <a:gd name="T88" fmla="*/ 752936360 w 806"/>
                <a:gd name="T89" fmla="*/ 2147483646 h 1054"/>
                <a:gd name="T90" fmla="*/ 114066578 w 806"/>
                <a:gd name="T91" fmla="*/ 2147483646 h 1054"/>
                <a:gd name="T92" fmla="*/ 45610522 w 806"/>
                <a:gd name="T93" fmla="*/ 2147483646 h 1054"/>
                <a:gd name="T94" fmla="*/ 456266597 w 806"/>
                <a:gd name="T95" fmla="*/ 2147483646 h 1054"/>
                <a:gd name="T96" fmla="*/ 1460181649 w 806"/>
                <a:gd name="T97" fmla="*/ 2147483646 h 1054"/>
                <a:gd name="T98" fmla="*/ 2147483646 w 806"/>
                <a:gd name="T99" fmla="*/ 2147483646 h 1054"/>
                <a:gd name="T100" fmla="*/ 2147483646 w 806"/>
                <a:gd name="T101" fmla="*/ 2147483646 h 1054"/>
                <a:gd name="T102" fmla="*/ 2147483646 w 806"/>
                <a:gd name="T103" fmla="*/ 2147483646 h 1054"/>
                <a:gd name="T104" fmla="*/ 2147483646 w 806"/>
                <a:gd name="T105" fmla="*/ 2147483646 h 1054"/>
                <a:gd name="T106" fmla="*/ 2147483646 w 806"/>
                <a:gd name="T107" fmla="*/ 2147483646 h 1054"/>
                <a:gd name="T108" fmla="*/ 2147483646 w 806"/>
                <a:gd name="T109" fmla="*/ 2147483646 h 1054"/>
                <a:gd name="T110" fmla="*/ 2147483646 w 806"/>
                <a:gd name="T111" fmla="*/ 2147483646 h 1054"/>
                <a:gd name="T112" fmla="*/ 2147483646 w 806"/>
                <a:gd name="T113" fmla="*/ 2147483646 h 10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06" h="1054">
                  <a:moveTo>
                    <a:pt x="92" y="248"/>
                  </a:moveTo>
                  <a:lnTo>
                    <a:pt x="88" y="241"/>
                  </a:lnTo>
                  <a:lnTo>
                    <a:pt x="86" y="232"/>
                  </a:lnTo>
                  <a:lnTo>
                    <a:pt x="84" y="222"/>
                  </a:lnTo>
                  <a:lnTo>
                    <a:pt x="84" y="211"/>
                  </a:lnTo>
                  <a:lnTo>
                    <a:pt x="84" y="199"/>
                  </a:lnTo>
                  <a:lnTo>
                    <a:pt x="85" y="188"/>
                  </a:lnTo>
                  <a:lnTo>
                    <a:pt x="87" y="178"/>
                  </a:lnTo>
                  <a:lnTo>
                    <a:pt x="90" y="170"/>
                  </a:lnTo>
                  <a:lnTo>
                    <a:pt x="91" y="168"/>
                  </a:lnTo>
                  <a:lnTo>
                    <a:pt x="366" y="170"/>
                  </a:lnTo>
                  <a:lnTo>
                    <a:pt x="366" y="160"/>
                  </a:lnTo>
                  <a:lnTo>
                    <a:pt x="355" y="155"/>
                  </a:lnTo>
                  <a:lnTo>
                    <a:pt x="344" y="148"/>
                  </a:lnTo>
                  <a:lnTo>
                    <a:pt x="335" y="140"/>
                  </a:lnTo>
                  <a:lnTo>
                    <a:pt x="326" y="130"/>
                  </a:lnTo>
                  <a:lnTo>
                    <a:pt x="320" y="120"/>
                  </a:lnTo>
                  <a:lnTo>
                    <a:pt x="314" y="108"/>
                  </a:lnTo>
                  <a:lnTo>
                    <a:pt x="312" y="96"/>
                  </a:lnTo>
                  <a:lnTo>
                    <a:pt x="310" y="83"/>
                  </a:lnTo>
                  <a:lnTo>
                    <a:pt x="311" y="74"/>
                  </a:lnTo>
                  <a:lnTo>
                    <a:pt x="312" y="66"/>
                  </a:lnTo>
                  <a:lnTo>
                    <a:pt x="314" y="58"/>
                  </a:lnTo>
                  <a:lnTo>
                    <a:pt x="318" y="51"/>
                  </a:lnTo>
                  <a:lnTo>
                    <a:pt x="322" y="44"/>
                  </a:lnTo>
                  <a:lnTo>
                    <a:pt x="326" y="37"/>
                  </a:lnTo>
                  <a:lnTo>
                    <a:pt x="332" y="31"/>
                  </a:lnTo>
                  <a:lnTo>
                    <a:pt x="338" y="24"/>
                  </a:lnTo>
                  <a:lnTo>
                    <a:pt x="344" y="19"/>
                  </a:lnTo>
                  <a:lnTo>
                    <a:pt x="351" y="14"/>
                  </a:lnTo>
                  <a:lnTo>
                    <a:pt x="359" y="10"/>
                  </a:lnTo>
                  <a:lnTo>
                    <a:pt x="366" y="7"/>
                  </a:lnTo>
                  <a:lnTo>
                    <a:pt x="375" y="4"/>
                  </a:lnTo>
                  <a:lnTo>
                    <a:pt x="384" y="2"/>
                  </a:lnTo>
                  <a:lnTo>
                    <a:pt x="393" y="0"/>
                  </a:lnTo>
                  <a:lnTo>
                    <a:pt x="402" y="0"/>
                  </a:lnTo>
                  <a:lnTo>
                    <a:pt x="412" y="0"/>
                  </a:lnTo>
                  <a:lnTo>
                    <a:pt x="421" y="2"/>
                  </a:lnTo>
                  <a:lnTo>
                    <a:pt x="430" y="4"/>
                  </a:lnTo>
                  <a:lnTo>
                    <a:pt x="438" y="7"/>
                  </a:lnTo>
                  <a:lnTo>
                    <a:pt x="445" y="10"/>
                  </a:lnTo>
                  <a:lnTo>
                    <a:pt x="453" y="14"/>
                  </a:lnTo>
                  <a:lnTo>
                    <a:pt x="460" y="19"/>
                  </a:lnTo>
                  <a:lnTo>
                    <a:pt x="467" y="24"/>
                  </a:lnTo>
                  <a:lnTo>
                    <a:pt x="473" y="31"/>
                  </a:lnTo>
                  <a:lnTo>
                    <a:pt x="478" y="37"/>
                  </a:lnTo>
                  <a:lnTo>
                    <a:pt x="482" y="44"/>
                  </a:lnTo>
                  <a:lnTo>
                    <a:pt x="486" y="51"/>
                  </a:lnTo>
                  <a:lnTo>
                    <a:pt x="490" y="58"/>
                  </a:lnTo>
                  <a:lnTo>
                    <a:pt x="492" y="66"/>
                  </a:lnTo>
                  <a:lnTo>
                    <a:pt x="493" y="74"/>
                  </a:lnTo>
                  <a:lnTo>
                    <a:pt x="494" y="83"/>
                  </a:lnTo>
                  <a:lnTo>
                    <a:pt x="493" y="96"/>
                  </a:lnTo>
                  <a:lnTo>
                    <a:pt x="490" y="108"/>
                  </a:lnTo>
                  <a:lnTo>
                    <a:pt x="485" y="120"/>
                  </a:lnTo>
                  <a:lnTo>
                    <a:pt x="478" y="130"/>
                  </a:lnTo>
                  <a:lnTo>
                    <a:pt x="470" y="140"/>
                  </a:lnTo>
                  <a:lnTo>
                    <a:pt x="460" y="148"/>
                  </a:lnTo>
                  <a:lnTo>
                    <a:pt x="449" y="155"/>
                  </a:lnTo>
                  <a:lnTo>
                    <a:pt x="438" y="160"/>
                  </a:lnTo>
                  <a:lnTo>
                    <a:pt x="441" y="168"/>
                  </a:lnTo>
                  <a:lnTo>
                    <a:pt x="698" y="168"/>
                  </a:lnTo>
                  <a:lnTo>
                    <a:pt x="703" y="185"/>
                  </a:lnTo>
                  <a:lnTo>
                    <a:pt x="705" y="207"/>
                  </a:lnTo>
                  <a:lnTo>
                    <a:pt x="703" y="230"/>
                  </a:lnTo>
                  <a:lnTo>
                    <a:pt x="698" y="249"/>
                  </a:lnTo>
                  <a:lnTo>
                    <a:pt x="437" y="279"/>
                  </a:lnTo>
                  <a:lnTo>
                    <a:pt x="437" y="390"/>
                  </a:lnTo>
                  <a:lnTo>
                    <a:pt x="437" y="859"/>
                  </a:lnTo>
                  <a:lnTo>
                    <a:pt x="439" y="870"/>
                  </a:lnTo>
                  <a:lnTo>
                    <a:pt x="446" y="877"/>
                  </a:lnTo>
                  <a:lnTo>
                    <a:pt x="454" y="883"/>
                  </a:lnTo>
                  <a:lnTo>
                    <a:pt x="462" y="888"/>
                  </a:lnTo>
                  <a:lnTo>
                    <a:pt x="470" y="892"/>
                  </a:lnTo>
                  <a:lnTo>
                    <a:pt x="478" y="895"/>
                  </a:lnTo>
                  <a:lnTo>
                    <a:pt x="486" y="897"/>
                  </a:lnTo>
                  <a:lnTo>
                    <a:pt x="495" y="899"/>
                  </a:lnTo>
                  <a:lnTo>
                    <a:pt x="504" y="900"/>
                  </a:lnTo>
                  <a:lnTo>
                    <a:pt x="512" y="901"/>
                  </a:lnTo>
                  <a:lnTo>
                    <a:pt x="521" y="901"/>
                  </a:lnTo>
                  <a:lnTo>
                    <a:pt x="529" y="900"/>
                  </a:lnTo>
                  <a:lnTo>
                    <a:pt x="537" y="899"/>
                  </a:lnTo>
                  <a:lnTo>
                    <a:pt x="546" y="898"/>
                  </a:lnTo>
                  <a:lnTo>
                    <a:pt x="554" y="896"/>
                  </a:lnTo>
                  <a:lnTo>
                    <a:pt x="563" y="894"/>
                  </a:lnTo>
                  <a:lnTo>
                    <a:pt x="572" y="892"/>
                  </a:lnTo>
                  <a:lnTo>
                    <a:pt x="580" y="888"/>
                  </a:lnTo>
                  <a:lnTo>
                    <a:pt x="588" y="885"/>
                  </a:lnTo>
                  <a:lnTo>
                    <a:pt x="596" y="881"/>
                  </a:lnTo>
                  <a:lnTo>
                    <a:pt x="604" y="877"/>
                  </a:lnTo>
                  <a:lnTo>
                    <a:pt x="611" y="873"/>
                  </a:lnTo>
                  <a:lnTo>
                    <a:pt x="619" y="869"/>
                  </a:lnTo>
                  <a:lnTo>
                    <a:pt x="626" y="864"/>
                  </a:lnTo>
                  <a:lnTo>
                    <a:pt x="633" y="860"/>
                  </a:lnTo>
                  <a:lnTo>
                    <a:pt x="640" y="855"/>
                  </a:lnTo>
                  <a:lnTo>
                    <a:pt x="647" y="850"/>
                  </a:lnTo>
                  <a:lnTo>
                    <a:pt x="653" y="845"/>
                  </a:lnTo>
                  <a:lnTo>
                    <a:pt x="660" y="840"/>
                  </a:lnTo>
                  <a:lnTo>
                    <a:pt x="665" y="836"/>
                  </a:lnTo>
                  <a:lnTo>
                    <a:pt x="671" y="831"/>
                  </a:lnTo>
                  <a:lnTo>
                    <a:pt x="676" y="827"/>
                  </a:lnTo>
                  <a:lnTo>
                    <a:pt x="681" y="822"/>
                  </a:lnTo>
                  <a:lnTo>
                    <a:pt x="634" y="797"/>
                  </a:lnTo>
                  <a:lnTo>
                    <a:pt x="669" y="782"/>
                  </a:lnTo>
                  <a:lnTo>
                    <a:pt x="685" y="776"/>
                  </a:lnTo>
                  <a:lnTo>
                    <a:pt x="701" y="769"/>
                  </a:lnTo>
                  <a:lnTo>
                    <a:pt x="715" y="761"/>
                  </a:lnTo>
                  <a:lnTo>
                    <a:pt x="728" y="752"/>
                  </a:lnTo>
                  <a:lnTo>
                    <a:pt x="741" y="743"/>
                  </a:lnTo>
                  <a:lnTo>
                    <a:pt x="752" y="734"/>
                  </a:lnTo>
                  <a:lnTo>
                    <a:pt x="762" y="725"/>
                  </a:lnTo>
                  <a:lnTo>
                    <a:pt x="770" y="716"/>
                  </a:lnTo>
                  <a:lnTo>
                    <a:pt x="778" y="708"/>
                  </a:lnTo>
                  <a:lnTo>
                    <a:pt x="785" y="700"/>
                  </a:lnTo>
                  <a:lnTo>
                    <a:pt x="790" y="693"/>
                  </a:lnTo>
                  <a:lnTo>
                    <a:pt x="795" y="686"/>
                  </a:lnTo>
                  <a:lnTo>
                    <a:pt x="799" y="682"/>
                  </a:lnTo>
                  <a:lnTo>
                    <a:pt x="801" y="678"/>
                  </a:lnTo>
                  <a:lnTo>
                    <a:pt x="803" y="676"/>
                  </a:lnTo>
                  <a:lnTo>
                    <a:pt x="804" y="675"/>
                  </a:lnTo>
                  <a:lnTo>
                    <a:pt x="805" y="694"/>
                  </a:lnTo>
                  <a:lnTo>
                    <a:pt x="805" y="714"/>
                  </a:lnTo>
                  <a:lnTo>
                    <a:pt x="803" y="734"/>
                  </a:lnTo>
                  <a:lnTo>
                    <a:pt x="800" y="753"/>
                  </a:lnTo>
                  <a:lnTo>
                    <a:pt x="795" y="772"/>
                  </a:lnTo>
                  <a:lnTo>
                    <a:pt x="790" y="789"/>
                  </a:lnTo>
                  <a:lnTo>
                    <a:pt x="785" y="805"/>
                  </a:lnTo>
                  <a:lnTo>
                    <a:pt x="778" y="820"/>
                  </a:lnTo>
                  <a:lnTo>
                    <a:pt x="772" y="834"/>
                  </a:lnTo>
                  <a:lnTo>
                    <a:pt x="766" y="847"/>
                  </a:lnTo>
                  <a:lnTo>
                    <a:pt x="761" y="858"/>
                  </a:lnTo>
                  <a:lnTo>
                    <a:pt x="756" y="868"/>
                  </a:lnTo>
                  <a:lnTo>
                    <a:pt x="751" y="875"/>
                  </a:lnTo>
                  <a:lnTo>
                    <a:pt x="748" y="881"/>
                  </a:lnTo>
                  <a:lnTo>
                    <a:pt x="745" y="884"/>
                  </a:lnTo>
                  <a:lnTo>
                    <a:pt x="744" y="886"/>
                  </a:lnTo>
                  <a:lnTo>
                    <a:pt x="721" y="856"/>
                  </a:lnTo>
                  <a:lnTo>
                    <a:pt x="707" y="867"/>
                  </a:lnTo>
                  <a:lnTo>
                    <a:pt x="693" y="876"/>
                  </a:lnTo>
                  <a:lnTo>
                    <a:pt x="681" y="885"/>
                  </a:lnTo>
                  <a:lnTo>
                    <a:pt x="668" y="894"/>
                  </a:lnTo>
                  <a:lnTo>
                    <a:pt x="656" y="901"/>
                  </a:lnTo>
                  <a:lnTo>
                    <a:pt x="644" y="908"/>
                  </a:lnTo>
                  <a:lnTo>
                    <a:pt x="633" y="914"/>
                  </a:lnTo>
                  <a:lnTo>
                    <a:pt x="622" y="920"/>
                  </a:lnTo>
                  <a:lnTo>
                    <a:pt x="611" y="926"/>
                  </a:lnTo>
                  <a:lnTo>
                    <a:pt x="602" y="930"/>
                  </a:lnTo>
                  <a:lnTo>
                    <a:pt x="592" y="935"/>
                  </a:lnTo>
                  <a:lnTo>
                    <a:pt x="583" y="939"/>
                  </a:lnTo>
                  <a:lnTo>
                    <a:pt x="573" y="943"/>
                  </a:lnTo>
                  <a:lnTo>
                    <a:pt x="564" y="946"/>
                  </a:lnTo>
                  <a:lnTo>
                    <a:pt x="556" y="949"/>
                  </a:lnTo>
                  <a:lnTo>
                    <a:pt x="548" y="951"/>
                  </a:lnTo>
                  <a:lnTo>
                    <a:pt x="540" y="953"/>
                  </a:lnTo>
                  <a:lnTo>
                    <a:pt x="532" y="955"/>
                  </a:lnTo>
                  <a:lnTo>
                    <a:pt x="525" y="957"/>
                  </a:lnTo>
                  <a:lnTo>
                    <a:pt x="519" y="959"/>
                  </a:lnTo>
                  <a:lnTo>
                    <a:pt x="512" y="960"/>
                  </a:lnTo>
                  <a:lnTo>
                    <a:pt x="506" y="961"/>
                  </a:lnTo>
                  <a:lnTo>
                    <a:pt x="500" y="962"/>
                  </a:lnTo>
                  <a:lnTo>
                    <a:pt x="495" y="964"/>
                  </a:lnTo>
                  <a:lnTo>
                    <a:pt x="489" y="965"/>
                  </a:lnTo>
                  <a:lnTo>
                    <a:pt x="484" y="966"/>
                  </a:lnTo>
                  <a:lnTo>
                    <a:pt x="479" y="967"/>
                  </a:lnTo>
                  <a:lnTo>
                    <a:pt x="474" y="968"/>
                  </a:lnTo>
                  <a:lnTo>
                    <a:pt x="470" y="969"/>
                  </a:lnTo>
                  <a:lnTo>
                    <a:pt x="465" y="971"/>
                  </a:lnTo>
                  <a:lnTo>
                    <a:pt x="461" y="972"/>
                  </a:lnTo>
                  <a:lnTo>
                    <a:pt x="458" y="974"/>
                  </a:lnTo>
                  <a:lnTo>
                    <a:pt x="444" y="983"/>
                  </a:lnTo>
                  <a:lnTo>
                    <a:pt x="433" y="995"/>
                  </a:lnTo>
                  <a:lnTo>
                    <a:pt x="423" y="1007"/>
                  </a:lnTo>
                  <a:lnTo>
                    <a:pt x="416" y="1020"/>
                  </a:lnTo>
                  <a:lnTo>
                    <a:pt x="410" y="1033"/>
                  </a:lnTo>
                  <a:lnTo>
                    <a:pt x="406" y="1043"/>
                  </a:lnTo>
                  <a:lnTo>
                    <a:pt x="403" y="1050"/>
                  </a:lnTo>
                  <a:lnTo>
                    <a:pt x="403" y="1053"/>
                  </a:lnTo>
                  <a:lnTo>
                    <a:pt x="402" y="1050"/>
                  </a:lnTo>
                  <a:lnTo>
                    <a:pt x="399" y="1043"/>
                  </a:lnTo>
                  <a:lnTo>
                    <a:pt x="395" y="1033"/>
                  </a:lnTo>
                  <a:lnTo>
                    <a:pt x="389" y="1020"/>
                  </a:lnTo>
                  <a:lnTo>
                    <a:pt x="382" y="1007"/>
                  </a:lnTo>
                  <a:lnTo>
                    <a:pt x="372" y="995"/>
                  </a:lnTo>
                  <a:lnTo>
                    <a:pt x="361" y="983"/>
                  </a:lnTo>
                  <a:lnTo>
                    <a:pt x="347" y="974"/>
                  </a:lnTo>
                  <a:lnTo>
                    <a:pt x="344" y="972"/>
                  </a:lnTo>
                  <a:lnTo>
                    <a:pt x="340" y="971"/>
                  </a:lnTo>
                  <a:lnTo>
                    <a:pt x="335" y="969"/>
                  </a:lnTo>
                  <a:lnTo>
                    <a:pt x="331" y="968"/>
                  </a:lnTo>
                  <a:lnTo>
                    <a:pt x="326" y="967"/>
                  </a:lnTo>
                  <a:lnTo>
                    <a:pt x="321" y="966"/>
                  </a:lnTo>
                  <a:lnTo>
                    <a:pt x="316" y="965"/>
                  </a:lnTo>
                  <a:lnTo>
                    <a:pt x="311" y="964"/>
                  </a:lnTo>
                  <a:lnTo>
                    <a:pt x="305" y="962"/>
                  </a:lnTo>
                  <a:lnTo>
                    <a:pt x="299" y="961"/>
                  </a:lnTo>
                  <a:lnTo>
                    <a:pt x="293" y="960"/>
                  </a:lnTo>
                  <a:lnTo>
                    <a:pt x="286" y="959"/>
                  </a:lnTo>
                  <a:lnTo>
                    <a:pt x="280" y="957"/>
                  </a:lnTo>
                  <a:lnTo>
                    <a:pt x="273" y="955"/>
                  </a:lnTo>
                  <a:lnTo>
                    <a:pt x="266" y="953"/>
                  </a:lnTo>
                  <a:lnTo>
                    <a:pt x="257" y="951"/>
                  </a:lnTo>
                  <a:lnTo>
                    <a:pt x="249" y="949"/>
                  </a:lnTo>
                  <a:lnTo>
                    <a:pt x="241" y="946"/>
                  </a:lnTo>
                  <a:lnTo>
                    <a:pt x="232" y="943"/>
                  </a:lnTo>
                  <a:lnTo>
                    <a:pt x="223" y="939"/>
                  </a:lnTo>
                  <a:lnTo>
                    <a:pt x="213" y="935"/>
                  </a:lnTo>
                  <a:lnTo>
                    <a:pt x="203" y="930"/>
                  </a:lnTo>
                  <a:lnTo>
                    <a:pt x="194" y="926"/>
                  </a:lnTo>
                  <a:lnTo>
                    <a:pt x="183" y="920"/>
                  </a:lnTo>
                  <a:lnTo>
                    <a:pt x="172" y="914"/>
                  </a:lnTo>
                  <a:lnTo>
                    <a:pt x="161" y="908"/>
                  </a:lnTo>
                  <a:lnTo>
                    <a:pt x="149" y="901"/>
                  </a:lnTo>
                  <a:lnTo>
                    <a:pt x="137" y="894"/>
                  </a:lnTo>
                  <a:lnTo>
                    <a:pt x="124" y="885"/>
                  </a:lnTo>
                  <a:lnTo>
                    <a:pt x="112" y="876"/>
                  </a:lnTo>
                  <a:lnTo>
                    <a:pt x="98" y="867"/>
                  </a:lnTo>
                  <a:lnTo>
                    <a:pt x="84" y="856"/>
                  </a:lnTo>
                  <a:lnTo>
                    <a:pt x="61" y="886"/>
                  </a:lnTo>
                  <a:lnTo>
                    <a:pt x="60" y="884"/>
                  </a:lnTo>
                  <a:lnTo>
                    <a:pt x="58" y="881"/>
                  </a:lnTo>
                  <a:lnTo>
                    <a:pt x="54" y="875"/>
                  </a:lnTo>
                  <a:lnTo>
                    <a:pt x="50" y="868"/>
                  </a:lnTo>
                  <a:lnTo>
                    <a:pt x="44" y="858"/>
                  </a:lnTo>
                  <a:lnTo>
                    <a:pt x="39" y="847"/>
                  </a:lnTo>
                  <a:lnTo>
                    <a:pt x="33" y="834"/>
                  </a:lnTo>
                  <a:lnTo>
                    <a:pt x="27" y="820"/>
                  </a:lnTo>
                  <a:lnTo>
                    <a:pt x="20" y="805"/>
                  </a:lnTo>
                  <a:lnTo>
                    <a:pt x="15" y="789"/>
                  </a:lnTo>
                  <a:lnTo>
                    <a:pt x="10" y="772"/>
                  </a:lnTo>
                  <a:lnTo>
                    <a:pt x="5" y="753"/>
                  </a:lnTo>
                  <a:lnTo>
                    <a:pt x="2" y="734"/>
                  </a:lnTo>
                  <a:lnTo>
                    <a:pt x="0" y="714"/>
                  </a:lnTo>
                  <a:lnTo>
                    <a:pt x="0" y="694"/>
                  </a:lnTo>
                  <a:lnTo>
                    <a:pt x="1" y="675"/>
                  </a:lnTo>
                  <a:lnTo>
                    <a:pt x="2" y="676"/>
                  </a:lnTo>
                  <a:lnTo>
                    <a:pt x="4" y="678"/>
                  </a:lnTo>
                  <a:lnTo>
                    <a:pt x="6" y="682"/>
                  </a:lnTo>
                  <a:lnTo>
                    <a:pt x="10" y="686"/>
                  </a:lnTo>
                  <a:lnTo>
                    <a:pt x="15" y="693"/>
                  </a:lnTo>
                  <a:lnTo>
                    <a:pt x="20" y="700"/>
                  </a:lnTo>
                  <a:lnTo>
                    <a:pt x="27" y="708"/>
                  </a:lnTo>
                  <a:lnTo>
                    <a:pt x="35" y="716"/>
                  </a:lnTo>
                  <a:lnTo>
                    <a:pt x="43" y="725"/>
                  </a:lnTo>
                  <a:lnTo>
                    <a:pt x="53" y="734"/>
                  </a:lnTo>
                  <a:lnTo>
                    <a:pt x="64" y="743"/>
                  </a:lnTo>
                  <a:lnTo>
                    <a:pt x="77" y="752"/>
                  </a:lnTo>
                  <a:lnTo>
                    <a:pt x="90" y="761"/>
                  </a:lnTo>
                  <a:lnTo>
                    <a:pt x="104" y="769"/>
                  </a:lnTo>
                  <a:lnTo>
                    <a:pt x="120" y="776"/>
                  </a:lnTo>
                  <a:lnTo>
                    <a:pt x="136" y="782"/>
                  </a:lnTo>
                  <a:lnTo>
                    <a:pt x="172" y="797"/>
                  </a:lnTo>
                  <a:lnTo>
                    <a:pt x="125" y="822"/>
                  </a:lnTo>
                  <a:lnTo>
                    <a:pt x="129" y="827"/>
                  </a:lnTo>
                  <a:lnTo>
                    <a:pt x="134" y="831"/>
                  </a:lnTo>
                  <a:lnTo>
                    <a:pt x="140" y="836"/>
                  </a:lnTo>
                  <a:lnTo>
                    <a:pt x="146" y="840"/>
                  </a:lnTo>
                  <a:lnTo>
                    <a:pt x="152" y="845"/>
                  </a:lnTo>
                  <a:lnTo>
                    <a:pt x="158" y="850"/>
                  </a:lnTo>
                  <a:lnTo>
                    <a:pt x="165" y="855"/>
                  </a:lnTo>
                  <a:lnTo>
                    <a:pt x="172" y="860"/>
                  </a:lnTo>
                  <a:lnTo>
                    <a:pt x="179" y="864"/>
                  </a:lnTo>
                  <a:lnTo>
                    <a:pt x="187" y="869"/>
                  </a:lnTo>
                  <a:lnTo>
                    <a:pt x="194" y="873"/>
                  </a:lnTo>
                  <a:lnTo>
                    <a:pt x="201" y="877"/>
                  </a:lnTo>
                  <a:lnTo>
                    <a:pt x="209" y="881"/>
                  </a:lnTo>
                  <a:lnTo>
                    <a:pt x="217" y="885"/>
                  </a:lnTo>
                  <a:lnTo>
                    <a:pt x="225" y="888"/>
                  </a:lnTo>
                  <a:lnTo>
                    <a:pt x="234" y="892"/>
                  </a:lnTo>
                  <a:lnTo>
                    <a:pt x="242" y="894"/>
                  </a:lnTo>
                  <a:lnTo>
                    <a:pt x="251" y="896"/>
                  </a:lnTo>
                  <a:lnTo>
                    <a:pt x="259" y="898"/>
                  </a:lnTo>
                  <a:lnTo>
                    <a:pt x="268" y="899"/>
                  </a:lnTo>
                  <a:lnTo>
                    <a:pt x="277" y="900"/>
                  </a:lnTo>
                  <a:lnTo>
                    <a:pt x="284" y="901"/>
                  </a:lnTo>
                  <a:lnTo>
                    <a:pt x="293" y="901"/>
                  </a:lnTo>
                  <a:lnTo>
                    <a:pt x="302" y="900"/>
                  </a:lnTo>
                  <a:lnTo>
                    <a:pt x="310" y="899"/>
                  </a:lnTo>
                  <a:lnTo>
                    <a:pt x="319" y="897"/>
                  </a:lnTo>
                  <a:lnTo>
                    <a:pt x="327" y="895"/>
                  </a:lnTo>
                  <a:lnTo>
                    <a:pt x="335" y="892"/>
                  </a:lnTo>
                  <a:lnTo>
                    <a:pt x="344" y="888"/>
                  </a:lnTo>
                  <a:lnTo>
                    <a:pt x="352" y="883"/>
                  </a:lnTo>
                  <a:lnTo>
                    <a:pt x="359" y="877"/>
                  </a:lnTo>
                  <a:lnTo>
                    <a:pt x="366" y="870"/>
                  </a:lnTo>
                  <a:lnTo>
                    <a:pt x="367" y="860"/>
                  </a:lnTo>
                  <a:lnTo>
                    <a:pt x="368" y="393"/>
                  </a:lnTo>
                  <a:lnTo>
                    <a:pt x="369" y="280"/>
                  </a:lnTo>
                  <a:lnTo>
                    <a:pt x="92" y="248"/>
                  </a:lnTo>
                </a:path>
              </a:pathLst>
            </a:custGeom>
            <a:solidFill>
              <a:schemeClr val="tx1"/>
            </a:solidFill>
            <a:ln>
              <a:noFill/>
            </a:ln>
            <a:effectLst/>
            <a:extLst>
              <a:ext uri="{91240B29-F687-4f45-9708-019B960494DF}">
                <a14:hiddenLine xmlns=""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cs typeface="+mn-cs"/>
              </a:endParaRPr>
            </a:p>
          </p:txBody>
        </p:sp>
      </p:grpSp>
      <p:sp>
        <p:nvSpPr>
          <p:cNvPr id="48150" name="TextBox 134"/>
          <p:cNvSpPr txBox="1">
            <a:spLocks noChangeArrowheads="1"/>
          </p:cNvSpPr>
          <p:nvPr/>
        </p:nvSpPr>
        <p:spPr bwMode="auto">
          <a:xfrm>
            <a:off x="5308600" y="3719513"/>
            <a:ext cx="62547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a:t>MTF</a:t>
            </a:r>
          </a:p>
        </p:txBody>
      </p:sp>
      <p:sp>
        <p:nvSpPr>
          <p:cNvPr id="77" name="Isosceles Triangle 76"/>
          <p:cNvSpPr/>
          <p:nvPr/>
        </p:nvSpPr>
        <p:spPr bwMode="auto">
          <a:xfrm>
            <a:off x="5389563" y="3571875"/>
            <a:ext cx="293687" cy="196850"/>
          </a:xfrm>
          <a:prstGeom prst="triangle">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AU" sz="1000" dirty="0">
                <a:solidFill>
                  <a:schemeClr val="tx1"/>
                </a:solidFill>
              </a:rPr>
              <a:t>4</a:t>
            </a:r>
          </a:p>
        </p:txBody>
      </p:sp>
      <p:grpSp>
        <p:nvGrpSpPr>
          <p:cNvPr id="48152" name="Group 172"/>
          <p:cNvGrpSpPr>
            <a:grpSpLocks/>
          </p:cNvGrpSpPr>
          <p:nvPr/>
        </p:nvGrpSpPr>
        <p:grpSpPr bwMode="auto">
          <a:xfrm rot="-4064713">
            <a:off x="5042694" y="2907506"/>
            <a:ext cx="781050" cy="992188"/>
            <a:chOff x="2340" y="1919"/>
            <a:chExt cx="492" cy="625"/>
          </a:xfrm>
        </p:grpSpPr>
        <p:sp>
          <p:nvSpPr>
            <p:cNvPr id="48194" name="Arc 173"/>
            <p:cNvSpPr>
              <a:spLocks/>
            </p:cNvSpPr>
            <p:nvPr/>
          </p:nvSpPr>
          <p:spPr bwMode="auto">
            <a:xfrm rot="1824298">
              <a:off x="2568" y="2052"/>
              <a:ext cx="264" cy="2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FF0000"/>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95" name="Arc 174"/>
            <p:cNvSpPr>
              <a:spLocks/>
            </p:cNvSpPr>
            <p:nvPr/>
          </p:nvSpPr>
          <p:spPr bwMode="auto">
            <a:xfrm rot="7224298">
              <a:off x="2435" y="2280"/>
              <a:ext cx="264" cy="2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FF0000"/>
              </a:solidFill>
              <a:prstDash val="dash"/>
              <a:round/>
              <a:headEnd/>
              <a:tailEnd type="stealth" w="lg"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96" name="Arc 175"/>
            <p:cNvSpPr>
              <a:spLocks/>
            </p:cNvSpPr>
            <p:nvPr/>
          </p:nvSpPr>
          <p:spPr bwMode="auto">
            <a:xfrm rot="-3575702">
              <a:off x="2340" y="1919"/>
              <a:ext cx="264" cy="2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rgbClr val="FF0000"/>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94" name="Curved Connector 93"/>
          <p:cNvCxnSpPr/>
          <p:nvPr/>
        </p:nvCxnSpPr>
        <p:spPr>
          <a:xfrm rot="16200000" flipH="1">
            <a:off x="3387725" y="1552576"/>
            <a:ext cx="2535237" cy="1319212"/>
          </a:xfrm>
          <a:prstGeom prst="curvedConnector3">
            <a:avLst/>
          </a:prstGeom>
          <a:ln w="38100" cmpd="sng">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48154" name="Group 95"/>
          <p:cNvGrpSpPr>
            <a:grpSpLocks/>
          </p:cNvGrpSpPr>
          <p:nvPr/>
        </p:nvGrpSpPr>
        <p:grpSpPr bwMode="auto">
          <a:xfrm>
            <a:off x="3779838" y="620713"/>
            <a:ext cx="687387" cy="623887"/>
            <a:chOff x="6784975" y="1178442"/>
            <a:chExt cx="835025" cy="758825"/>
          </a:xfrm>
        </p:grpSpPr>
        <p:grpSp>
          <p:nvGrpSpPr>
            <p:cNvPr id="48186" name="Group 587"/>
            <p:cNvGrpSpPr>
              <a:grpSpLocks/>
            </p:cNvGrpSpPr>
            <p:nvPr/>
          </p:nvGrpSpPr>
          <p:grpSpPr bwMode="auto">
            <a:xfrm>
              <a:off x="6784975" y="1407042"/>
              <a:ext cx="530225" cy="530225"/>
              <a:chOff x="4872" y="3159"/>
              <a:chExt cx="334" cy="334"/>
            </a:xfrm>
          </p:grpSpPr>
          <p:sp>
            <p:nvSpPr>
              <p:cNvPr id="48189" name="Freeform 343"/>
              <p:cNvSpPr>
                <a:spLocks/>
              </p:cNvSpPr>
              <p:nvPr/>
            </p:nvSpPr>
            <p:spPr bwMode="auto">
              <a:xfrm>
                <a:off x="4872" y="3159"/>
                <a:ext cx="334" cy="334"/>
              </a:xfrm>
              <a:custGeom>
                <a:avLst/>
                <a:gdLst>
                  <a:gd name="T0" fmla="*/ 254 w 312"/>
                  <a:gd name="T1" fmla="*/ 0 h 312"/>
                  <a:gd name="T2" fmla="*/ 0 w 312"/>
                  <a:gd name="T3" fmla="*/ 254 h 312"/>
                  <a:gd name="T4" fmla="*/ 254 w 312"/>
                  <a:gd name="T5" fmla="*/ 503 h 312"/>
                  <a:gd name="T6" fmla="*/ 503 w 312"/>
                  <a:gd name="T7" fmla="*/ 254 h 312"/>
                  <a:gd name="T8" fmla="*/ 254 w 312"/>
                  <a:gd name="T9" fmla="*/ 0 h 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312">
                    <a:moveTo>
                      <a:pt x="156" y="0"/>
                    </a:moveTo>
                    <a:lnTo>
                      <a:pt x="0" y="156"/>
                    </a:lnTo>
                    <a:lnTo>
                      <a:pt x="156" y="312"/>
                    </a:lnTo>
                    <a:lnTo>
                      <a:pt x="312" y="156"/>
                    </a:lnTo>
                    <a:lnTo>
                      <a:pt x="156" y="0"/>
                    </a:lnTo>
                    <a:close/>
                  </a:path>
                </a:pathLst>
              </a:custGeom>
              <a:solidFill>
                <a:srgbClr val="FF8080"/>
              </a:solidFill>
              <a:ln w="28575" cmpd="sng">
                <a:solidFill>
                  <a:schemeClr val="tx1"/>
                </a:solidFill>
                <a:prstDash val="solid"/>
                <a:round/>
                <a:headEnd/>
                <a:tailEnd/>
              </a:ln>
            </p:spPr>
            <p:txBody>
              <a:bodyPr/>
              <a:lstStyle/>
              <a:p>
                <a:endParaRPr lang="en-US"/>
              </a:p>
            </p:txBody>
          </p:sp>
          <p:sp>
            <p:nvSpPr>
              <p:cNvPr id="48190" name="Line 344"/>
              <p:cNvSpPr>
                <a:spLocks noChangeShapeType="1"/>
              </p:cNvSpPr>
              <p:nvPr/>
            </p:nvSpPr>
            <p:spPr bwMode="auto">
              <a:xfrm flipV="1">
                <a:off x="4957" y="3244"/>
                <a:ext cx="164" cy="16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8191" name="Line 345"/>
              <p:cNvSpPr>
                <a:spLocks noChangeShapeType="1"/>
              </p:cNvSpPr>
              <p:nvPr/>
            </p:nvSpPr>
            <p:spPr bwMode="auto">
              <a:xfrm flipH="1" flipV="1">
                <a:off x="4955" y="3242"/>
                <a:ext cx="168" cy="165"/>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3" name="Freeform 451"/>
              <p:cNvSpPr>
                <a:spLocks/>
              </p:cNvSpPr>
              <p:nvPr/>
            </p:nvSpPr>
            <p:spPr bwMode="auto">
              <a:xfrm>
                <a:off x="4986" y="3385"/>
                <a:ext cx="53" cy="32"/>
              </a:xfrm>
              <a:custGeom>
                <a:avLst/>
                <a:gdLst>
                  <a:gd name="T0" fmla="*/ 1 w 530"/>
                  <a:gd name="T1" fmla="*/ 1 h 147"/>
                  <a:gd name="T2" fmla="*/ 1 w 530"/>
                  <a:gd name="T3" fmla="*/ 1 h 147"/>
                  <a:gd name="T4" fmla="*/ 1 w 530"/>
                  <a:gd name="T5" fmla="*/ 1 h 147"/>
                  <a:gd name="T6" fmla="*/ 1 w 530"/>
                  <a:gd name="T7" fmla="*/ 1 h 147"/>
                  <a:gd name="T8" fmla="*/ 1 w 530"/>
                  <a:gd name="T9" fmla="*/ 1 h 147"/>
                  <a:gd name="T10" fmla="*/ 1 w 530"/>
                  <a:gd name="T11" fmla="*/ 0 h 147"/>
                  <a:gd name="T12" fmla="*/ 0 w 530"/>
                  <a:gd name="T13" fmla="*/ 0 h 147"/>
                  <a:gd name="T14" fmla="*/ 0 w 530"/>
                  <a:gd name="T15" fmla="*/ 0 h 147"/>
                  <a:gd name="T16" fmla="*/ 0 w 530"/>
                  <a:gd name="T17" fmla="*/ 0 h 147"/>
                  <a:gd name="T18" fmla="*/ 0 w 530"/>
                  <a:gd name="T19" fmla="*/ 0 h 147"/>
                  <a:gd name="T20" fmla="*/ 0 w 530"/>
                  <a:gd name="T21" fmla="*/ 0 h 147"/>
                  <a:gd name="T22" fmla="*/ 0 w 530"/>
                  <a:gd name="T23" fmla="*/ 0 h 147"/>
                  <a:gd name="T24" fmla="*/ 0 w 530"/>
                  <a:gd name="T25" fmla="*/ 0 h 147"/>
                  <a:gd name="T26" fmla="*/ 0 w 530"/>
                  <a:gd name="T27" fmla="*/ 0 h 147"/>
                  <a:gd name="T28" fmla="*/ 0 w 530"/>
                  <a:gd name="T29" fmla="*/ 0 h 147"/>
                  <a:gd name="T30" fmla="*/ 0 w 530"/>
                  <a:gd name="T31" fmla="*/ 1 h 147"/>
                  <a:gd name="T32" fmla="*/ 0 w 530"/>
                  <a:gd name="T33" fmla="*/ 1 h 147"/>
                  <a:gd name="T34" fmla="*/ 0 w 530"/>
                  <a:gd name="T35" fmla="*/ 1 h 147"/>
                  <a:gd name="T36" fmla="*/ 0 w 530"/>
                  <a:gd name="T37" fmla="*/ 1 h 1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30" h="147">
                    <a:moveTo>
                      <a:pt x="530" y="147"/>
                    </a:moveTo>
                    <a:lnTo>
                      <a:pt x="525" y="124"/>
                    </a:lnTo>
                    <a:lnTo>
                      <a:pt x="519" y="103"/>
                    </a:lnTo>
                    <a:lnTo>
                      <a:pt x="501" y="82"/>
                    </a:lnTo>
                    <a:lnTo>
                      <a:pt x="480" y="61"/>
                    </a:lnTo>
                    <a:lnTo>
                      <a:pt x="449" y="43"/>
                    </a:lnTo>
                    <a:lnTo>
                      <a:pt x="422" y="30"/>
                    </a:lnTo>
                    <a:lnTo>
                      <a:pt x="392" y="19"/>
                    </a:lnTo>
                    <a:lnTo>
                      <a:pt x="351" y="9"/>
                    </a:lnTo>
                    <a:lnTo>
                      <a:pt x="315" y="4"/>
                    </a:lnTo>
                    <a:lnTo>
                      <a:pt x="264" y="0"/>
                    </a:lnTo>
                    <a:lnTo>
                      <a:pt x="204" y="6"/>
                    </a:lnTo>
                    <a:lnTo>
                      <a:pt x="162" y="13"/>
                    </a:lnTo>
                    <a:lnTo>
                      <a:pt x="117" y="25"/>
                    </a:lnTo>
                    <a:lnTo>
                      <a:pt x="74" y="46"/>
                    </a:lnTo>
                    <a:lnTo>
                      <a:pt x="44" y="66"/>
                    </a:lnTo>
                    <a:lnTo>
                      <a:pt x="21" y="91"/>
                    </a:lnTo>
                    <a:lnTo>
                      <a:pt x="5" y="115"/>
                    </a:lnTo>
                    <a:lnTo>
                      <a:pt x="0" y="145"/>
                    </a:lnTo>
                  </a:path>
                </a:pathLst>
              </a:custGeom>
              <a:noFill/>
              <a:ln w="12700" cap="rnd" cmpd="sng">
                <a:solidFill>
                  <a:srgbClr val="000000"/>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cs typeface="+mn-cs"/>
                </a:endParaRPr>
              </a:p>
            </p:txBody>
          </p:sp>
          <p:sp>
            <p:nvSpPr>
              <p:cNvPr id="104" name="Freeform 452"/>
              <p:cNvSpPr>
                <a:spLocks/>
              </p:cNvSpPr>
              <p:nvPr/>
            </p:nvSpPr>
            <p:spPr bwMode="auto">
              <a:xfrm>
                <a:off x="5040" y="3385"/>
                <a:ext cx="53" cy="32"/>
              </a:xfrm>
              <a:custGeom>
                <a:avLst/>
                <a:gdLst>
                  <a:gd name="T0" fmla="*/ 1 w 530"/>
                  <a:gd name="T1" fmla="*/ 1 h 147"/>
                  <a:gd name="T2" fmla="*/ 1 w 530"/>
                  <a:gd name="T3" fmla="*/ 1 h 147"/>
                  <a:gd name="T4" fmla="*/ 1 w 530"/>
                  <a:gd name="T5" fmla="*/ 1 h 147"/>
                  <a:gd name="T6" fmla="*/ 1 w 530"/>
                  <a:gd name="T7" fmla="*/ 1 h 147"/>
                  <a:gd name="T8" fmla="*/ 1 w 530"/>
                  <a:gd name="T9" fmla="*/ 1 h 147"/>
                  <a:gd name="T10" fmla="*/ 1 w 530"/>
                  <a:gd name="T11" fmla="*/ 0 h 147"/>
                  <a:gd name="T12" fmla="*/ 0 w 530"/>
                  <a:gd name="T13" fmla="*/ 0 h 147"/>
                  <a:gd name="T14" fmla="*/ 0 w 530"/>
                  <a:gd name="T15" fmla="*/ 0 h 147"/>
                  <a:gd name="T16" fmla="*/ 0 w 530"/>
                  <a:gd name="T17" fmla="*/ 0 h 147"/>
                  <a:gd name="T18" fmla="*/ 0 w 530"/>
                  <a:gd name="T19" fmla="*/ 0 h 147"/>
                  <a:gd name="T20" fmla="*/ 0 w 530"/>
                  <a:gd name="T21" fmla="*/ 0 h 147"/>
                  <a:gd name="T22" fmla="*/ 0 w 530"/>
                  <a:gd name="T23" fmla="*/ 0 h 147"/>
                  <a:gd name="T24" fmla="*/ 0 w 530"/>
                  <a:gd name="T25" fmla="*/ 0 h 147"/>
                  <a:gd name="T26" fmla="*/ 0 w 530"/>
                  <a:gd name="T27" fmla="*/ 0 h 147"/>
                  <a:gd name="T28" fmla="*/ 0 w 530"/>
                  <a:gd name="T29" fmla="*/ 0 h 147"/>
                  <a:gd name="T30" fmla="*/ 0 w 530"/>
                  <a:gd name="T31" fmla="*/ 1 h 147"/>
                  <a:gd name="T32" fmla="*/ 0 w 530"/>
                  <a:gd name="T33" fmla="*/ 1 h 147"/>
                  <a:gd name="T34" fmla="*/ 0 w 530"/>
                  <a:gd name="T35" fmla="*/ 1 h 147"/>
                  <a:gd name="T36" fmla="*/ 0 w 530"/>
                  <a:gd name="T37" fmla="*/ 1 h 1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30" h="147">
                    <a:moveTo>
                      <a:pt x="530" y="147"/>
                    </a:moveTo>
                    <a:lnTo>
                      <a:pt x="525" y="124"/>
                    </a:lnTo>
                    <a:lnTo>
                      <a:pt x="519" y="103"/>
                    </a:lnTo>
                    <a:lnTo>
                      <a:pt x="501" y="82"/>
                    </a:lnTo>
                    <a:lnTo>
                      <a:pt x="480" y="61"/>
                    </a:lnTo>
                    <a:lnTo>
                      <a:pt x="449" y="43"/>
                    </a:lnTo>
                    <a:lnTo>
                      <a:pt x="422" y="30"/>
                    </a:lnTo>
                    <a:lnTo>
                      <a:pt x="392" y="19"/>
                    </a:lnTo>
                    <a:lnTo>
                      <a:pt x="351" y="9"/>
                    </a:lnTo>
                    <a:lnTo>
                      <a:pt x="315" y="4"/>
                    </a:lnTo>
                    <a:lnTo>
                      <a:pt x="264" y="0"/>
                    </a:lnTo>
                    <a:lnTo>
                      <a:pt x="204" y="6"/>
                    </a:lnTo>
                    <a:lnTo>
                      <a:pt x="162" y="13"/>
                    </a:lnTo>
                    <a:lnTo>
                      <a:pt x="117" y="25"/>
                    </a:lnTo>
                    <a:lnTo>
                      <a:pt x="74" y="46"/>
                    </a:lnTo>
                    <a:lnTo>
                      <a:pt x="44" y="66"/>
                    </a:lnTo>
                    <a:lnTo>
                      <a:pt x="21" y="91"/>
                    </a:lnTo>
                    <a:lnTo>
                      <a:pt x="5" y="115"/>
                    </a:lnTo>
                    <a:lnTo>
                      <a:pt x="0" y="145"/>
                    </a:lnTo>
                  </a:path>
                </a:pathLst>
              </a:custGeom>
              <a:noFill/>
              <a:ln w="12700" cap="rnd" cmpd="sng">
                <a:solidFill>
                  <a:srgbClr val="000000"/>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cs typeface="+mn-cs"/>
                </a:endParaRPr>
              </a:p>
            </p:txBody>
          </p:sp>
        </p:grpSp>
        <p:sp>
          <p:nvSpPr>
            <p:cNvPr id="48187" name="TextBox 307"/>
            <p:cNvSpPr txBox="1">
              <a:spLocks noChangeArrowheads="1"/>
            </p:cNvSpPr>
            <p:nvPr/>
          </p:nvSpPr>
          <p:spPr bwMode="auto">
            <a:xfrm>
              <a:off x="7010400" y="1178442"/>
              <a:ext cx="457200" cy="280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900" b="1"/>
                <a:t>X(-)</a:t>
              </a:r>
            </a:p>
          </p:txBody>
        </p:sp>
        <p:sp>
          <p:nvSpPr>
            <p:cNvPr id="48188" name="TextBox 308"/>
            <p:cNvSpPr txBox="1">
              <a:spLocks noChangeArrowheads="1"/>
            </p:cNvSpPr>
            <p:nvPr/>
          </p:nvSpPr>
          <p:spPr bwMode="auto">
            <a:xfrm>
              <a:off x="7239000" y="1559442"/>
              <a:ext cx="381000" cy="2620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800" b="1"/>
                <a:t>10</a:t>
              </a:r>
            </a:p>
          </p:txBody>
        </p:sp>
      </p:grpSp>
      <p:sp>
        <p:nvSpPr>
          <p:cNvPr id="106" name="5-Point Star 105"/>
          <p:cNvSpPr/>
          <p:nvPr/>
        </p:nvSpPr>
        <p:spPr bwMode="auto">
          <a:xfrm>
            <a:off x="4889500" y="3789363"/>
            <a:ext cx="187325" cy="144462"/>
          </a:xfrm>
          <a:prstGeom prst="star5">
            <a:avLst/>
          </a:prstGeom>
          <a:solidFill>
            <a:srgbClr val="FFFF00"/>
          </a:solidFill>
          <a:ln w="9525" cap="flat" cmpd="sng" algn="ctr">
            <a:solidFill>
              <a:schemeClr val="tx1"/>
            </a:solidFill>
            <a:prstDash val="solid"/>
            <a:round/>
            <a:headEnd type="none" w="med" len="med"/>
            <a:tailEnd type="none" w="med" len="med"/>
          </a:ln>
          <a:effectLst/>
          <a:extLst/>
        </p:spPr>
        <p:txBody>
          <a:bodyPr/>
          <a:lstStyle/>
          <a:p>
            <a:pPr eaLnBrk="1" hangingPunct="1">
              <a:defRPr/>
            </a:pPr>
            <a:r>
              <a:rPr lang="en-AU" sz="1400" b="1" dirty="0">
                <a:cs typeface="+mn-cs"/>
              </a:rPr>
              <a:t>2 </a:t>
            </a:r>
          </a:p>
        </p:txBody>
      </p:sp>
      <p:grpSp>
        <p:nvGrpSpPr>
          <p:cNvPr id="48156" name="Group 1"/>
          <p:cNvGrpSpPr>
            <a:grpSpLocks/>
          </p:cNvGrpSpPr>
          <p:nvPr/>
        </p:nvGrpSpPr>
        <p:grpSpPr bwMode="auto">
          <a:xfrm>
            <a:off x="4673600" y="3856038"/>
            <a:ext cx="835025" cy="365125"/>
            <a:chOff x="4548989" y="3598298"/>
            <a:chExt cx="1038192" cy="442748"/>
          </a:xfrm>
        </p:grpSpPr>
        <p:sp>
          <p:nvSpPr>
            <p:cNvPr id="48182" name="Freeform 58"/>
            <p:cNvSpPr>
              <a:spLocks/>
            </p:cNvSpPr>
            <p:nvPr/>
          </p:nvSpPr>
          <p:spPr bwMode="auto">
            <a:xfrm rot="-9079978">
              <a:off x="4548989" y="3598298"/>
              <a:ext cx="381000" cy="76200"/>
            </a:xfrm>
            <a:custGeom>
              <a:avLst/>
              <a:gdLst>
                <a:gd name="T0" fmla="*/ 0 w 144"/>
                <a:gd name="T1" fmla="*/ 0 h 48"/>
                <a:gd name="T2" fmla="*/ 2147483647 w 144"/>
                <a:gd name="T3" fmla="*/ 0 h 48"/>
                <a:gd name="T4" fmla="*/ 2147483647 w 144"/>
                <a:gd name="T5" fmla="*/ 2147483647 h 48"/>
                <a:gd name="T6" fmla="*/ 2147483647 w 144"/>
                <a:gd name="T7" fmla="*/ 2147483647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48">
                  <a:moveTo>
                    <a:pt x="0" y="0"/>
                  </a:moveTo>
                  <a:lnTo>
                    <a:pt x="96" y="0"/>
                  </a:lnTo>
                  <a:lnTo>
                    <a:pt x="48" y="48"/>
                  </a:lnTo>
                  <a:lnTo>
                    <a:pt x="144" y="48"/>
                  </a:lnTo>
                </a:path>
              </a:pathLst>
            </a:custGeom>
            <a:noFill/>
            <a:ln w="12700" cap="flat" cmpd="sng">
              <a:solidFill>
                <a:srgbClr val="FF0000"/>
              </a:solidFill>
              <a:prstDash val="solid"/>
              <a:round/>
              <a:headEnd/>
              <a:tailEnd type="stealth"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8183" name="Text Box 62"/>
            <p:cNvSpPr txBox="1">
              <a:spLocks noChangeArrowheads="1"/>
            </p:cNvSpPr>
            <p:nvPr/>
          </p:nvSpPr>
          <p:spPr bwMode="auto">
            <a:xfrm rot="-9079978">
              <a:off x="5021596" y="3810482"/>
              <a:ext cx="282575" cy="21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800">
                  <a:solidFill>
                    <a:srgbClr val="FF0000"/>
                  </a:solidFill>
                </a:rPr>
                <a:t>S</a:t>
              </a:r>
            </a:p>
          </p:txBody>
        </p:sp>
        <p:sp>
          <p:nvSpPr>
            <p:cNvPr id="48184" name="Text Box 61"/>
            <p:cNvSpPr txBox="1">
              <a:spLocks noChangeArrowheads="1"/>
            </p:cNvSpPr>
            <p:nvPr/>
          </p:nvSpPr>
          <p:spPr bwMode="auto">
            <a:xfrm rot="-9079978">
              <a:off x="4793160" y="3685588"/>
              <a:ext cx="282575" cy="214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800">
                  <a:solidFill>
                    <a:srgbClr val="FF0000"/>
                  </a:solidFill>
                </a:rPr>
                <a:t>S</a:t>
              </a:r>
            </a:p>
          </p:txBody>
        </p:sp>
        <p:sp>
          <p:nvSpPr>
            <p:cNvPr id="48185" name="Freeform 63"/>
            <p:cNvSpPr>
              <a:spLocks/>
            </p:cNvSpPr>
            <p:nvPr/>
          </p:nvSpPr>
          <p:spPr bwMode="auto">
            <a:xfrm rot="12520022" flipH="1">
              <a:off x="5206181" y="3964846"/>
              <a:ext cx="381000" cy="76200"/>
            </a:xfrm>
            <a:custGeom>
              <a:avLst/>
              <a:gdLst>
                <a:gd name="T0" fmla="*/ 0 w 144"/>
                <a:gd name="T1" fmla="*/ 0 h 48"/>
                <a:gd name="T2" fmla="*/ 2147483647 w 144"/>
                <a:gd name="T3" fmla="*/ 0 h 48"/>
                <a:gd name="T4" fmla="*/ 2147483647 w 144"/>
                <a:gd name="T5" fmla="*/ 2147483647 h 48"/>
                <a:gd name="T6" fmla="*/ 2147483647 w 144"/>
                <a:gd name="T7" fmla="*/ 2147483647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48">
                  <a:moveTo>
                    <a:pt x="0" y="0"/>
                  </a:moveTo>
                  <a:lnTo>
                    <a:pt x="96" y="0"/>
                  </a:lnTo>
                  <a:lnTo>
                    <a:pt x="48" y="48"/>
                  </a:lnTo>
                  <a:lnTo>
                    <a:pt x="144" y="48"/>
                  </a:lnTo>
                </a:path>
              </a:pathLst>
            </a:custGeom>
            <a:noFill/>
            <a:ln w="12700" cap="flat" cmpd="sng">
              <a:solidFill>
                <a:srgbClr val="FF0000"/>
              </a:solidFill>
              <a:prstDash val="solid"/>
              <a:round/>
              <a:headEnd/>
              <a:tailEnd type="stealth"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48157" name="Group 589"/>
          <p:cNvGrpSpPr>
            <a:grpSpLocks/>
          </p:cNvGrpSpPr>
          <p:nvPr/>
        </p:nvGrpSpPr>
        <p:grpSpPr bwMode="auto">
          <a:xfrm>
            <a:off x="4427538" y="1962150"/>
            <a:ext cx="530225" cy="530225"/>
            <a:chOff x="4872" y="3926"/>
            <a:chExt cx="334" cy="334"/>
          </a:xfrm>
        </p:grpSpPr>
        <p:sp>
          <p:nvSpPr>
            <p:cNvPr id="48178" name="Freeform 375"/>
            <p:cNvSpPr>
              <a:spLocks/>
            </p:cNvSpPr>
            <p:nvPr/>
          </p:nvSpPr>
          <p:spPr bwMode="auto">
            <a:xfrm>
              <a:off x="4872" y="3926"/>
              <a:ext cx="334" cy="334"/>
            </a:xfrm>
            <a:custGeom>
              <a:avLst/>
              <a:gdLst>
                <a:gd name="T0" fmla="*/ 221 w 312"/>
                <a:gd name="T1" fmla="*/ 0 h 312"/>
                <a:gd name="T2" fmla="*/ 0 w 312"/>
                <a:gd name="T3" fmla="*/ 221 h 312"/>
                <a:gd name="T4" fmla="*/ 221 w 312"/>
                <a:gd name="T5" fmla="*/ 439 h 312"/>
                <a:gd name="T6" fmla="*/ 439 w 312"/>
                <a:gd name="T7" fmla="*/ 221 h 312"/>
                <a:gd name="T8" fmla="*/ 221 w 312"/>
                <a:gd name="T9" fmla="*/ 0 h 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312">
                  <a:moveTo>
                    <a:pt x="156" y="0"/>
                  </a:moveTo>
                  <a:lnTo>
                    <a:pt x="0" y="156"/>
                  </a:lnTo>
                  <a:lnTo>
                    <a:pt x="156" y="312"/>
                  </a:lnTo>
                  <a:lnTo>
                    <a:pt x="312" y="156"/>
                  </a:lnTo>
                  <a:lnTo>
                    <a:pt x="156" y="0"/>
                  </a:lnTo>
                  <a:close/>
                </a:path>
              </a:pathLst>
            </a:custGeom>
            <a:solidFill>
              <a:srgbClr val="FF8080"/>
            </a:solidFill>
            <a:ln w="28575" cmpd="sng">
              <a:solidFill>
                <a:schemeClr val="tx1"/>
              </a:solidFill>
              <a:prstDash val="solid"/>
              <a:round/>
              <a:headEnd/>
              <a:tailEnd/>
            </a:ln>
          </p:spPr>
          <p:txBody>
            <a:bodyPr/>
            <a:lstStyle/>
            <a:p>
              <a:endParaRPr lang="en-US"/>
            </a:p>
          </p:txBody>
        </p:sp>
        <p:sp>
          <p:nvSpPr>
            <p:cNvPr id="79" name="Line 376"/>
            <p:cNvSpPr>
              <a:spLocks noChangeShapeType="1"/>
            </p:cNvSpPr>
            <p:nvPr/>
          </p:nvSpPr>
          <p:spPr bwMode="auto">
            <a:xfrm flipV="1">
              <a:off x="4957" y="4011"/>
              <a:ext cx="164" cy="16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0" name="Line 377"/>
            <p:cNvSpPr>
              <a:spLocks noChangeShapeType="1"/>
            </p:cNvSpPr>
            <p:nvPr/>
          </p:nvSpPr>
          <p:spPr bwMode="auto">
            <a:xfrm flipH="1" flipV="1">
              <a:off x="4955" y="4010"/>
              <a:ext cx="167" cy="16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1" name="Oval 466"/>
            <p:cNvSpPr>
              <a:spLocks noChangeAspect="1" noChangeArrowheads="1"/>
            </p:cNvSpPr>
            <p:nvPr/>
          </p:nvSpPr>
          <p:spPr bwMode="auto">
            <a:xfrm>
              <a:off x="4922" y="4032"/>
              <a:ext cx="235" cy="122"/>
            </a:xfrm>
            <a:prstGeom prst="ellipse">
              <a:avLst/>
            </a:prstGeom>
            <a:noFill/>
            <a:ln w="12700">
              <a:solidFill>
                <a:srgbClr val="00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grpSp>
        <p:nvGrpSpPr>
          <p:cNvPr id="48158" name="Group 92"/>
          <p:cNvGrpSpPr>
            <a:grpSpLocks/>
          </p:cNvGrpSpPr>
          <p:nvPr/>
        </p:nvGrpSpPr>
        <p:grpSpPr bwMode="auto">
          <a:xfrm>
            <a:off x="107950" y="3241675"/>
            <a:ext cx="385763" cy="403225"/>
            <a:chOff x="9371136" y="2233672"/>
            <a:chExt cx="385440" cy="403240"/>
          </a:xfrm>
        </p:grpSpPr>
        <p:sp>
          <p:nvSpPr>
            <p:cNvPr id="84" name="Isosceles Triangle 83"/>
            <p:cNvSpPr/>
            <p:nvPr/>
          </p:nvSpPr>
          <p:spPr>
            <a:xfrm>
              <a:off x="9371136" y="2233672"/>
              <a:ext cx="360061" cy="360376"/>
            </a:xfrm>
            <a:prstGeom prst="triangl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77" name="TextBox 94"/>
            <p:cNvSpPr txBox="1">
              <a:spLocks noChangeArrowheads="1"/>
            </p:cNvSpPr>
            <p:nvPr/>
          </p:nvSpPr>
          <p:spPr bwMode="auto">
            <a:xfrm>
              <a:off x="9396536" y="2267580"/>
              <a:ext cx="36004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7</a:t>
              </a:r>
            </a:p>
          </p:txBody>
        </p:sp>
      </p:grpSp>
      <p:grpSp>
        <p:nvGrpSpPr>
          <p:cNvPr id="48159" name="Group 92"/>
          <p:cNvGrpSpPr>
            <a:grpSpLocks/>
          </p:cNvGrpSpPr>
          <p:nvPr/>
        </p:nvGrpSpPr>
        <p:grpSpPr bwMode="auto">
          <a:xfrm>
            <a:off x="1809750" y="2420938"/>
            <a:ext cx="385763" cy="403225"/>
            <a:chOff x="9371136" y="2233672"/>
            <a:chExt cx="385440" cy="403240"/>
          </a:xfrm>
        </p:grpSpPr>
        <p:sp>
          <p:nvSpPr>
            <p:cNvPr id="87" name="Isosceles Triangle 86"/>
            <p:cNvSpPr/>
            <p:nvPr/>
          </p:nvSpPr>
          <p:spPr>
            <a:xfrm>
              <a:off x="9371136" y="2233672"/>
              <a:ext cx="360061" cy="360375"/>
            </a:xfrm>
            <a:prstGeom prst="triangl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75" name="TextBox 94"/>
            <p:cNvSpPr txBox="1">
              <a:spLocks noChangeArrowheads="1"/>
            </p:cNvSpPr>
            <p:nvPr/>
          </p:nvSpPr>
          <p:spPr bwMode="auto">
            <a:xfrm>
              <a:off x="9396536" y="2267580"/>
              <a:ext cx="36004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7</a:t>
              </a:r>
            </a:p>
          </p:txBody>
        </p:sp>
      </p:grpSp>
      <p:grpSp>
        <p:nvGrpSpPr>
          <p:cNvPr id="48160" name="Group 92"/>
          <p:cNvGrpSpPr>
            <a:grpSpLocks/>
          </p:cNvGrpSpPr>
          <p:nvPr/>
        </p:nvGrpSpPr>
        <p:grpSpPr bwMode="auto">
          <a:xfrm>
            <a:off x="4330700" y="836613"/>
            <a:ext cx="385763" cy="360362"/>
            <a:chOff x="9371136" y="2233672"/>
            <a:chExt cx="385440" cy="360376"/>
          </a:xfrm>
        </p:grpSpPr>
        <p:sp>
          <p:nvSpPr>
            <p:cNvPr id="95" name="Isosceles Triangle 94"/>
            <p:cNvSpPr/>
            <p:nvPr/>
          </p:nvSpPr>
          <p:spPr>
            <a:xfrm>
              <a:off x="9371136" y="2233672"/>
              <a:ext cx="360061" cy="360376"/>
            </a:xfrm>
            <a:prstGeom prst="triangl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73" name="TextBox 94"/>
            <p:cNvSpPr txBox="1">
              <a:spLocks noChangeArrowheads="1"/>
            </p:cNvSpPr>
            <p:nvPr/>
          </p:nvSpPr>
          <p:spPr bwMode="auto">
            <a:xfrm>
              <a:off x="9396536" y="2347492"/>
              <a:ext cx="360040" cy="246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a:t>11</a:t>
              </a:r>
            </a:p>
          </p:txBody>
        </p:sp>
      </p:grpSp>
      <p:grpSp>
        <p:nvGrpSpPr>
          <p:cNvPr id="48161" name="Group 96"/>
          <p:cNvGrpSpPr>
            <a:grpSpLocks/>
          </p:cNvGrpSpPr>
          <p:nvPr/>
        </p:nvGrpSpPr>
        <p:grpSpPr bwMode="auto">
          <a:xfrm>
            <a:off x="4932363" y="2060575"/>
            <a:ext cx="385762" cy="360363"/>
            <a:chOff x="9371136" y="2233672"/>
            <a:chExt cx="385440" cy="360376"/>
          </a:xfrm>
        </p:grpSpPr>
        <p:sp>
          <p:nvSpPr>
            <p:cNvPr id="98" name="Isosceles Triangle 97"/>
            <p:cNvSpPr/>
            <p:nvPr/>
          </p:nvSpPr>
          <p:spPr>
            <a:xfrm>
              <a:off x="9371136" y="2233672"/>
              <a:ext cx="360061" cy="360376"/>
            </a:xfrm>
            <a:prstGeom prst="triangl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71" name="TextBox 94"/>
            <p:cNvSpPr txBox="1">
              <a:spLocks noChangeArrowheads="1"/>
            </p:cNvSpPr>
            <p:nvPr/>
          </p:nvSpPr>
          <p:spPr bwMode="auto">
            <a:xfrm>
              <a:off x="9396536" y="2347492"/>
              <a:ext cx="360040" cy="246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a:t>10</a:t>
              </a:r>
            </a:p>
          </p:txBody>
        </p:sp>
      </p:grpSp>
      <p:grpSp>
        <p:nvGrpSpPr>
          <p:cNvPr id="48162" name="Group 92"/>
          <p:cNvGrpSpPr>
            <a:grpSpLocks/>
          </p:cNvGrpSpPr>
          <p:nvPr/>
        </p:nvGrpSpPr>
        <p:grpSpPr bwMode="auto">
          <a:xfrm>
            <a:off x="4427538" y="3429000"/>
            <a:ext cx="385762" cy="403225"/>
            <a:chOff x="9371136" y="2233672"/>
            <a:chExt cx="385440" cy="403240"/>
          </a:xfrm>
        </p:grpSpPr>
        <p:sp>
          <p:nvSpPr>
            <p:cNvPr id="101" name="Isosceles Triangle 100"/>
            <p:cNvSpPr/>
            <p:nvPr/>
          </p:nvSpPr>
          <p:spPr>
            <a:xfrm>
              <a:off x="9371136" y="2233672"/>
              <a:ext cx="360061" cy="360376"/>
            </a:xfrm>
            <a:prstGeom prst="triangl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69" name="TextBox 94"/>
            <p:cNvSpPr txBox="1">
              <a:spLocks noChangeArrowheads="1"/>
            </p:cNvSpPr>
            <p:nvPr/>
          </p:nvSpPr>
          <p:spPr bwMode="auto">
            <a:xfrm>
              <a:off x="9396536" y="2267580"/>
              <a:ext cx="36004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a:t>
              </a:r>
            </a:p>
          </p:txBody>
        </p:sp>
      </p:grpSp>
      <p:grpSp>
        <p:nvGrpSpPr>
          <p:cNvPr id="48163" name="Group 109"/>
          <p:cNvGrpSpPr>
            <a:grpSpLocks/>
          </p:cNvGrpSpPr>
          <p:nvPr/>
        </p:nvGrpSpPr>
        <p:grpSpPr bwMode="auto">
          <a:xfrm>
            <a:off x="4787900" y="3213100"/>
            <a:ext cx="385763" cy="360363"/>
            <a:chOff x="9371136" y="2233672"/>
            <a:chExt cx="385440" cy="360376"/>
          </a:xfrm>
        </p:grpSpPr>
        <p:sp>
          <p:nvSpPr>
            <p:cNvPr id="111" name="Isosceles Triangle 110"/>
            <p:cNvSpPr/>
            <p:nvPr/>
          </p:nvSpPr>
          <p:spPr>
            <a:xfrm>
              <a:off x="9371136" y="2233672"/>
              <a:ext cx="360061" cy="360376"/>
            </a:xfrm>
            <a:prstGeom prst="triangl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167" name="TextBox 94"/>
            <p:cNvSpPr txBox="1">
              <a:spLocks noChangeArrowheads="1"/>
            </p:cNvSpPr>
            <p:nvPr/>
          </p:nvSpPr>
          <p:spPr bwMode="auto">
            <a:xfrm>
              <a:off x="9396536" y="2347492"/>
              <a:ext cx="360040" cy="246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a:t>13</a:t>
              </a:r>
            </a:p>
          </p:txBody>
        </p:sp>
      </p:grpSp>
      <p:pic>
        <p:nvPicPr>
          <p:cNvPr id="48164" name="Picture 112"/>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4365625"/>
            <a:ext cx="6034088" cy="2492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65" name="TextBox 1"/>
          <p:cNvSpPr txBox="1">
            <a:spLocks noChangeArrowheads="1"/>
          </p:cNvSpPr>
          <p:nvPr/>
        </p:nvSpPr>
        <p:spPr bwMode="auto">
          <a:xfrm>
            <a:off x="6048375" y="4330700"/>
            <a:ext cx="3060700" cy="2554288"/>
          </a:xfrm>
          <a:prstGeom prst="rect">
            <a:avLst/>
          </a:prstGeom>
          <a:solidFill>
            <a:schemeClr val="bg1"/>
          </a:solidFill>
          <a:ln w="9525">
            <a:solidFill>
              <a:srgbClr val="FF6600"/>
            </a:solidFill>
            <a:miter lim="800000"/>
            <a:headEnd/>
            <a:tailEnd/>
          </a:ln>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a:t>DP List:</a:t>
            </a:r>
          </a:p>
          <a:p>
            <a:pPr>
              <a:buFontTx/>
              <a:buAutoNum type="arabicPeriod"/>
            </a:pPr>
            <a:r>
              <a:rPr lang="en-US" sz="1000"/>
              <a:t>SA Est’d</a:t>
            </a:r>
          </a:p>
          <a:p>
            <a:pPr>
              <a:buFontTx/>
              <a:buAutoNum type="arabicPeriod"/>
            </a:pPr>
            <a:r>
              <a:rPr lang="en-US" sz="1000"/>
              <a:t>Local Air Spty</a:t>
            </a:r>
          </a:p>
          <a:p>
            <a:pPr>
              <a:buFontTx/>
              <a:buAutoNum type="arabicPeriod"/>
            </a:pPr>
            <a:r>
              <a:rPr lang="en-US" sz="1000"/>
              <a:t>Loc Sea Ctrl	</a:t>
            </a:r>
          </a:p>
          <a:p>
            <a:pPr>
              <a:buFontTx/>
              <a:buAutoNum type="arabicPeriod"/>
            </a:pPr>
            <a:r>
              <a:rPr lang="en-US" sz="1000"/>
              <a:t>MEZ Enforced</a:t>
            </a:r>
          </a:p>
          <a:p>
            <a:pPr>
              <a:buFontTx/>
              <a:buAutoNum type="arabicPeriod"/>
            </a:pPr>
            <a:r>
              <a:rPr lang="en-US" sz="1000"/>
              <a:t>Def Hrdn’d 	</a:t>
            </a:r>
          </a:p>
          <a:p>
            <a:pPr>
              <a:buFontTx/>
              <a:buAutoNum type="arabicPeriod"/>
            </a:pPr>
            <a:r>
              <a:rPr lang="en-US" sz="1000"/>
              <a:t>Loc Pop Scr’d</a:t>
            </a:r>
          </a:p>
          <a:p>
            <a:pPr>
              <a:buFontTx/>
              <a:buAutoNum type="arabicPeriod"/>
            </a:pPr>
            <a:r>
              <a:rPr lang="en-US" sz="1000"/>
              <a:t>Diversions	</a:t>
            </a:r>
          </a:p>
          <a:p>
            <a:pPr>
              <a:buFontTx/>
              <a:buAutoNum type="arabicPeriod"/>
            </a:pPr>
            <a:r>
              <a:rPr lang="en-US" sz="1000"/>
              <a:t>PFFL IO countered</a:t>
            </a:r>
          </a:p>
          <a:p>
            <a:pPr>
              <a:buFontTx/>
              <a:buAutoNum type="arabicPeriod"/>
            </a:pPr>
            <a:r>
              <a:rPr lang="en-US" sz="1000"/>
              <a:t>Insurgency neuatralised</a:t>
            </a:r>
          </a:p>
          <a:p>
            <a:pPr>
              <a:buFontTx/>
              <a:buAutoNum type="arabicPeriod"/>
            </a:pPr>
            <a:r>
              <a:rPr lang="en-US" sz="1000"/>
              <a:t>KMF Reinforced Mech</a:t>
            </a:r>
          </a:p>
          <a:p>
            <a:pPr>
              <a:buFontTx/>
              <a:buAutoNum type="arabicPeriod"/>
            </a:pPr>
            <a:r>
              <a:rPr lang="en-US" sz="1000"/>
              <a:t>KMF further reinforced</a:t>
            </a:r>
          </a:p>
          <a:p>
            <a:pPr>
              <a:buFontTx/>
              <a:buAutoNum type="arabicPeriod"/>
            </a:pPr>
            <a:r>
              <a:rPr lang="en-US" sz="1000"/>
              <a:t>Air control re-est</a:t>
            </a:r>
          </a:p>
          <a:p>
            <a:pPr>
              <a:buFontTx/>
              <a:buAutoNum type="arabicPeriod"/>
            </a:pPr>
            <a:r>
              <a:rPr lang="en-US" sz="1000"/>
              <a:t>FPDA ATG Deterred</a:t>
            </a:r>
          </a:p>
          <a:p>
            <a:pPr>
              <a:buFontTx/>
              <a:buAutoNum type="arabicPeriod"/>
            </a:pPr>
            <a:r>
              <a:rPr lang="en-US" sz="1000"/>
              <a:t>Local Sy established</a:t>
            </a:r>
          </a:p>
          <a:p>
            <a:pPr>
              <a:buFontTx/>
              <a:buAutoNum type="arabicPeriod"/>
            </a:pPr>
            <a:r>
              <a:rPr lang="en-US" sz="1000"/>
              <a:t>FPDA Land forces neutralised</a:t>
            </a:r>
          </a:p>
        </p:txBody>
      </p:sp>
      <p:grpSp>
        <p:nvGrpSpPr>
          <p:cNvPr id="93" name="Group 251"/>
          <p:cNvGrpSpPr>
            <a:grpSpLocks/>
          </p:cNvGrpSpPr>
          <p:nvPr/>
        </p:nvGrpSpPr>
        <p:grpSpPr bwMode="auto">
          <a:xfrm>
            <a:off x="4110608" y="3284984"/>
            <a:ext cx="533400" cy="317500"/>
            <a:chOff x="2936" y="198"/>
            <a:chExt cx="473" cy="256"/>
          </a:xfrm>
        </p:grpSpPr>
        <p:sp>
          <p:nvSpPr>
            <p:cNvPr id="96" name="Rectangle 252"/>
            <p:cNvSpPr>
              <a:spLocks noChangeArrowheads="1"/>
            </p:cNvSpPr>
            <p:nvPr/>
          </p:nvSpPr>
          <p:spPr bwMode="auto">
            <a:xfrm>
              <a:off x="3056" y="289"/>
              <a:ext cx="305" cy="1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11125" tIns="55563" rIns="111125" bIns="55563">
              <a:spAutoFit/>
            </a:bodyPr>
            <a:lstStyle/>
            <a:p>
              <a:pPr defTabSz="1096963">
                <a:defRPr/>
              </a:pPr>
              <a:r>
                <a:rPr lang="en-US" sz="600" dirty="0" err="1">
                  <a:solidFill>
                    <a:srgbClr val="000000"/>
                  </a:solidFill>
                  <a:cs typeface="Times New Roman" charset="0"/>
                </a:rPr>
                <a:t>ssg</a:t>
              </a:r>
              <a:endParaRPr lang="en-US" sz="600" dirty="0">
                <a:solidFill>
                  <a:srgbClr val="000000"/>
                </a:solidFill>
                <a:cs typeface="Times New Roman" charset="0"/>
              </a:endParaRPr>
            </a:p>
          </p:txBody>
        </p:sp>
        <p:grpSp>
          <p:nvGrpSpPr>
            <p:cNvPr id="97" name="Group 253"/>
            <p:cNvGrpSpPr>
              <a:grpSpLocks/>
            </p:cNvGrpSpPr>
            <p:nvPr/>
          </p:nvGrpSpPr>
          <p:grpSpPr bwMode="auto">
            <a:xfrm>
              <a:off x="2936" y="198"/>
              <a:ext cx="473" cy="105"/>
              <a:chOff x="2936" y="198"/>
              <a:chExt cx="473" cy="105"/>
            </a:xfrm>
          </p:grpSpPr>
          <p:sp>
            <p:nvSpPr>
              <p:cNvPr id="99" name="Arc 254"/>
              <p:cNvSpPr>
                <a:spLocks/>
              </p:cNvSpPr>
              <p:nvPr/>
            </p:nvSpPr>
            <p:spPr bwMode="auto">
              <a:xfrm>
                <a:off x="3346" y="245"/>
                <a:ext cx="18" cy="22"/>
              </a:xfrm>
              <a:custGeom>
                <a:avLst/>
                <a:gdLst>
                  <a:gd name="G0" fmla="+- 1232 0 0"/>
                  <a:gd name="G1" fmla="+- 21600 0 0"/>
                  <a:gd name="G2" fmla="+- 21600 0 0"/>
                  <a:gd name="T0" fmla="*/ 0 w 22573"/>
                  <a:gd name="T1" fmla="*/ 35 h 21600"/>
                  <a:gd name="T2" fmla="*/ 22573 w 22573"/>
                  <a:gd name="T3" fmla="*/ 18265 h 21600"/>
                  <a:gd name="T4" fmla="*/ 1232 w 22573"/>
                  <a:gd name="T5" fmla="*/ 21600 h 21600"/>
                </a:gdLst>
                <a:ahLst/>
                <a:cxnLst>
                  <a:cxn ang="0">
                    <a:pos x="T0" y="T1"/>
                  </a:cxn>
                  <a:cxn ang="0">
                    <a:pos x="T2" y="T3"/>
                  </a:cxn>
                  <a:cxn ang="0">
                    <a:pos x="T4" y="T5"/>
                  </a:cxn>
                </a:cxnLst>
                <a:rect l="0" t="0" r="r" b="b"/>
                <a:pathLst>
                  <a:path w="22573" h="21600" fill="none" extrusionOk="0">
                    <a:moveTo>
                      <a:pt x="0" y="35"/>
                    </a:moveTo>
                    <a:cubicBezTo>
                      <a:pt x="410" y="11"/>
                      <a:pt x="821" y="-1"/>
                      <a:pt x="1232" y="-1"/>
                    </a:cubicBezTo>
                    <a:cubicBezTo>
                      <a:pt x="11873" y="-1"/>
                      <a:pt x="20929" y="7750"/>
                      <a:pt x="22572" y="18265"/>
                    </a:cubicBezTo>
                  </a:path>
                  <a:path w="22573" h="21600" stroke="0" extrusionOk="0">
                    <a:moveTo>
                      <a:pt x="0" y="35"/>
                    </a:moveTo>
                    <a:cubicBezTo>
                      <a:pt x="410" y="11"/>
                      <a:pt x="821" y="-1"/>
                      <a:pt x="1232" y="-1"/>
                    </a:cubicBezTo>
                    <a:cubicBezTo>
                      <a:pt x="11873" y="-1"/>
                      <a:pt x="20929" y="7750"/>
                      <a:pt x="22572" y="18265"/>
                    </a:cubicBezTo>
                    <a:lnTo>
                      <a:pt x="1232" y="2160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0" name="Freeform 255"/>
              <p:cNvSpPr>
                <a:spLocks/>
              </p:cNvSpPr>
              <p:nvPr/>
            </p:nvSpPr>
            <p:spPr bwMode="auto">
              <a:xfrm>
                <a:off x="2949" y="240"/>
                <a:ext cx="34" cy="28"/>
              </a:xfrm>
              <a:custGeom>
                <a:avLst/>
                <a:gdLst>
                  <a:gd name="T0" fmla="*/ 0 w 33"/>
                  <a:gd name="T1" fmla="*/ 27 h 28"/>
                  <a:gd name="T2" fmla="*/ 0 w 33"/>
                  <a:gd name="T3" fmla="*/ 0 h 28"/>
                  <a:gd name="T4" fmla="*/ 25 w 33"/>
                  <a:gd name="T5" fmla="*/ 0 h 28"/>
                  <a:gd name="T6" fmla="*/ 32 w 33"/>
                  <a:gd name="T7" fmla="*/ 27 h 28"/>
                  <a:gd name="T8" fmla="*/ 0 w 33"/>
                  <a:gd name="T9" fmla="*/ 27 h 28"/>
                </a:gdLst>
                <a:ahLst/>
                <a:cxnLst>
                  <a:cxn ang="0">
                    <a:pos x="T0" y="T1"/>
                  </a:cxn>
                  <a:cxn ang="0">
                    <a:pos x="T2" y="T3"/>
                  </a:cxn>
                  <a:cxn ang="0">
                    <a:pos x="T4" y="T5"/>
                  </a:cxn>
                  <a:cxn ang="0">
                    <a:pos x="T6" y="T7"/>
                  </a:cxn>
                  <a:cxn ang="0">
                    <a:pos x="T8" y="T9"/>
                  </a:cxn>
                </a:cxnLst>
                <a:rect l="0" t="0" r="r" b="b"/>
                <a:pathLst>
                  <a:path w="33" h="28">
                    <a:moveTo>
                      <a:pt x="0" y="27"/>
                    </a:moveTo>
                    <a:lnTo>
                      <a:pt x="0" y="0"/>
                    </a:lnTo>
                    <a:lnTo>
                      <a:pt x="25" y="0"/>
                    </a:lnTo>
                    <a:lnTo>
                      <a:pt x="32" y="27"/>
                    </a:lnTo>
                    <a:lnTo>
                      <a:pt x="0" y="27"/>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2" name="Freeform 256"/>
              <p:cNvSpPr>
                <a:spLocks/>
              </p:cNvSpPr>
              <p:nvPr/>
            </p:nvSpPr>
            <p:spPr bwMode="auto">
              <a:xfrm>
                <a:off x="2949" y="268"/>
                <a:ext cx="34" cy="28"/>
              </a:xfrm>
              <a:custGeom>
                <a:avLst/>
                <a:gdLst>
                  <a:gd name="T0" fmla="*/ 0 w 33"/>
                  <a:gd name="T1" fmla="*/ 0 h 28"/>
                  <a:gd name="T2" fmla="*/ 0 w 33"/>
                  <a:gd name="T3" fmla="*/ 27 h 28"/>
                  <a:gd name="T4" fmla="*/ 25 w 33"/>
                  <a:gd name="T5" fmla="*/ 27 h 28"/>
                  <a:gd name="T6" fmla="*/ 32 w 33"/>
                  <a:gd name="T7" fmla="*/ 0 h 28"/>
                  <a:gd name="T8" fmla="*/ 0 w 33"/>
                  <a:gd name="T9" fmla="*/ 0 h 28"/>
                </a:gdLst>
                <a:ahLst/>
                <a:cxnLst>
                  <a:cxn ang="0">
                    <a:pos x="T0" y="T1"/>
                  </a:cxn>
                  <a:cxn ang="0">
                    <a:pos x="T2" y="T3"/>
                  </a:cxn>
                  <a:cxn ang="0">
                    <a:pos x="T4" y="T5"/>
                  </a:cxn>
                  <a:cxn ang="0">
                    <a:pos x="T6" y="T7"/>
                  </a:cxn>
                  <a:cxn ang="0">
                    <a:pos x="T8" y="T9"/>
                  </a:cxn>
                </a:cxnLst>
                <a:rect l="0" t="0" r="r" b="b"/>
                <a:pathLst>
                  <a:path w="33" h="28">
                    <a:moveTo>
                      <a:pt x="0" y="0"/>
                    </a:moveTo>
                    <a:lnTo>
                      <a:pt x="0" y="27"/>
                    </a:lnTo>
                    <a:lnTo>
                      <a:pt x="25" y="27"/>
                    </a:lnTo>
                    <a:lnTo>
                      <a:pt x="32" y="0"/>
                    </a:lnTo>
                    <a:lnTo>
                      <a:pt x="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5" name="Freeform 257"/>
              <p:cNvSpPr>
                <a:spLocks/>
              </p:cNvSpPr>
              <p:nvPr/>
            </p:nvSpPr>
            <p:spPr bwMode="auto">
              <a:xfrm>
                <a:off x="2936" y="234"/>
                <a:ext cx="473" cy="35"/>
              </a:xfrm>
              <a:custGeom>
                <a:avLst/>
                <a:gdLst>
                  <a:gd name="T0" fmla="*/ 0 w 473"/>
                  <a:gd name="T1" fmla="*/ 33 h 34"/>
                  <a:gd name="T2" fmla="*/ 4 w 473"/>
                  <a:gd name="T3" fmla="*/ 31 h 34"/>
                  <a:gd name="T4" fmla="*/ 13 w 473"/>
                  <a:gd name="T5" fmla="*/ 29 h 34"/>
                  <a:gd name="T6" fmla="*/ 27 w 473"/>
                  <a:gd name="T7" fmla="*/ 27 h 34"/>
                  <a:gd name="T8" fmla="*/ 41 w 473"/>
                  <a:gd name="T9" fmla="*/ 24 h 34"/>
                  <a:gd name="T10" fmla="*/ 58 w 473"/>
                  <a:gd name="T11" fmla="*/ 22 h 34"/>
                  <a:gd name="T12" fmla="*/ 71 w 473"/>
                  <a:gd name="T13" fmla="*/ 20 h 34"/>
                  <a:gd name="T14" fmla="*/ 87 w 473"/>
                  <a:gd name="T15" fmla="*/ 17 h 34"/>
                  <a:gd name="T16" fmla="*/ 101 w 473"/>
                  <a:gd name="T17" fmla="*/ 15 h 34"/>
                  <a:gd name="T18" fmla="*/ 116 w 473"/>
                  <a:gd name="T19" fmla="*/ 13 h 34"/>
                  <a:gd name="T20" fmla="*/ 131 w 473"/>
                  <a:gd name="T21" fmla="*/ 11 h 34"/>
                  <a:gd name="T22" fmla="*/ 146 w 473"/>
                  <a:gd name="T23" fmla="*/ 9 h 34"/>
                  <a:gd name="T24" fmla="*/ 161 w 473"/>
                  <a:gd name="T25" fmla="*/ 6 h 34"/>
                  <a:gd name="T26" fmla="*/ 176 w 473"/>
                  <a:gd name="T27" fmla="*/ 4 h 34"/>
                  <a:gd name="T28" fmla="*/ 186 w 473"/>
                  <a:gd name="T29" fmla="*/ 1 h 34"/>
                  <a:gd name="T30" fmla="*/ 285 w 473"/>
                  <a:gd name="T31" fmla="*/ 0 h 34"/>
                  <a:gd name="T32" fmla="*/ 379 w 473"/>
                  <a:gd name="T33" fmla="*/ 0 h 34"/>
                  <a:gd name="T34" fmla="*/ 404 w 473"/>
                  <a:gd name="T35" fmla="*/ 1 h 34"/>
                  <a:gd name="T36" fmla="*/ 421 w 473"/>
                  <a:gd name="T37" fmla="*/ 6 h 34"/>
                  <a:gd name="T38" fmla="*/ 432 w 473"/>
                  <a:gd name="T39" fmla="*/ 9 h 34"/>
                  <a:gd name="T40" fmla="*/ 441 w 473"/>
                  <a:gd name="T41" fmla="*/ 11 h 34"/>
                  <a:gd name="T42" fmla="*/ 450 w 473"/>
                  <a:gd name="T43" fmla="*/ 13 h 34"/>
                  <a:gd name="T44" fmla="*/ 456 w 473"/>
                  <a:gd name="T45" fmla="*/ 15 h 34"/>
                  <a:gd name="T46" fmla="*/ 459 w 473"/>
                  <a:gd name="T47" fmla="*/ 17 h 34"/>
                  <a:gd name="T48" fmla="*/ 463 w 473"/>
                  <a:gd name="T49" fmla="*/ 20 h 34"/>
                  <a:gd name="T50" fmla="*/ 468 w 473"/>
                  <a:gd name="T51" fmla="*/ 22 h 34"/>
                  <a:gd name="T52" fmla="*/ 470 w 473"/>
                  <a:gd name="T53" fmla="*/ 24 h 34"/>
                  <a:gd name="T54" fmla="*/ 471 w 473"/>
                  <a:gd name="T55" fmla="*/ 27 h 34"/>
                  <a:gd name="T56" fmla="*/ 472 w 473"/>
                  <a:gd name="T57" fmla="*/ 29 h 34"/>
                  <a:gd name="T58" fmla="*/ 472 w 473"/>
                  <a:gd name="T59" fmla="*/ 33 h 34"/>
                  <a:gd name="T60" fmla="*/ 0 w 473"/>
                  <a:gd name="T6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3" h="34">
                    <a:moveTo>
                      <a:pt x="0" y="33"/>
                    </a:moveTo>
                    <a:lnTo>
                      <a:pt x="4" y="31"/>
                    </a:lnTo>
                    <a:lnTo>
                      <a:pt x="13" y="29"/>
                    </a:lnTo>
                    <a:lnTo>
                      <a:pt x="27" y="27"/>
                    </a:lnTo>
                    <a:lnTo>
                      <a:pt x="41" y="24"/>
                    </a:lnTo>
                    <a:lnTo>
                      <a:pt x="58" y="22"/>
                    </a:lnTo>
                    <a:lnTo>
                      <a:pt x="71" y="20"/>
                    </a:lnTo>
                    <a:lnTo>
                      <a:pt x="87" y="17"/>
                    </a:lnTo>
                    <a:lnTo>
                      <a:pt x="101" y="15"/>
                    </a:lnTo>
                    <a:lnTo>
                      <a:pt x="116" y="13"/>
                    </a:lnTo>
                    <a:lnTo>
                      <a:pt x="131" y="11"/>
                    </a:lnTo>
                    <a:lnTo>
                      <a:pt x="146" y="9"/>
                    </a:lnTo>
                    <a:lnTo>
                      <a:pt x="161" y="6"/>
                    </a:lnTo>
                    <a:lnTo>
                      <a:pt x="176" y="4"/>
                    </a:lnTo>
                    <a:lnTo>
                      <a:pt x="186" y="1"/>
                    </a:lnTo>
                    <a:lnTo>
                      <a:pt x="285" y="0"/>
                    </a:lnTo>
                    <a:lnTo>
                      <a:pt x="379" y="0"/>
                    </a:lnTo>
                    <a:lnTo>
                      <a:pt x="404" y="1"/>
                    </a:lnTo>
                    <a:lnTo>
                      <a:pt x="421" y="6"/>
                    </a:lnTo>
                    <a:lnTo>
                      <a:pt x="432" y="9"/>
                    </a:lnTo>
                    <a:lnTo>
                      <a:pt x="441" y="11"/>
                    </a:lnTo>
                    <a:lnTo>
                      <a:pt x="450" y="13"/>
                    </a:lnTo>
                    <a:lnTo>
                      <a:pt x="456" y="15"/>
                    </a:lnTo>
                    <a:lnTo>
                      <a:pt x="459" y="17"/>
                    </a:lnTo>
                    <a:lnTo>
                      <a:pt x="463" y="20"/>
                    </a:lnTo>
                    <a:lnTo>
                      <a:pt x="468" y="22"/>
                    </a:lnTo>
                    <a:lnTo>
                      <a:pt x="470" y="24"/>
                    </a:lnTo>
                    <a:lnTo>
                      <a:pt x="471" y="27"/>
                    </a:lnTo>
                    <a:lnTo>
                      <a:pt x="472" y="29"/>
                    </a:lnTo>
                    <a:lnTo>
                      <a:pt x="472" y="33"/>
                    </a:lnTo>
                    <a:lnTo>
                      <a:pt x="0" y="33"/>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7" name="Freeform 258"/>
              <p:cNvSpPr>
                <a:spLocks/>
              </p:cNvSpPr>
              <p:nvPr/>
            </p:nvSpPr>
            <p:spPr bwMode="auto">
              <a:xfrm>
                <a:off x="2936" y="268"/>
                <a:ext cx="473" cy="35"/>
              </a:xfrm>
              <a:custGeom>
                <a:avLst/>
                <a:gdLst>
                  <a:gd name="T0" fmla="*/ 0 w 473"/>
                  <a:gd name="T1" fmla="*/ 0 h 34"/>
                  <a:gd name="T2" fmla="*/ 4 w 473"/>
                  <a:gd name="T3" fmla="*/ 2 h 34"/>
                  <a:gd name="T4" fmla="*/ 13 w 473"/>
                  <a:gd name="T5" fmla="*/ 5 h 34"/>
                  <a:gd name="T6" fmla="*/ 27 w 473"/>
                  <a:gd name="T7" fmla="*/ 6 h 34"/>
                  <a:gd name="T8" fmla="*/ 41 w 473"/>
                  <a:gd name="T9" fmla="*/ 9 h 34"/>
                  <a:gd name="T10" fmla="*/ 58 w 473"/>
                  <a:gd name="T11" fmla="*/ 11 h 34"/>
                  <a:gd name="T12" fmla="*/ 71 w 473"/>
                  <a:gd name="T13" fmla="*/ 13 h 34"/>
                  <a:gd name="T14" fmla="*/ 87 w 473"/>
                  <a:gd name="T15" fmla="*/ 16 h 34"/>
                  <a:gd name="T16" fmla="*/ 101 w 473"/>
                  <a:gd name="T17" fmla="*/ 18 h 34"/>
                  <a:gd name="T18" fmla="*/ 116 w 473"/>
                  <a:gd name="T19" fmla="*/ 21 h 34"/>
                  <a:gd name="T20" fmla="*/ 131 w 473"/>
                  <a:gd name="T21" fmla="*/ 23 h 34"/>
                  <a:gd name="T22" fmla="*/ 146 w 473"/>
                  <a:gd name="T23" fmla="*/ 24 h 34"/>
                  <a:gd name="T24" fmla="*/ 161 w 473"/>
                  <a:gd name="T25" fmla="*/ 27 h 34"/>
                  <a:gd name="T26" fmla="*/ 176 w 473"/>
                  <a:gd name="T27" fmla="*/ 29 h 34"/>
                  <a:gd name="T28" fmla="*/ 186 w 473"/>
                  <a:gd name="T29" fmla="*/ 32 h 34"/>
                  <a:gd name="T30" fmla="*/ 285 w 473"/>
                  <a:gd name="T31" fmla="*/ 33 h 34"/>
                  <a:gd name="T32" fmla="*/ 379 w 473"/>
                  <a:gd name="T33" fmla="*/ 33 h 34"/>
                  <a:gd name="T34" fmla="*/ 404 w 473"/>
                  <a:gd name="T35" fmla="*/ 32 h 34"/>
                  <a:gd name="T36" fmla="*/ 421 w 473"/>
                  <a:gd name="T37" fmla="*/ 27 h 34"/>
                  <a:gd name="T38" fmla="*/ 432 w 473"/>
                  <a:gd name="T39" fmla="*/ 24 h 34"/>
                  <a:gd name="T40" fmla="*/ 441 w 473"/>
                  <a:gd name="T41" fmla="*/ 23 h 34"/>
                  <a:gd name="T42" fmla="*/ 450 w 473"/>
                  <a:gd name="T43" fmla="*/ 21 h 34"/>
                  <a:gd name="T44" fmla="*/ 456 w 473"/>
                  <a:gd name="T45" fmla="*/ 18 h 34"/>
                  <a:gd name="T46" fmla="*/ 459 w 473"/>
                  <a:gd name="T47" fmla="*/ 16 h 34"/>
                  <a:gd name="T48" fmla="*/ 463 w 473"/>
                  <a:gd name="T49" fmla="*/ 13 h 34"/>
                  <a:gd name="T50" fmla="*/ 468 w 473"/>
                  <a:gd name="T51" fmla="*/ 11 h 34"/>
                  <a:gd name="T52" fmla="*/ 470 w 473"/>
                  <a:gd name="T53" fmla="*/ 9 h 34"/>
                  <a:gd name="T54" fmla="*/ 471 w 473"/>
                  <a:gd name="T55" fmla="*/ 6 h 34"/>
                  <a:gd name="T56" fmla="*/ 472 w 473"/>
                  <a:gd name="T57" fmla="*/ 5 h 34"/>
                  <a:gd name="T58" fmla="*/ 472 w 473"/>
                  <a:gd name="T59" fmla="*/ 0 h 34"/>
                  <a:gd name="T60" fmla="*/ 0 w 473"/>
                  <a:gd name="T6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3" h="34">
                    <a:moveTo>
                      <a:pt x="0" y="0"/>
                    </a:moveTo>
                    <a:lnTo>
                      <a:pt x="4" y="2"/>
                    </a:lnTo>
                    <a:lnTo>
                      <a:pt x="13" y="5"/>
                    </a:lnTo>
                    <a:lnTo>
                      <a:pt x="27" y="6"/>
                    </a:lnTo>
                    <a:lnTo>
                      <a:pt x="41" y="9"/>
                    </a:lnTo>
                    <a:lnTo>
                      <a:pt x="58" y="11"/>
                    </a:lnTo>
                    <a:lnTo>
                      <a:pt x="71" y="13"/>
                    </a:lnTo>
                    <a:lnTo>
                      <a:pt x="87" y="16"/>
                    </a:lnTo>
                    <a:lnTo>
                      <a:pt x="101" y="18"/>
                    </a:lnTo>
                    <a:lnTo>
                      <a:pt x="116" y="21"/>
                    </a:lnTo>
                    <a:lnTo>
                      <a:pt x="131" y="23"/>
                    </a:lnTo>
                    <a:lnTo>
                      <a:pt x="146" y="24"/>
                    </a:lnTo>
                    <a:lnTo>
                      <a:pt x="161" y="27"/>
                    </a:lnTo>
                    <a:lnTo>
                      <a:pt x="176" y="29"/>
                    </a:lnTo>
                    <a:lnTo>
                      <a:pt x="186" y="32"/>
                    </a:lnTo>
                    <a:lnTo>
                      <a:pt x="285" y="33"/>
                    </a:lnTo>
                    <a:lnTo>
                      <a:pt x="379" y="33"/>
                    </a:lnTo>
                    <a:lnTo>
                      <a:pt x="404" y="32"/>
                    </a:lnTo>
                    <a:lnTo>
                      <a:pt x="421" y="27"/>
                    </a:lnTo>
                    <a:lnTo>
                      <a:pt x="432" y="24"/>
                    </a:lnTo>
                    <a:lnTo>
                      <a:pt x="441" y="23"/>
                    </a:lnTo>
                    <a:lnTo>
                      <a:pt x="450" y="21"/>
                    </a:lnTo>
                    <a:lnTo>
                      <a:pt x="456" y="18"/>
                    </a:lnTo>
                    <a:lnTo>
                      <a:pt x="459" y="16"/>
                    </a:lnTo>
                    <a:lnTo>
                      <a:pt x="463" y="13"/>
                    </a:lnTo>
                    <a:lnTo>
                      <a:pt x="468" y="11"/>
                    </a:lnTo>
                    <a:lnTo>
                      <a:pt x="470" y="9"/>
                    </a:lnTo>
                    <a:lnTo>
                      <a:pt x="471" y="6"/>
                    </a:lnTo>
                    <a:lnTo>
                      <a:pt x="472" y="5"/>
                    </a:lnTo>
                    <a:lnTo>
                      <a:pt x="472" y="0"/>
                    </a:lnTo>
                    <a:lnTo>
                      <a:pt x="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8" name="Freeform 259"/>
              <p:cNvSpPr>
                <a:spLocks/>
              </p:cNvSpPr>
              <p:nvPr/>
            </p:nvSpPr>
            <p:spPr bwMode="auto">
              <a:xfrm>
                <a:off x="2946" y="265"/>
                <a:ext cx="4" cy="9"/>
              </a:xfrm>
              <a:custGeom>
                <a:avLst/>
                <a:gdLst>
                  <a:gd name="T0" fmla="*/ 3 w 4"/>
                  <a:gd name="T1" fmla="*/ 0 h 9"/>
                  <a:gd name="T2" fmla="*/ 0 w 4"/>
                  <a:gd name="T3" fmla="*/ 0 h 9"/>
                  <a:gd name="T4" fmla="*/ 0 w 4"/>
                  <a:gd name="T5" fmla="*/ 8 h 9"/>
                  <a:gd name="T6" fmla="*/ 3 w 4"/>
                  <a:gd name="T7" fmla="*/ 8 h 9"/>
                  <a:gd name="T8" fmla="*/ 3 w 4"/>
                  <a:gd name="T9" fmla="*/ 0 h 9"/>
                </a:gdLst>
                <a:ahLst/>
                <a:cxnLst>
                  <a:cxn ang="0">
                    <a:pos x="T0" y="T1"/>
                  </a:cxn>
                  <a:cxn ang="0">
                    <a:pos x="T2" y="T3"/>
                  </a:cxn>
                  <a:cxn ang="0">
                    <a:pos x="T4" y="T5"/>
                  </a:cxn>
                  <a:cxn ang="0">
                    <a:pos x="T6" y="T7"/>
                  </a:cxn>
                  <a:cxn ang="0">
                    <a:pos x="T8" y="T9"/>
                  </a:cxn>
                </a:cxnLst>
                <a:rect l="0" t="0" r="r" b="b"/>
                <a:pathLst>
                  <a:path w="4" h="9">
                    <a:moveTo>
                      <a:pt x="3" y="0"/>
                    </a:moveTo>
                    <a:lnTo>
                      <a:pt x="0" y="0"/>
                    </a:lnTo>
                    <a:lnTo>
                      <a:pt x="0" y="8"/>
                    </a:lnTo>
                    <a:lnTo>
                      <a:pt x="3" y="8"/>
                    </a:lnTo>
                    <a:lnTo>
                      <a:pt x="3"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9" name="Freeform 260"/>
              <p:cNvSpPr>
                <a:spLocks/>
              </p:cNvSpPr>
              <p:nvPr/>
            </p:nvSpPr>
            <p:spPr bwMode="auto">
              <a:xfrm>
                <a:off x="2940" y="254"/>
                <a:ext cx="4" cy="28"/>
              </a:xfrm>
              <a:custGeom>
                <a:avLst/>
                <a:gdLst>
                  <a:gd name="T0" fmla="*/ 0 w 4"/>
                  <a:gd name="T1" fmla="*/ 28 h 29"/>
                  <a:gd name="T2" fmla="*/ 0 w 4"/>
                  <a:gd name="T3" fmla="*/ 0 h 29"/>
                  <a:gd name="T4" fmla="*/ 3 w 4"/>
                  <a:gd name="T5" fmla="*/ 0 h 29"/>
                  <a:gd name="T6" fmla="*/ 3 w 4"/>
                  <a:gd name="T7" fmla="*/ 28 h 29"/>
                  <a:gd name="T8" fmla="*/ 0 w 4"/>
                  <a:gd name="T9" fmla="*/ 28 h 29"/>
                </a:gdLst>
                <a:ahLst/>
                <a:cxnLst>
                  <a:cxn ang="0">
                    <a:pos x="T0" y="T1"/>
                  </a:cxn>
                  <a:cxn ang="0">
                    <a:pos x="T2" y="T3"/>
                  </a:cxn>
                  <a:cxn ang="0">
                    <a:pos x="T4" y="T5"/>
                  </a:cxn>
                  <a:cxn ang="0">
                    <a:pos x="T6" y="T7"/>
                  </a:cxn>
                  <a:cxn ang="0">
                    <a:pos x="T8" y="T9"/>
                  </a:cxn>
                </a:cxnLst>
                <a:rect l="0" t="0" r="r" b="b"/>
                <a:pathLst>
                  <a:path w="4" h="29">
                    <a:moveTo>
                      <a:pt x="0" y="28"/>
                    </a:moveTo>
                    <a:lnTo>
                      <a:pt x="0" y="0"/>
                    </a:lnTo>
                    <a:lnTo>
                      <a:pt x="3" y="0"/>
                    </a:lnTo>
                    <a:lnTo>
                      <a:pt x="3" y="28"/>
                    </a:lnTo>
                    <a:lnTo>
                      <a:pt x="0" y="28"/>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0" name="Freeform 261"/>
              <p:cNvSpPr>
                <a:spLocks/>
              </p:cNvSpPr>
              <p:nvPr/>
            </p:nvSpPr>
            <p:spPr bwMode="auto">
              <a:xfrm>
                <a:off x="3234" y="198"/>
                <a:ext cx="55" cy="37"/>
              </a:xfrm>
              <a:custGeom>
                <a:avLst/>
                <a:gdLst>
                  <a:gd name="T0" fmla="*/ 53 w 54"/>
                  <a:gd name="T1" fmla="*/ 36 h 37"/>
                  <a:gd name="T2" fmla="*/ 53 w 54"/>
                  <a:gd name="T3" fmla="*/ 5 h 37"/>
                  <a:gd name="T4" fmla="*/ 52 w 54"/>
                  <a:gd name="T5" fmla="*/ 2 h 37"/>
                  <a:gd name="T6" fmla="*/ 49 w 54"/>
                  <a:gd name="T7" fmla="*/ 0 h 37"/>
                  <a:gd name="T8" fmla="*/ 2 w 54"/>
                  <a:gd name="T9" fmla="*/ 0 h 37"/>
                  <a:gd name="T10" fmla="*/ 1 w 54"/>
                  <a:gd name="T11" fmla="*/ 2 h 37"/>
                  <a:gd name="T12" fmla="*/ 0 w 54"/>
                  <a:gd name="T13" fmla="*/ 5 h 37"/>
                  <a:gd name="T14" fmla="*/ 0 w 54"/>
                  <a:gd name="T15" fmla="*/ 36 h 37"/>
                  <a:gd name="T16" fmla="*/ 53 w 5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7">
                    <a:moveTo>
                      <a:pt x="53" y="36"/>
                    </a:moveTo>
                    <a:lnTo>
                      <a:pt x="53" y="5"/>
                    </a:lnTo>
                    <a:lnTo>
                      <a:pt x="52" y="2"/>
                    </a:lnTo>
                    <a:lnTo>
                      <a:pt x="49" y="0"/>
                    </a:lnTo>
                    <a:lnTo>
                      <a:pt x="2" y="0"/>
                    </a:lnTo>
                    <a:lnTo>
                      <a:pt x="1" y="2"/>
                    </a:lnTo>
                    <a:lnTo>
                      <a:pt x="0" y="5"/>
                    </a:lnTo>
                    <a:lnTo>
                      <a:pt x="0" y="36"/>
                    </a:lnTo>
                    <a:lnTo>
                      <a:pt x="53" y="3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grpSp>
        <p:nvGrpSpPr>
          <p:cNvPr id="112" name="Group 251"/>
          <p:cNvGrpSpPr>
            <a:grpSpLocks/>
          </p:cNvGrpSpPr>
          <p:nvPr/>
        </p:nvGrpSpPr>
        <p:grpSpPr bwMode="auto">
          <a:xfrm>
            <a:off x="2771800" y="2996952"/>
            <a:ext cx="533400" cy="317500"/>
            <a:chOff x="2936" y="198"/>
            <a:chExt cx="473" cy="256"/>
          </a:xfrm>
        </p:grpSpPr>
        <p:sp>
          <p:nvSpPr>
            <p:cNvPr id="113" name="Rectangle 252"/>
            <p:cNvSpPr>
              <a:spLocks noChangeArrowheads="1"/>
            </p:cNvSpPr>
            <p:nvPr/>
          </p:nvSpPr>
          <p:spPr bwMode="auto">
            <a:xfrm>
              <a:off x="3056" y="289"/>
              <a:ext cx="305" cy="1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11125" tIns="55563" rIns="111125" bIns="55563">
              <a:spAutoFit/>
            </a:bodyPr>
            <a:lstStyle/>
            <a:p>
              <a:pPr defTabSz="1096963">
                <a:defRPr/>
              </a:pPr>
              <a:r>
                <a:rPr lang="en-US" sz="600" dirty="0" err="1">
                  <a:solidFill>
                    <a:srgbClr val="000000"/>
                  </a:solidFill>
                  <a:cs typeface="Times New Roman" charset="0"/>
                </a:rPr>
                <a:t>ssg</a:t>
              </a:r>
              <a:endParaRPr lang="en-US" sz="600" dirty="0">
                <a:solidFill>
                  <a:srgbClr val="000000"/>
                </a:solidFill>
                <a:cs typeface="Times New Roman" charset="0"/>
              </a:endParaRPr>
            </a:p>
          </p:txBody>
        </p:sp>
        <p:grpSp>
          <p:nvGrpSpPr>
            <p:cNvPr id="114" name="Group 253"/>
            <p:cNvGrpSpPr>
              <a:grpSpLocks/>
            </p:cNvGrpSpPr>
            <p:nvPr/>
          </p:nvGrpSpPr>
          <p:grpSpPr bwMode="auto">
            <a:xfrm>
              <a:off x="2936" y="198"/>
              <a:ext cx="473" cy="105"/>
              <a:chOff x="2936" y="198"/>
              <a:chExt cx="473" cy="105"/>
            </a:xfrm>
          </p:grpSpPr>
          <p:sp>
            <p:nvSpPr>
              <p:cNvPr id="115" name="Arc 254"/>
              <p:cNvSpPr>
                <a:spLocks/>
              </p:cNvSpPr>
              <p:nvPr/>
            </p:nvSpPr>
            <p:spPr bwMode="auto">
              <a:xfrm>
                <a:off x="3346" y="245"/>
                <a:ext cx="18" cy="22"/>
              </a:xfrm>
              <a:custGeom>
                <a:avLst/>
                <a:gdLst>
                  <a:gd name="G0" fmla="+- 1232 0 0"/>
                  <a:gd name="G1" fmla="+- 21600 0 0"/>
                  <a:gd name="G2" fmla="+- 21600 0 0"/>
                  <a:gd name="T0" fmla="*/ 0 w 22573"/>
                  <a:gd name="T1" fmla="*/ 35 h 21600"/>
                  <a:gd name="T2" fmla="*/ 22573 w 22573"/>
                  <a:gd name="T3" fmla="*/ 18265 h 21600"/>
                  <a:gd name="T4" fmla="*/ 1232 w 22573"/>
                  <a:gd name="T5" fmla="*/ 21600 h 21600"/>
                </a:gdLst>
                <a:ahLst/>
                <a:cxnLst>
                  <a:cxn ang="0">
                    <a:pos x="T0" y="T1"/>
                  </a:cxn>
                  <a:cxn ang="0">
                    <a:pos x="T2" y="T3"/>
                  </a:cxn>
                  <a:cxn ang="0">
                    <a:pos x="T4" y="T5"/>
                  </a:cxn>
                </a:cxnLst>
                <a:rect l="0" t="0" r="r" b="b"/>
                <a:pathLst>
                  <a:path w="22573" h="21600" fill="none" extrusionOk="0">
                    <a:moveTo>
                      <a:pt x="0" y="35"/>
                    </a:moveTo>
                    <a:cubicBezTo>
                      <a:pt x="410" y="11"/>
                      <a:pt x="821" y="-1"/>
                      <a:pt x="1232" y="-1"/>
                    </a:cubicBezTo>
                    <a:cubicBezTo>
                      <a:pt x="11873" y="-1"/>
                      <a:pt x="20929" y="7750"/>
                      <a:pt x="22572" y="18265"/>
                    </a:cubicBezTo>
                  </a:path>
                  <a:path w="22573" h="21600" stroke="0" extrusionOk="0">
                    <a:moveTo>
                      <a:pt x="0" y="35"/>
                    </a:moveTo>
                    <a:cubicBezTo>
                      <a:pt x="410" y="11"/>
                      <a:pt x="821" y="-1"/>
                      <a:pt x="1232" y="-1"/>
                    </a:cubicBezTo>
                    <a:cubicBezTo>
                      <a:pt x="11873" y="-1"/>
                      <a:pt x="20929" y="7750"/>
                      <a:pt x="22572" y="18265"/>
                    </a:cubicBezTo>
                    <a:lnTo>
                      <a:pt x="1232" y="2160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6" name="Freeform 255"/>
              <p:cNvSpPr>
                <a:spLocks/>
              </p:cNvSpPr>
              <p:nvPr/>
            </p:nvSpPr>
            <p:spPr bwMode="auto">
              <a:xfrm>
                <a:off x="2949" y="240"/>
                <a:ext cx="34" cy="28"/>
              </a:xfrm>
              <a:custGeom>
                <a:avLst/>
                <a:gdLst>
                  <a:gd name="T0" fmla="*/ 0 w 33"/>
                  <a:gd name="T1" fmla="*/ 27 h 28"/>
                  <a:gd name="T2" fmla="*/ 0 w 33"/>
                  <a:gd name="T3" fmla="*/ 0 h 28"/>
                  <a:gd name="T4" fmla="*/ 25 w 33"/>
                  <a:gd name="T5" fmla="*/ 0 h 28"/>
                  <a:gd name="T6" fmla="*/ 32 w 33"/>
                  <a:gd name="T7" fmla="*/ 27 h 28"/>
                  <a:gd name="T8" fmla="*/ 0 w 33"/>
                  <a:gd name="T9" fmla="*/ 27 h 28"/>
                </a:gdLst>
                <a:ahLst/>
                <a:cxnLst>
                  <a:cxn ang="0">
                    <a:pos x="T0" y="T1"/>
                  </a:cxn>
                  <a:cxn ang="0">
                    <a:pos x="T2" y="T3"/>
                  </a:cxn>
                  <a:cxn ang="0">
                    <a:pos x="T4" y="T5"/>
                  </a:cxn>
                  <a:cxn ang="0">
                    <a:pos x="T6" y="T7"/>
                  </a:cxn>
                  <a:cxn ang="0">
                    <a:pos x="T8" y="T9"/>
                  </a:cxn>
                </a:cxnLst>
                <a:rect l="0" t="0" r="r" b="b"/>
                <a:pathLst>
                  <a:path w="33" h="28">
                    <a:moveTo>
                      <a:pt x="0" y="27"/>
                    </a:moveTo>
                    <a:lnTo>
                      <a:pt x="0" y="0"/>
                    </a:lnTo>
                    <a:lnTo>
                      <a:pt x="25" y="0"/>
                    </a:lnTo>
                    <a:lnTo>
                      <a:pt x="32" y="27"/>
                    </a:lnTo>
                    <a:lnTo>
                      <a:pt x="0" y="27"/>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7" name="Freeform 256"/>
              <p:cNvSpPr>
                <a:spLocks/>
              </p:cNvSpPr>
              <p:nvPr/>
            </p:nvSpPr>
            <p:spPr bwMode="auto">
              <a:xfrm>
                <a:off x="2949" y="268"/>
                <a:ext cx="34" cy="28"/>
              </a:xfrm>
              <a:custGeom>
                <a:avLst/>
                <a:gdLst>
                  <a:gd name="T0" fmla="*/ 0 w 33"/>
                  <a:gd name="T1" fmla="*/ 0 h 28"/>
                  <a:gd name="T2" fmla="*/ 0 w 33"/>
                  <a:gd name="T3" fmla="*/ 27 h 28"/>
                  <a:gd name="T4" fmla="*/ 25 w 33"/>
                  <a:gd name="T5" fmla="*/ 27 h 28"/>
                  <a:gd name="T6" fmla="*/ 32 w 33"/>
                  <a:gd name="T7" fmla="*/ 0 h 28"/>
                  <a:gd name="T8" fmla="*/ 0 w 33"/>
                  <a:gd name="T9" fmla="*/ 0 h 28"/>
                </a:gdLst>
                <a:ahLst/>
                <a:cxnLst>
                  <a:cxn ang="0">
                    <a:pos x="T0" y="T1"/>
                  </a:cxn>
                  <a:cxn ang="0">
                    <a:pos x="T2" y="T3"/>
                  </a:cxn>
                  <a:cxn ang="0">
                    <a:pos x="T4" y="T5"/>
                  </a:cxn>
                  <a:cxn ang="0">
                    <a:pos x="T6" y="T7"/>
                  </a:cxn>
                  <a:cxn ang="0">
                    <a:pos x="T8" y="T9"/>
                  </a:cxn>
                </a:cxnLst>
                <a:rect l="0" t="0" r="r" b="b"/>
                <a:pathLst>
                  <a:path w="33" h="28">
                    <a:moveTo>
                      <a:pt x="0" y="0"/>
                    </a:moveTo>
                    <a:lnTo>
                      <a:pt x="0" y="27"/>
                    </a:lnTo>
                    <a:lnTo>
                      <a:pt x="25" y="27"/>
                    </a:lnTo>
                    <a:lnTo>
                      <a:pt x="32" y="0"/>
                    </a:lnTo>
                    <a:lnTo>
                      <a:pt x="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8" name="Freeform 257"/>
              <p:cNvSpPr>
                <a:spLocks/>
              </p:cNvSpPr>
              <p:nvPr/>
            </p:nvSpPr>
            <p:spPr bwMode="auto">
              <a:xfrm>
                <a:off x="2936" y="234"/>
                <a:ext cx="473" cy="35"/>
              </a:xfrm>
              <a:custGeom>
                <a:avLst/>
                <a:gdLst>
                  <a:gd name="T0" fmla="*/ 0 w 473"/>
                  <a:gd name="T1" fmla="*/ 33 h 34"/>
                  <a:gd name="T2" fmla="*/ 4 w 473"/>
                  <a:gd name="T3" fmla="*/ 31 h 34"/>
                  <a:gd name="T4" fmla="*/ 13 w 473"/>
                  <a:gd name="T5" fmla="*/ 29 h 34"/>
                  <a:gd name="T6" fmla="*/ 27 w 473"/>
                  <a:gd name="T7" fmla="*/ 27 h 34"/>
                  <a:gd name="T8" fmla="*/ 41 w 473"/>
                  <a:gd name="T9" fmla="*/ 24 h 34"/>
                  <a:gd name="T10" fmla="*/ 58 w 473"/>
                  <a:gd name="T11" fmla="*/ 22 h 34"/>
                  <a:gd name="T12" fmla="*/ 71 w 473"/>
                  <a:gd name="T13" fmla="*/ 20 h 34"/>
                  <a:gd name="T14" fmla="*/ 87 w 473"/>
                  <a:gd name="T15" fmla="*/ 17 h 34"/>
                  <a:gd name="T16" fmla="*/ 101 w 473"/>
                  <a:gd name="T17" fmla="*/ 15 h 34"/>
                  <a:gd name="T18" fmla="*/ 116 w 473"/>
                  <a:gd name="T19" fmla="*/ 13 h 34"/>
                  <a:gd name="T20" fmla="*/ 131 w 473"/>
                  <a:gd name="T21" fmla="*/ 11 h 34"/>
                  <a:gd name="T22" fmla="*/ 146 w 473"/>
                  <a:gd name="T23" fmla="*/ 9 h 34"/>
                  <a:gd name="T24" fmla="*/ 161 w 473"/>
                  <a:gd name="T25" fmla="*/ 6 h 34"/>
                  <a:gd name="T26" fmla="*/ 176 w 473"/>
                  <a:gd name="T27" fmla="*/ 4 h 34"/>
                  <a:gd name="T28" fmla="*/ 186 w 473"/>
                  <a:gd name="T29" fmla="*/ 1 h 34"/>
                  <a:gd name="T30" fmla="*/ 285 w 473"/>
                  <a:gd name="T31" fmla="*/ 0 h 34"/>
                  <a:gd name="T32" fmla="*/ 379 w 473"/>
                  <a:gd name="T33" fmla="*/ 0 h 34"/>
                  <a:gd name="T34" fmla="*/ 404 w 473"/>
                  <a:gd name="T35" fmla="*/ 1 h 34"/>
                  <a:gd name="T36" fmla="*/ 421 w 473"/>
                  <a:gd name="T37" fmla="*/ 6 h 34"/>
                  <a:gd name="T38" fmla="*/ 432 w 473"/>
                  <a:gd name="T39" fmla="*/ 9 h 34"/>
                  <a:gd name="T40" fmla="*/ 441 w 473"/>
                  <a:gd name="T41" fmla="*/ 11 h 34"/>
                  <a:gd name="T42" fmla="*/ 450 w 473"/>
                  <a:gd name="T43" fmla="*/ 13 h 34"/>
                  <a:gd name="T44" fmla="*/ 456 w 473"/>
                  <a:gd name="T45" fmla="*/ 15 h 34"/>
                  <a:gd name="T46" fmla="*/ 459 w 473"/>
                  <a:gd name="T47" fmla="*/ 17 h 34"/>
                  <a:gd name="T48" fmla="*/ 463 w 473"/>
                  <a:gd name="T49" fmla="*/ 20 h 34"/>
                  <a:gd name="T50" fmla="*/ 468 w 473"/>
                  <a:gd name="T51" fmla="*/ 22 h 34"/>
                  <a:gd name="T52" fmla="*/ 470 w 473"/>
                  <a:gd name="T53" fmla="*/ 24 h 34"/>
                  <a:gd name="T54" fmla="*/ 471 w 473"/>
                  <a:gd name="T55" fmla="*/ 27 h 34"/>
                  <a:gd name="T56" fmla="*/ 472 w 473"/>
                  <a:gd name="T57" fmla="*/ 29 h 34"/>
                  <a:gd name="T58" fmla="*/ 472 w 473"/>
                  <a:gd name="T59" fmla="*/ 33 h 34"/>
                  <a:gd name="T60" fmla="*/ 0 w 473"/>
                  <a:gd name="T6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3" h="34">
                    <a:moveTo>
                      <a:pt x="0" y="33"/>
                    </a:moveTo>
                    <a:lnTo>
                      <a:pt x="4" y="31"/>
                    </a:lnTo>
                    <a:lnTo>
                      <a:pt x="13" y="29"/>
                    </a:lnTo>
                    <a:lnTo>
                      <a:pt x="27" y="27"/>
                    </a:lnTo>
                    <a:lnTo>
                      <a:pt x="41" y="24"/>
                    </a:lnTo>
                    <a:lnTo>
                      <a:pt x="58" y="22"/>
                    </a:lnTo>
                    <a:lnTo>
                      <a:pt x="71" y="20"/>
                    </a:lnTo>
                    <a:lnTo>
                      <a:pt x="87" y="17"/>
                    </a:lnTo>
                    <a:lnTo>
                      <a:pt x="101" y="15"/>
                    </a:lnTo>
                    <a:lnTo>
                      <a:pt x="116" y="13"/>
                    </a:lnTo>
                    <a:lnTo>
                      <a:pt x="131" y="11"/>
                    </a:lnTo>
                    <a:lnTo>
                      <a:pt x="146" y="9"/>
                    </a:lnTo>
                    <a:lnTo>
                      <a:pt x="161" y="6"/>
                    </a:lnTo>
                    <a:lnTo>
                      <a:pt x="176" y="4"/>
                    </a:lnTo>
                    <a:lnTo>
                      <a:pt x="186" y="1"/>
                    </a:lnTo>
                    <a:lnTo>
                      <a:pt x="285" y="0"/>
                    </a:lnTo>
                    <a:lnTo>
                      <a:pt x="379" y="0"/>
                    </a:lnTo>
                    <a:lnTo>
                      <a:pt x="404" y="1"/>
                    </a:lnTo>
                    <a:lnTo>
                      <a:pt x="421" y="6"/>
                    </a:lnTo>
                    <a:lnTo>
                      <a:pt x="432" y="9"/>
                    </a:lnTo>
                    <a:lnTo>
                      <a:pt x="441" y="11"/>
                    </a:lnTo>
                    <a:lnTo>
                      <a:pt x="450" y="13"/>
                    </a:lnTo>
                    <a:lnTo>
                      <a:pt x="456" y="15"/>
                    </a:lnTo>
                    <a:lnTo>
                      <a:pt x="459" y="17"/>
                    </a:lnTo>
                    <a:lnTo>
                      <a:pt x="463" y="20"/>
                    </a:lnTo>
                    <a:lnTo>
                      <a:pt x="468" y="22"/>
                    </a:lnTo>
                    <a:lnTo>
                      <a:pt x="470" y="24"/>
                    </a:lnTo>
                    <a:lnTo>
                      <a:pt x="471" y="27"/>
                    </a:lnTo>
                    <a:lnTo>
                      <a:pt x="472" y="29"/>
                    </a:lnTo>
                    <a:lnTo>
                      <a:pt x="472" y="33"/>
                    </a:lnTo>
                    <a:lnTo>
                      <a:pt x="0" y="33"/>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9" name="Freeform 258"/>
              <p:cNvSpPr>
                <a:spLocks/>
              </p:cNvSpPr>
              <p:nvPr/>
            </p:nvSpPr>
            <p:spPr bwMode="auto">
              <a:xfrm>
                <a:off x="2936" y="268"/>
                <a:ext cx="473" cy="35"/>
              </a:xfrm>
              <a:custGeom>
                <a:avLst/>
                <a:gdLst>
                  <a:gd name="T0" fmla="*/ 0 w 473"/>
                  <a:gd name="T1" fmla="*/ 0 h 34"/>
                  <a:gd name="T2" fmla="*/ 4 w 473"/>
                  <a:gd name="T3" fmla="*/ 2 h 34"/>
                  <a:gd name="T4" fmla="*/ 13 w 473"/>
                  <a:gd name="T5" fmla="*/ 5 h 34"/>
                  <a:gd name="T6" fmla="*/ 27 w 473"/>
                  <a:gd name="T7" fmla="*/ 6 h 34"/>
                  <a:gd name="T8" fmla="*/ 41 w 473"/>
                  <a:gd name="T9" fmla="*/ 9 h 34"/>
                  <a:gd name="T10" fmla="*/ 58 w 473"/>
                  <a:gd name="T11" fmla="*/ 11 h 34"/>
                  <a:gd name="T12" fmla="*/ 71 w 473"/>
                  <a:gd name="T13" fmla="*/ 13 h 34"/>
                  <a:gd name="T14" fmla="*/ 87 w 473"/>
                  <a:gd name="T15" fmla="*/ 16 h 34"/>
                  <a:gd name="T16" fmla="*/ 101 w 473"/>
                  <a:gd name="T17" fmla="*/ 18 h 34"/>
                  <a:gd name="T18" fmla="*/ 116 w 473"/>
                  <a:gd name="T19" fmla="*/ 21 h 34"/>
                  <a:gd name="T20" fmla="*/ 131 w 473"/>
                  <a:gd name="T21" fmla="*/ 23 h 34"/>
                  <a:gd name="T22" fmla="*/ 146 w 473"/>
                  <a:gd name="T23" fmla="*/ 24 h 34"/>
                  <a:gd name="T24" fmla="*/ 161 w 473"/>
                  <a:gd name="T25" fmla="*/ 27 h 34"/>
                  <a:gd name="T26" fmla="*/ 176 w 473"/>
                  <a:gd name="T27" fmla="*/ 29 h 34"/>
                  <a:gd name="T28" fmla="*/ 186 w 473"/>
                  <a:gd name="T29" fmla="*/ 32 h 34"/>
                  <a:gd name="T30" fmla="*/ 285 w 473"/>
                  <a:gd name="T31" fmla="*/ 33 h 34"/>
                  <a:gd name="T32" fmla="*/ 379 w 473"/>
                  <a:gd name="T33" fmla="*/ 33 h 34"/>
                  <a:gd name="T34" fmla="*/ 404 w 473"/>
                  <a:gd name="T35" fmla="*/ 32 h 34"/>
                  <a:gd name="T36" fmla="*/ 421 w 473"/>
                  <a:gd name="T37" fmla="*/ 27 h 34"/>
                  <a:gd name="T38" fmla="*/ 432 w 473"/>
                  <a:gd name="T39" fmla="*/ 24 h 34"/>
                  <a:gd name="T40" fmla="*/ 441 w 473"/>
                  <a:gd name="T41" fmla="*/ 23 h 34"/>
                  <a:gd name="T42" fmla="*/ 450 w 473"/>
                  <a:gd name="T43" fmla="*/ 21 h 34"/>
                  <a:gd name="T44" fmla="*/ 456 w 473"/>
                  <a:gd name="T45" fmla="*/ 18 h 34"/>
                  <a:gd name="T46" fmla="*/ 459 w 473"/>
                  <a:gd name="T47" fmla="*/ 16 h 34"/>
                  <a:gd name="T48" fmla="*/ 463 w 473"/>
                  <a:gd name="T49" fmla="*/ 13 h 34"/>
                  <a:gd name="T50" fmla="*/ 468 w 473"/>
                  <a:gd name="T51" fmla="*/ 11 h 34"/>
                  <a:gd name="T52" fmla="*/ 470 w 473"/>
                  <a:gd name="T53" fmla="*/ 9 h 34"/>
                  <a:gd name="T54" fmla="*/ 471 w 473"/>
                  <a:gd name="T55" fmla="*/ 6 h 34"/>
                  <a:gd name="T56" fmla="*/ 472 w 473"/>
                  <a:gd name="T57" fmla="*/ 5 h 34"/>
                  <a:gd name="T58" fmla="*/ 472 w 473"/>
                  <a:gd name="T59" fmla="*/ 0 h 34"/>
                  <a:gd name="T60" fmla="*/ 0 w 473"/>
                  <a:gd name="T6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3" h="34">
                    <a:moveTo>
                      <a:pt x="0" y="0"/>
                    </a:moveTo>
                    <a:lnTo>
                      <a:pt x="4" y="2"/>
                    </a:lnTo>
                    <a:lnTo>
                      <a:pt x="13" y="5"/>
                    </a:lnTo>
                    <a:lnTo>
                      <a:pt x="27" y="6"/>
                    </a:lnTo>
                    <a:lnTo>
                      <a:pt x="41" y="9"/>
                    </a:lnTo>
                    <a:lnTo>
                      <a:pt x="58" y="11"/>
                    </a:lnTo>
                    <a:lnTo>
                      <a:pt x="71" y="13"/>
                    </a:lnTo>
                    <a:lnTo>
                      <a:pt x="87" y="16"/>
                    </a:lnTo>
                    <a:lnTo>
                      <a:pt x="101" y="18"/>
                    </a:lnTo>
                    <a:lnTo>
                      <a:pt x="116" y="21"/>
                    </a:lnTo>
                    <a:lnTo>
                      <a:pt x="131" y="23"/>
                    </a:lnTo>
                    <a:lnTo>
                      <a:pt x="146" y="24"/>
                    </a:lnTo>
                    <a:lnTo>
                      <a:pt x="161" y="27"/>
                    </a:lnTo>
                    <a:lnTo>
                      <a:pt x="176" y="29"/>
                    </a:lnTo>
                    <a:lnTo>
                      <a:pt x="186" y="32"/>
                    </a:lnTo>
                    <a:lnTo>
                      <a:pt x="285" y="33"/>
                    </a:lnTo>
                    <a:lnTo>
                      <a:pt x="379" y="33"/>
                    </a:lnTo>
                    <a:lnTo>
                      <a:pt x="404" y="32"/>
                    </a:lnTo>
                    <a:lnTo>
                      <a:pt x="421" y="27"/>
                    </a:lnTo>
                    <a:lnTo>
                      <a:pt x="432" y="24"/>
                    </a:lnTo>
                    <a:lnTo>
                      <a:pt x="441" y="23"/>
                    </a:lnTo>
                    <a:lnTo>
                      <a:pt x="450" y="21"/>
                    </a:lnTo>
                    <a:lnTo>
                      <a:pt x="456" y="18"/>
                    </a:lnTo>
                    <a:lnTo>
                      <a:pt x="459" y="16"/>
                    </a:lnTo>
                    <a:lnTo>
                      <a:pt x="463" y="13"/>
                    </a:lnTo>
                    <a:lnTo>
                      <a:pt x="468" y="11"/>
                    </a:lnTo>
                    <a:lnTo>
                      <a:pt x="470" y="9"/>
                    </a:lnTo>
                    <a:lnTo>
                      <a:pt x="471" y="6"/>
                    </a:lnTo>
                    <a:lnTo>
                      <a:pt x="472" y="5"/>
                    </a:lnTo>
                    <a:lnTo>
                      <a:pt x="472" y="0"/>
                    </a:lnTo>
                    <a:lnTo>
                      <a:pt x="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0" name="Freeform 259"/>
              <p:cNvSpPr>
                <a:spLocks/>
              </p:cNvSpPr>
              <p:nvPr/>
            </p:nvSpPr>
            <p:spPr bwMode="auto">
              <a:xfrm>
                <a:off x="2946" y="265"/>
                <a:ext cx="4" cy="9"/>
              </a:xfrm>
              <a:custGeom>
                <a:avLst/>
                <a:gdLst>
                  <a:gd name="T0" fmla="*/ 3 w 4"/>
                  <a:gd name="T1" fmla="*/ 0 h 9"/>
                  <a:gd name="T2" fmla="*/ 0 w 4"/>
                  <a:gd name="T3" fmla="*/ 0 h 9"/>
                  <a:gd name="T4" fmla="*/ 0 w 4"/>
                  <a:gd name="T5" fmla="*/ 8 h 9"/>
                  <a:gd name="T6" fmla="*/ 3 w 4"/>
                  <a:gd name="T7" fmla="*/ 8 h 9"/>
                  <a:gd name="T8" fmla="*/ 3 w 4"/>
                  <a:gd name="T9" fmla="*/ 0 h 9"/>
                </a:gdLst>
                <a:ahLst/>
                <a:cxnLst>
                  <a:cxn ang="0">
                    <a:pos x="T0" y="T1"/>
                  </a:cxn>
                  <a:cxn ang="0">
                    <a:pos x="T2" y="T3"/>
                  </a:cxn>
                  <a:cxn ang="0">
                    <a:pos x="T4" y="T5"/>
                  </a:cxn>
                  <a:cxn ang="0">
                    <a:pos x="T6" y="T7"/>
                  </a:cxn>
                  <a:cxn ang="0">
                    <a:pos x="T8" y="T9"/>
                  </a:cxn>
                </a:cxnLst>
                <a:rect l="0" t="0" r="r" b="b"/>
                <a:pathLst>
                  <a:path w="4" h="9">
                    <a:moveTo>
                      <a:pt x="3" y="0"/>
                    </a:moveTo>
                    <a:lnTo>
                      <a:pt x="0" y="0"/>
                    </a:lnTo>
                    <a:lnTo>
                      <a:pt x="0" y="8"/>
                    </a:lnTo>
                    <a:lnTo>
                      <a:pt x="3" y="8"/>
                    </a:lnTo>
                    <a:lnTo>
                      <a:pt x="3"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1" name="Freeform 260"/>
              <p:cNvSpPr>
                <a:spLocks/>
              </p:cNvSpPr>
              <p:nvPr/>
            </p:nvSpPr>
            <p:spPr bwMode="auto">
              <a:xfrm>
                <a:off x="2940" y="254"/>
                <a:ext cx="4" cy="28"/>
              </a:xfrm>
              <a:custGeom>
                <a:avLst/>
                <a:gdLst>
                  <a:gd name="T0" fmla="*/ 0 w 4"/>
                  <a:gd name="T1" fmla="*/ 28 h 29"/>
                  <a:gd name="T2" fmla="*/ 0 w 4"/>
                  <a:gd name="T3" fmla="*/ 0 h 29"/>
                  <a:gd name="T4" fmla="*/ 3 w 4"/>
                  <a:gd name="T5" fmla="*/ 0 h 29"/>
                  <a:gd name="T6" fmla="*/ 3 w 4"/>
                  <a:gd name="T7" fmla="*/ 28 h 29"/>
                  <a:gd name="T8" fmla="*/ 0 w 4"/>
                  <a:gd name="T9" fmla="*/ 28 h 29"/>
                </a:gdLst>
                <a:ahLst/>
                <a:cxnLst>
                  <a:cxn ang="0">
                    <a:pos x="T0" y="T1"/>
                  </a:cxn>
                  <a:cxn ang="0">
                    <a:pos x="T2" y="T3"/>
                  </a:cxn>
                  <a:cxn ang="0">
                    <a:pos x="T4" y="T5"/>
                  </a:cxn>
                  <a:cxn ang="0">
                    <a:pos x="T6" y="T7"/>
                  </a:cxn>
                  <a:cxn ang="0">
                    <a:pos x="T8" y="T9"/>
                  </a:cxn>
                </a:cxnLst>
                <a:rect l="0" t="0" r="r" b="b"/>
                <a:pathLst>
                  <a:path w="4" h="29">
                    <a:moveTo>
                      <a:pt x="0" y="28"/>
                    </a:moveTo>
                    <a:lnTo>
                      <a:pt x="0" y="0"/>
                    </a:lnTo>
                    <a:lnTo>
                      <a:pt x="3" y="0"/>
                    </a:lnTo>
                    <a:lnTo>
                      <a:pt x="3" y="28"/>
                    </a:lnTo>
                    <a:lnTo>
                      <a:pt x="0" y="28"/>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2" name="Freeform 261"/>
              <p:cNvSpPr>
                <a:spLocks/>
              </p:cNvSpPr>
              <p:nvPr/>
            </p:nvSpPr>
            <p:spPr bwMode="auto">
              <a:xfrm>
                <a:off x="3234" y="198"/>
                <a:ext cx="55" cy="37"/>
              </a:xfrm>
              <a:custGeom>
                <a:avLst/>
                <a:gdLst>
                  <a:gd name="T0" fmla="*/ 53 w 54"/>
                  <a:gd name="T1" fmla="*/ 36 h 37"/>
                  <a:gd name="T2" fmla="*/ 53 w 54"/>
                  <a:gd name="T3" fmla="*/ 5 h 37"/>
                  <a:gd name="T4" fmla="*/ 52 w 54"/>
                  <a:gd name="T5" fmla="*/ 2 h 37"/>
                  <a:gd name="T6" fmla="*/ 49 w 54"/>
                  <a:gd name="T7" fmla="*/ 0 h 37"/>
                  <a:gd name="T8" fmla="*/ 2 w 54"/>
                  <a:gd name="T9" fmla="*/ 0 h 37"/>
                  <a:gd name="T10" fmla="*/ 1 w 54"/>
                  <a:gd name="T11" fmla="*/ 2 h 37"/>
                  <a:gd name="T12" fmla="*/ 0 w 54"/>
                  <a:gd name="T13" fmla="*/ 5 h 37"/>
                  <a:gd name="T14" fmla="*/ 0 w 54"/>
                  <a:gd name="T15" fmla="*/ 36 h 37"/>
                  <a:gd name="T16" fmla="*/ 53 w 5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7">
                    <a:moveTo>
                      <a:pt x="53" y="36"/>
                    </a:moveTo>
                    <a:lnTo>
                      <a:pt x="53" y="5"/>
                    </a:lnTo>
                    <a:lnTo>
                      <a:pt x="52" y="2"/>
                    </a:lnTo>
                    <a:lnTo>
                      <a:pt x="49" y="0"/>
                    </a:lnTo>
                    <a:lnTo>
                      <a:pt x="2" y="0"/>
                    </a:lnTo>
                    <a:lnTo>
                      <a:pt x="1" y="2"/>
                    </a:lnTo>
                    <a:lnTo>
                      <a:pt x="0" y="5"/>
                    </a:lnTo>
                    <a:lnTo>
                      <a:pt x="0" y="36"/>
                    </a:lnTo>
                    <a:lnTo>
                      <a:pt x="53" y="3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grpSp>
        <p:nvGrpSpPr>
          <p:cNvPr id="123" name="Group 251"/>
          <p:cNvGrpSpPr>
            <a:grpSpLocks/>
          </p:cNvGrpSpPr>
          <p:nvPr/>
        </p:nvGrpSpPr>
        <p:grpSpPr bwMode="auto">
          <a:xfrm>
            <a:off x="899592" y="3399532"/>
            <a:ext cx="533400" cy="317500"/>
            <a:chOff x="2936" y="198"/>
            <a:chExt cx="473" cy="256"/>
          </a:xfrm>
        </p:grpSpPr>
        <p:sp>
          <p:nvSpPr>
            <p:cNvPr id="124" name="Rectangle 252"/>
            <p:cNvSpPr>
              <a:spLocks noChangeArrowheads="1"/>
            </p:cNvSpPr>
            <p:nvPr/>
          </p:nvSpPr>
          <p:spPr bwMode="auto">
            <a:xfrm>
              <a:off x="3056" y="289"/>
              <a:ext cx="305" cy="1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11125" tIns="55563" rIns="111125" bIns="55563">
              <a:spAutoFit/>
            </a:bodyPr>
            <a:lstStyle/>
            <a:p>
              <a:pPr defTabSz="1096963">
                <a:defRPr/>
              </a:pPr>
              <a:r>
                <a:rPr lang="en-US" sz="600" dirty="0" err="1">
                  <a:solidFill>
                    <a:srgbClr val="000000"/>
                  </a:solidFill>
                  <a:cs typeface="Times New Roman" charset="0"/>
                </a:rPr>
                <a:t>ssg</a:t>
              </a:r>
              <a:endParaRPr lang="en-US" sz="600" dirty="0">
                <a:solidFill>
                  <a:srgbClr val="000000"/>
                </a:solidFill>
                <a:cs typeface="Times New Roman" charset="0"/>
              </a:endParaRPr>
            </a:p>
          </p:txBody>
        </p:sp>
        <p:grpSp>
          <p:nvGrpSpPr>
            <p:cNvPr id="125" name="Group 253"/>
            <p:cNvGrpSpPr>
              <a:grpSpLocks/>
            </p:cNvGrpSpPr>
            <p:nvPr/>
          </p:nvGrpSpPr>
          <p:grpSpPr bwMode="auto">
            <a:xfrm>
              <a:off x="2936" y="198"/>
              <a:ext cx="473" cy="105"/>
              <a:chOff x="2936" y="198"/>
              <a:chExt cx="473" cy="105"/>
            </a:xfrm>
          </p:grpSpPr>
          <p:sp>
            <p:nvSpPr>
              <p:cNvPr id="126" name="Arc 254"/>
              <p:cNvSpPr>
                <a:spLocks/>
              </p:cNvSpPr>
              <p:nvPr/>
            </p:nvSpPr>
            <p:spPr bwMode="auto">
              <a:xfrm>
                <a:off x="3346" y="245"/>
                <a:ext cx="18" cy="22"/>
              </a:xfrm>
              <a:custGeom>
                <a:avLst/>
                <a:gdLst>
                  <a:gd name="G0" fmla="+- 1232 0 0"/>
                  <a:gd name="G1" fmla="+- 21600 0 0"/>
                  <a:gd name="G2" fmla="+- 21600 0 0"/>
                  <a:gd name="T0" fmla="*/ 0 w 22573"/>
                  <a:gd name="T1" fmla="*/ 35 h 21600"/>
                  <a:gd name="T2" fmla="*/ 22573 w 22573"/>
                  <a:gd name="T3" fmla="*/ 18265 h 21600"/>
                  <a:gd name="T4" fmla="*/ 1232 w 22573"/>
                  <a:gd name="T5" fmla="*/ 21600 h 21600"/>
                </a:gdLst>
                <a:ahLst/>
                <a:cxnLst>
                  <a:cxn ang="0">
                    <a:pos x="T0" y="T1"/>
                  </a:cxn>
                  <a:cxn ang="0">
                    <a:pos x="T2" y="T3"/>
                  </a:cxn>
                  <a:cxn ang="0">
                    <a:pos x="T4" y="T5"/>
                  </a:cxn>
                </a:cxnLst>
                <a:rect l="0" t="0" r="r" b="b"/>
                <a:pathLst>
                  <a:path w="22573" h="21600" fill="none" extrusionOk="0">
                    <a:moveTo>
                      <a:pt x="0" y="35"/>
                    </a:moveTo>
                    <a:cubicBezTo>
                      <a:pt x="410" y="11"/>
                      <a:pt x="821" y="-1"/>
                      <a:pt x="1232" y="-1"/>
                    </a:cubicBezTo>
                    <a:cubicBezTo>
                      <a:pt x="11873" y="-1"/>
                      <a:pt x="20929" y="7750"/>
                      <a:pt x="22572" y="18265"/>
                    </a:cubicBezTo>
                  </a:path>
                  <a:path w="22573" h="21600" stroke="0" extrusionOk="0">
                    <a:moveTo>
                      <a:pt x="0" y="35"/>
                    </a:moveTo>
                    <a:cubicBezTo>
                      <a:pt x="410" y="11"/>
                      <a:pt x="821" y="-1"/>
                      <a:pt x="1232" y="-1"/>
                    </a:cubicBezTo>
                    <a:cubicBezTo>
                      <a:pt x="11873" y="-1"/>
                      <a:pt x="20929" y="7750"/>
                      <a:pt x="22572" y="18265"/>
                    </a:cubicBezTo>
                    <a:lnTo>
                      <a:pt x="1232" y="2160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7" name="Freeform 255"/>
              <p:cNvSpPr>
                <a:spLocks/>
              </p:cNvSpPr>
              <p:nvPr/>
            </p:nvSpPr>
            <p:spPr bwMode="auto">
              <a:xfrm>
                <a:off x="2949" y="240"/>
                <a:ext cx="34" cy="28"/>
              </a:xfrm>
              <a:custGeom>
                <a:avLst/>
                <a:gdLst>
                  <a:gd name="T0" fmla="*/ 0 w 33"/>
                  <a:gd name="T1" fmla="*/ 27 h 28"/>
                  <a:gd name="T2" fmla="*/ 0 w 33"/>
                  <a:gd name="T3" fmla="*/ 0 h 28"/>
                  <a:gd name="T4" fmla="*/ 25 w 33"/>
                  <a:gd name="T5" fmla="*/ 0 h 28"/>
                  <a:gd name="T6" fmla="*/ 32 w 33"/>
                  <a:gd name="T7" fmla="*/ 27 h 28"/>
                  <a:gd name="T8" fmla="*/ 0 w 33"/>
                  <a:gd name="T9" fmla="*/ 27 h 28"/>
                </a:gdLst>
                <a:ahLst/>
                <a:cxnLst>
                  <a:cxn ang="0">
                    <a:pos x="T0" y="T1"/>
                  </a:cxn>
                  <a:cxn ang="0">
                    <a:pos x="T2" y="T3"/>
                  </a:cxn>
                  <a:cxn ang="0">
                    <a:pos x="T4" y="T5"/>
                  </a:cxn>
                  <a:cxn ang="0">
                    <a:pos x="T6" y="T7"/>
                  </a:cxn>
                  <a:cxn ang="0">
                    <a:pos x="T8" y="T9"/>
                  </a:cxn>
                </a:cxnLst>
                <a:rect l="0" t="0" r="r" b="b"/>
                <a:pathLst>
                  <a:path w="33" h="28">
                    <a:moveTo>
                      <a:pt x="0" y="27"/>
                    </a:moveTo>
                    <a:lnTo>
                      <a:pt x="0" y="0"/>
                    </a:lnTo>
                    <a:lnTo>
                      <a:pt x="25" y="0"/>
                    </a:lnTo>
                    <a:lnTo>
                      <a:pt x="32" y="27"/>
                    </a:lnTo>
                    <a:lnTo>
                      <a:pt x="0" y="27"/>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8" name="Freeform 256"/>
              <p:cNvSpPr>
                <a:spLocks/>
              </p:cNvSpPr>
              <p:nvPr/>
            </p:nvSpPr>
            <p:spPr bwMode="auto">
              <a:xfrm>
                <a:off x="2949" y="268"/>
                <a:ext cx="34" cy="28"/>
              </a:xfrm>
              <a:custGeom>
                <a:avLst/>
                <a:gdLst>
                  <a:gd name="T0" fmla="*/ 0 w 33"/>
                  <a:gd name="T1" fmla="*/ 0 h 28"/>
                  <a:gd name="T2" fmla="*/ 0 w 33"/>
                  <a:gd name="T3" fmla="*/ 27 h 28"/>
                  <a:gd name="T4" fmla="*/ 25 w 33"/>
                  <a:gd name="T5" fmla="*/ 27 h 28"/>
                  <a:gd name="T6" fmla="*/ 32 w 33"/>
                  <a:gd name="T7" fmla="*/ 0 h 28"/>
                  <a:gd name="T8" fmla="*/ 0 w 33"/>
                  <a:gd name="T9" fmla="*/ 0 h 28"/>
                </a:gdLst>
                <a:ahLst/>
                <a:cxnLst>
                  <a:cxn ang="0">
                    <a:pos x="T0" y="T1"/>
                  </a:cxn>
                  <a:cxn ang="0">
                    <a:pos x="T2" y="T3"/>
                  </a:cxn>
                  <a:cxn ang="0">
                    <a:pos x="T4" y="T5"/>
                  </a:cxn>
                  <a:cxn ang="0">
                    <a:pos x="T6" y="T7"/>
                  </a:cxn>
                  <a:cxn ang="0">
                    <a:pos x="T8" y="T9"/>
                  </a:cxn>
                </a:cxnLst>
                <a:rect l="0" t="0" r="r" b="b"/>
                <a:pathLst>
                  <a:path w="33" h="28">
                    <a:moveTo>
                      <a:pt x="0" y="0"/>
                    </a:moveTo>
                    <a:lnTo>
                      <a:pt x="0" y="27"/>
                    </a:lnTo>
                    <a:lnTo>
                      <a:pt x="25" y="27"/>
                    </a:lnTo>
                    <a:lnTo>
                      <a:pt x="32" y="0"/>
                    </a:lnTo>
                    <a:lnTo>
                      <a:pt x="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9" name="Freeform 257"/>
              <p:cNvSpPr>
                <a:spLocks/>
              </p:cNvSpPr>
              <p:nvPr/>
            </p:nvSpPr>
            <p:spPr bwMode="auto">
              <a:xfrm>
                <a:off x="2936" y="234"/>
                <a:ext cx="473" cy="35"/>
              </a:xfrm>
              <a:custGeom>
                <a:avLst/>
                <a:gdLst>
                  <a:gd name="T0" fmla="*/ 0 w 473"/>
                  <a:gd name="T1" fmla="*/ 33 h 34"/>
                  <a:gd name="T2" fmla="*/ 4 w 473"/>
                  <a:gd name="T3" fmla="*/ 31 h 34"/>
                  <a:gd name="T4" fmla="*/ 13 w 473"/>
                  <a:gd name="T5" fmla="*/ 29 h 34"/>
                  <a:gd name="T6" fmla="*/ 27 w 473"/>
                  <a:gd name="T7" fmla="*/ 27 h 34"/>
                  <a:gd name="T8" fmla="*/ 41 w 473"/>
                  <a:gd name="T9" fmla="*/ 24 h 34"/>
                  <a:gd name="T10" fmla="*/ 58 w 473"/>
                  <a:gd name="T11" fmla="*/ 22 h 34"/>
                  <a:gd name="T12" fmla="*/ 71 w 473"/>
                  <a:gd name="T13" fmla="*/ 20 h 34"/>
                  <a:gd name="T14" fmla="*/ 87 w 473"/>
                  <a:gd name="T15" fmla="*/ 17 h 34"/>
                  <a:gd name="T16" fmla="*/ 101 w 473"/>
                  <a:gd name="T17" fmla="*/ 15 h 34"/>
                  <a:gd name="T18" fmla="*/ 116 w 473"/>
                  <a:gd name="T19" fmla="*/ 13 h 34"/>
                  <a:gd name="T20" fmla="*/ 131 w 473"/>
                  <a:gd name="T21" fmla="*/ 11 h 34"/>
                  <a:gd name="T22" fmla="*/ 146 w 473"/>
                  <a:gd name="T23" fmla="*/ 9 h 34"/>
                  <a:gd name="T24" fmla="*/ 161 w 473"/>
                  <a:gd name="T25" fmla="*/ 6 h 34"/>
                  <a:gd name="T26" fmla="*/ 176 w 473"/>
                  <a:gd name="T27" fmla="*/ 4 h 34"/>
                  <a:gd name="T28" fmla="*/ 186 w 473"/>
                  <a:gd name="T29" fmla="*/ 1 h 34"/>
                  <a:gd name="T30" fmla="*/ 285 w 473"/>
                  <a:gd name="T31" fmla="*/ 0 h 34"/>
                  <a:gd name="T32" fmla="*/ 379 w 473"/>
                  <a:gd name="T33" fmla="*/ 0 h 34"/>
                  <a:gd name="T34" fmla="*/ 404 w 473"/>
                  <a:gd name="T35" fmla="*/ 1 h 34"/>
                  <a:gd name="T36" fmla="*/ 421 w 473"/>
                  <a:gd name="T37" fmla="*/ 6 h 34"/>
                  <a:gd name="T38" fmla="*/ 432 w 473"/>
                  <a:gd name="T39" fmla="*/ 9 h 34"/>
                  <a:gd name="T40" fmla="*/ 441 w 473"/>
                  <a:gd name="T41" fmla="*/ 11 h 34"/>
                  <a:gd name="T42" fmla="*/ 450 w 473"/>
                  <a:gd name="T43" fmla="*/ 13 h 34"/>
                  <a:gd name="T44" fmla="*/ 456 w 473"/>
                  <a:gd name="T45" fmla="*/ 15 h 34"/>
                  <a:gd name="T46" fmla="*/ 459 w 473"/>
                  <a:gd name="T47" fmla="*/ 17 h 34"/>
                  <a:gd name="T48" fmla="*/ 463 w 473"/>
                  <a:gd name="T49" fmla="*/ 20 h 34"/>
                  <a:gd name="T50" fmla="*/ 468 w 473"/>
                  <a:gd name="T51" fmla="*/ 22 h 34"/>
                  <a:gd name="T52" fmla="*/ 470 w 473"/>
                  <a:gd name="T53" fmla="*/ 24 h 34"/>
                  <a:gd name="T54" fmla="*/ 471 w 473"/>
                  <a:gd name="T55" fmla="*/ 27 h 34"/>
                  <a:gd name="T56" fmla="*/ 472 w 473"/>
                  <a:gd name="T57" fmla="*/ 29 h 34"/>
                  <a:gd name="T58" fmla="*/ 472 w 473"/>
                  <a:gd name="T59" fmla="*/ 33 h 34"/>
                  <a:gd name="T60" fmla="*/ 0 w 473"/>
                  <a:gd name="T6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3" h="34">
                    <a:moveTo>
                      <a:pt x="0" y="33"/>
                    </a:moveTo>
                    <a:lnTo>
                      <a:pt x="4" y="31"/>
                    </a:lnTo>
                    <a:lnTo>
                      <a:pt x="13" y="29"/>
                    </a:lnTo>
                    <a:lnTo>
                      <a:pt x="27" y="27"/>
                    </a:lnTo>
                    <a:lnTo>
                      <a:pt x="41" y="24"/>
                    </a:lnTo>
                    <a:lnTo>
                      <a:pt x="58" y="22"/>
                    </a:lnTo>
                    <a:lnTo>
                      <a:pt x="71" y="20"/>
                    </a:lnTo>
                    <a:lnTo>
                      <a:pt x="87" y="17"/>
                    </a:lnTo>
                    <a:lnTo>
                      <a:pt x="101" y="15"/>
                    </a:lnTo>
                    <a:lnTo>
                      <a:pt x="116" y="13"/>
                    </a:lnTo>
                    <a:lnTo>
                      <a:pt x="131" y="11"/>
                    </a:lnTo>
                    <a:lnTo>
                      <a:pt x="146" y="9"/>
                    </a:lnTo>
                    <a:lnTo>
                      <a:pt x="161" y="6"/>
                    </a:lnTo>
                    <a:lnTo>
                      <a:pt x="176" y="4"/>
                    </a:lnTo>
                    <a:lnTo>
                      <a:pt x="186" y="1"/>
                    </a:lnTo>
                    <a:lnTo>
                      <a:pt x="285" y="0"/>
                    </a:lnTo>
                    <a:lnTo>
                      <a:pt x="379" y="0"/>
                    </a:lnTo>
                    <a:lnTo>
                      <a:pt x="404" y="1"/>
                    </a:lnTo>
                    <a:lnTo>
                      <a:pt x="421" y="6"/>
                    </a:lnTo>
                    <a:lnTo>
                      <a:pt x="432" y="9"/>
                    </a:lnTo>
                    <a:lnTo>
                      <a:pt x="441" y="11"/>
                    </a:lnTo>
                    <a:lnTo>
                      <a:pt x="450" y="13"/>
                    </a:lnTo>
                    <a:lnTo>
                      <a:pt x="456" y="15"/>
                    </a:lnTo>
                    <a:lnTo>
                      <a:pt x="459" y="17"/>
                    </a:lnTo>
                    <a:lnTo>
                      <a:pt x="463" y="20"/>
                    </a:lnTo>
                    <a:lnTo>
                      <a:pt x="468" y="22"/>
                    </a:lnTo>
                    <a:lnTo>
                      <a:pt x="470" y="24"/>
                    </a:lnTo>
                    <a:lnTo>
                      <a:pt x="471" y="27"/>
                    </a:lnTo>
                    <a:lnTo>
                      <a:pt x="472" y="29"/>
                    </a:lnTo>
                    <a:lnTo>
                      <a:pt x="472" y="33"/>
                    </a:lnTo>
                    <a:lnTo>
                      <a:pt x="0" y="33"/>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30" name="Freeform 258"/>
              <p:cNvSpPr>
                <a:spLocks/>
              </p:cNvSpPr>
              <p:nvPr/>
            </p:nvSpPr>
            <p:spPr bwMode="auto">
              <a:xfrm>
                <a:off x="2936" y="268"/>
                <a:ext cx="473" cy="35"/>
              </a:xfrm>
              <a:custGeom>
                <a:avLst/>
                <a:gdLst>
                  <a:gd name="T0" fmla="*/ 0 w 473"/>
                  <a:gd name="T1" fmla="*/ 0 h 34"/>
                  <a:gd name="T2" fmla="*/ 4 w 473"/>
                  <a:gd name="T3" fmla="*/ 2 h 34"/>
                  <a:gd name="T4" fmla="*/ 13 w 473"/>
                  <a:gd name="T5" fmla="*/ 5 h 34"/>
                  <a:gd name="T6" fmla="*/ 27 w 473"/>
                  <a:gd name="T7" fmla="*/ 6 h 34"/>
                  <a:gd name="T8" fmla="*/ 41 w 473"/>
                  <a:gd name="T9" fmla="*/ 9 h 34"/>
                  <a:gd name="T10" fmla="*/ 58 w 473"/>
                  <a:gd name="T11" fmla="*/ 11 h 34"/>
                  <a:gd name="T12" fmla="*/ 71 w 473"/>
                  <a:gd name="T13" fmla="*/ 13 h 34"/>
                  <a:gd name="T14" fmla="*/ 87 w 473"/>
                  <a:gd name="T15" fmla="*/ 16 h 34"/>
                  <a:gd name="T16" fmla="*/ 101 w 473"/>
                  <a:gd name="T17" fmla="*/ 18 h 34"/>
                  <a:gd name="T18" fmla="*/ 116 w 473"/>
                  <a:gd name="T19" fmla="*/ 21 h 34"/>
                  <a:gd name="T20" fmla="*/ 131 w 473"/>
                  <a:gd name="T21" fmla="*/ 23 h 34"/>
                  <a:gd name="T22" fmla="*/ 146 w 473"/>
                  <a:gd name="T23" fmla="*/ 24 h 34"/>
                  <a:gd name="T24" fmla="*/ 161 w 473"/>
                  <a:gd name="T25" fmla="*/ 27 h 34"/>
                  <a:gd name="T26" fmla="*/ 176 w 473"/>
                  <a:gd name="T27" fmla="*/ 29 h 34"/>
                  <a:gd name="T28" fmla="*/ 186 w 473"/>
                  <a:gd name="T29" fmla="*/ 32 h 34"/>
                  <a:gd name="T30" fmla="*/ 285 w 473"/>
                  <a:gd name="T31" fmla="*/ 33 h 34"/>
                  <a:gd name="T32" fmla="*/ 379 w 473"/>
                  <a:gd name="T33" fmla="*/ 33 h 34"/>
                  <a:gd name="T34" fmla="*/ 404 w 473"/>
                  <a:gd name="T35" fmla="*/ 32 h 34"/>
                  <a:gd name="T36" fmla="*/ 421 w 473"/>
                  <a:gd name="T37" fmla="*/ 27 h 34"/>
                  <a:gd name="T38" fmla="*/ 432 w 473"/>
                  <a:gd name="T39" fmla="*/ 24 h 34"/>
                  <a:gd name="T40" fmla="*/ 441 w 473"/>
                  <a:gd name="T41" fmla="*/ 23 h 34"/>
                  <a:gd name="T42" fmla="*/ 450 w 473"/>
                  <a:gd name="T43" fmla="*/ 21 h 34"/>
                  <a:gd name="T44" fmla="*/ 456 w 473"/>
                  <a:gd name="T45" fmla="*/ 18 h 34"/>
                  <a:gd name="T46" fmla="*/ 459 w 473"/>
                  <a:gd name="T47" fmla="*/ 16 h 34"/>
                  <a:gd name="T48" fmla="*/ 463 w 473"/>
                  <a:gd name="T49" fmla="*/ 13 h 34"/>
                  <a:gd name="T50" fmla="*/ 468 w 473"/>
                  <a:gd name="T51" fmla="*/ 11 h 34"/>
                  <a:gd name="T52" fmla="*/ 470 w 473"/>
                  <a:gd name="T53" fmla="*/ 9 h 34"/>
                  <a:gd name="T54" fmla="*/ 471 w 473"/>
                  <a:gd name="T55" fmla="*/ 6 h 34"/>
                  <a:gd name="T56" fmla="*/ 472 w 473"/>
                  <a:gd name="T57" fmla="*/ 5 h 34"/>
                  <a:gd name="T58" fmla="*/ 472 w 473"/>
                  <a:gd name="T59" fmla="*/ 0 h 34"/>
                  <a:gd name="T60" fmla="*/ 0 w 473"/>
                  <a:gd name="T6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3" h="34">
                    <a:moveTo>
                      <a:pt x="0" y="0"/>
                    </a:moveTo>
                    <a:lnTo>
                      <a:pt x="4" y="2"/>
                    </a:lnTo>
                    <a:lnTo>
                      <a:pt x="13" y="5"/>
                    </a:lnTo>
                    <a:lnTo>
                      <a:pt x="27" y="6"/>
                    </a:lnTo>
                    <a:lnTo>
                      <a:pt x="41" y="9"/>
                    </a:lnTo>
                    <a:lnTo>
                      <a:pt x="58" y="11"/>
                    </a:lnTo>
                    <a:lnTo>
                      <a:pt x="71" y="13"/>
                    </a:lnTo>
                    <a:lnTo>
                      <a:pt x="87" y="16"/>
                    </a:lnTo>
                    <a:lnTo>
                      <a:pt x="101" y="18"/>
                    </a:lnTo>
                    <a:lnTo>
                      <a:pt x="116" y="21"/>
                    </a:lnTo>
                    <a:lnTo>
                      <a:pt x="131" y="23"/>
                    </a:lnTo>
                    <a:lnTo>
                      <a:pt x="146" y="24"/>
                    </a:lnTo>
                    <a:lnTo>
                      <a:pt x="161" y="27"/>
                    </a:lnTo>
                    <a:lnTo>
                      <a:pt x="176" y="29"/>
                    </a:lnTo>
                    <a:lnTo>
                      <a:pt x="186" y="32"/>
                    </a:lnTo>
                    <a:lnTo>
                      <a:pt x="285" y="33"/>
                    </a:lnTo>
                    <a:lnTo>
                      <a:pt x="379" y="33"/>
                    </a:lnTo>
                    <a:lnTo>
                      <a:pt x="404" y="32"/>
                    </a:lnTo>
                    <a:lnTo>
                      <a:pt x="421" y="27"/>
                    </a:lnTo>
                    <a:lnTo>
                      <a:pt x="432" y="24"/>
                    </a:lnTo>
                    <a:lnTo>
                      <a:pt x="441" y="23"/>
                    </a:lnTo>
                    <a:lnTo>
                      <a:pt x="450" y="21"/>
                    </a:lnTo>
                    <a:lnTo>
                      <a:pt x="456" y="18"/>
                    </a:lnTo>
                    <a:lnTo>
                      <a:pt x="459" y="16"/>
                    </a:lnTo>
                    <a:lnTo>
                      <a:pt x="463" y="13"/>
                    </a:lnTo>
                    <a:lnTo>
                      <a:pt x="468" y="11"/>
                    </a:lnTo>
                    <a:lnTo>
                      <a:pt x="470" y="9"/>
                    </a:lnTo>
                    <a:lnTo>
                      <a:pt x="471" y="6"/>
                    </a:lnTo>
                    <a:lnTo>
                      <a:pt x="472" y="5"/>
                    </a:lnTo>
                    <a:lnTo>
                      <a:pt x="472" y="0"/>
                    </a:lnTo>
                    <a:lnTo>
                      <a:pt x="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31" name="Freeform 259"/>
              <p:cNvSpPr>
                <a:spLocks/>
              </p:cNvSpPr>
              <p:nvPr/>
            </p:nvSpPr>
            <p:spPr bwMode="auto">
              <a:xfrm>
                <a:off x="2946" y="265"/>
                <a:ext cx="4" cy="9"/>
              </a:xfrm>
              <a:custGeom>
                <a:avLst/>
                <a:gdLst>
                  <a:gd name="T0" fmla="*/ 3 w 4"/>
                  <a:gd name="T1" fmla="*/ 0 h 9"/>
                  <a:gd name="T2" fmla="*/ 0 w 4"/>
                  <a:gd name="T3" fmla="*/ 0 h 9"/>
                  <a:gd name="T4" fmla="*/ 0 w 4"/>
                  <a:gd name="T5" fmla="*/ 8 h 9"/>
                  <a:gd name="T6" fmla="*/ 3 w 4"/>
                  <a:gd name="T7" fmla="*/ 8 h 9"/>
                  <a:gd name="T8" fmla="*/ 3 w 4"/>
                  <a:gd name="T9" fmla="*/ 0 h 9"/>
                </a:gdLst>
                <a:ahLst/>
                <a:cxnLst>
                  <a:cxn ang="0">
                    <a:pos x="T0" y="T1"/>
                  </a:cxn>
                  <a:cxn ang="0">
                    <a:pos x="T2" y="T3"/>
                  </a:cxn>
                  <a:cxn ang="0">
                    <a:pos x="T4" y="T5"/>
                  </a:cxn>
                  <a:cxn ang="0">
                    <a:pos x="T6" y="T7"/>
                  </a:cxn>
                  <a:cxn ang="0">
                    <a:pos x="T8" y="T9"/>
                  </a:cxn>
                </a:cxnLst>
                <a:rect l="0" t="0" r="r" b="b"/>
                <a:pathLst>
                  <a:path w="4" h="9">
                    <a:moveTo>
                      <a:pt x="3" y="0"/>
                    </a:moveTo>
                    <a:lnTo>
                      <a:pt x="0" y="0"/>
                    </a:lnTo>
                    <a:lnTo>
                      <a:pt x="0" y="8"/>
                    </a:lnTo>
                    <a:lnTo>
                      <a:pt x="3" y="8"/>
                    </a:lnTo>
                    <a:lnTo>
                      <a:pt x="3"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32" name="Freeform 260"/>
              <p:cNvSpPr>
                <a:spLocks/>
              </p:cNvSpPr>
              <p:nvPr/>
            </p:nvSpPr>
            <p:spPr bwMode="auto">
              <a:xfrm>
                <a:off x="2940" y="254"/>
                <a:ext cx="4" cy="28"/>
              </a:xfrm>
              <a:custGeom>
                <a:avLst/>
                <a:gdLst>
                  <a:gd name="T0" fmla="*/ 0 w 4"/>
                  <a:gd name="T1" fmla="*/ 28 h 29"/>
                  <a:gd name="T2" fmla="*/ 0 w 4"/>
                  <a:gd name="T3" fmla="*/ 0 h 29"/>
                  <a:gd name="T4" fmla="*/ 3 w 4"/>
                  <a:gd name="T5" fmla="*/ 0 h 29"/>
                  <a:gd name="T6" fmla="*/ 3 w 4"/>
                  <a:gd name="T7" fmla="*/ 28 h 29"/>
                  <a:gd name="T8" fmla="*/ 0 w 4"/>
                  <a:gd name="T9" fmla="*/ 28 h 29"/>
                </a:gdLst>
                <a:ahLst/>
                <a:cxnLst>
                  <a:cxn ang="0">
                    <a:pos x="T0" y="T1"/>
                  </a:cxn>
                  <a:cxn ang="0">
                    <a:pos x="T2" y="T3"/>
                  </a:cxn>
                  <a:cxn ang="0">
                    <a:pos x="T4" y="T5"/>
                  </a:cxn>
                  <a:cxn ang="0">
                    <a:pos x="T6" y="T7"/>
                  </a:cxn>
                  <a:cxn ang="0">
                    <a:pos x="T8" y="T9"/>
                  </a:cxn>
                </a:cxnLst>
                <a:rect l="0" t="0" r="r" b="b"/>
                <a:pathLst>
                  <a:path w="4" h="29">
                    <a:moveTo>
                      <a:pt x="0" y="28"/>
                    </a:moveTo>
                    <a:lnTo>
                      <a:pt x="0" y="0"/>
                    </a:lnTo>
                    <a:lnTo>
                      <a:pt x="3" y="0"/>
                    </a:lnTo>
                    <a:lnTo>
                      <a:pt x="3" y="28"/>
                    </a:lnTo>
                    <a:lnTo>
                      <a:pt x="0" y="28"/>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33" name="Freeform 261"/>
              <p:cNvSpPr>
                <a:spLocks/>
              </p:cNvSpPr>
              <p:nvPr/>
            </p:nvSpPr>
            <p:spPr bwMode="auto">
              <a:xfrm>
                <a:off x="3234" y="198"/>
                <a:ext cx="55" cy="37"/>
              </a:xfrm>
              <a:custGeom>
                <a:avLst/>
                <a:gdLst>
                  <a:gd name="T0" fmla="*/ 53 w 54"/>
                  <a:gd name="T1" fmla="*/ 36 h 37"/>
                  <a:gd name="T2" fmla="*/ 53 w 54"/>
                  <a:gd name="T3" fmla="*/ 5 h 37"/>
                  <a:gd name="T4" fmla="*/ 52 w 54"/>
                  <a:gd name="T5" fmla="*/ 2 h 37"/>
                  <a:gd name="T6" fmla="*/ 49 w 54"/>
                  <a:gd name="T7" fmla="*/ 0 h 37"/>
                  <a:gd name="T8" fmla="*/ 2 w 54"/>
                  <a:gd name="T9" fmla="*/ 0 h 37"/>
                  <a:gd name="T10" fmla="*/ 1 w 54"/>
                  <a:gd name="T11" fmla="*/ 2 h 37"/>
                  <a:gd name="T12" fmla="*/ 0 w 54"/>
                  <a:gd name="T13" fmla="*/ 5 h 37"/>
                  <a:gd name="T14" fmla="*/ 0 w 54"/>
                  <a:gd name="T15" fmla="*/ 36 h 37"/>
                  <a:gd name="T16" fmla="*/ 53 w 5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7">
                    <a:moveTo>
                      <a:pt x="53" y="36"/>
                    </a:moveTo>
                    <a:lnTo>
                      <a:pt x="53" y="5"/>
                    </a:lnTo>
                    <a:lnTo>
                      <a:pt x="52" y="2"/>
                    </a:lnTo>
                    <a:lnTo>
                      <a:pt x="49" y="0"/>
                    </a:lnTo>
                    <a:lnTo>
                      <a:pt x="2" y="0"/>
                    </a:lnTo>
                    <a:lnTo>
                      <a:pt x="1" y="2"/>
                    </a:lnTo>
                    <a:lnTo>
                      <a:pt x="0" y="5"/>
                    </a:lnTo>
                    <a:lnTo>
                      <a:pt x="0" y="36"/>
                    </a:lnTo>
                    <a:lnTo>
                      <a:pt x="53" y="3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grpSp>
        <p:nvGrpSpPr>
          <p:cNvPr id="134" name="Group 251"/>
          <p:cNvGrpSpPr>
            <a:grpSpLocks/>
          </p:cNvGrpSpPr>
          <p:nvPr/>
        </p:nvGrpSpPr>
        <p:grpSpPr bwMode="auto">
          <a:xfrm>
            <a:off x="4326632" y="1340768"/>
            <a:ext cx="533400" cy="317500"/>
            <a:chOff x="2936" y="198"/>
            <a:chExt cx="473" cy="256"/>
          </a:xfrm>
        </p:grpSpPr>
        <p:sp>
          <p:nvSpPr>
            <p:cNvPr id="135" name="Rectangle 252"/>
            <p:cNvSpPr>
              <a:spLocks noChangeArrowheads="1"/>
            </p:cNvSpPr>
            <p:nvPr/>
          </p:nvSpPr>
          <p:spPr bwMode="auto">
            <a:xfrm>
              <a:off x="3056" y="289"/>
              <a:ext cx="305" cy="1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11125" tIns="55563" rIns="111125" bIns="55563">
              <a:spAutoFit/>
            </a:bodyPr>
            <a:lstStyle/>
            <a:p>
              <a:pPr defTabSz="1096963">
                <a:defRPr/>
              </a:pPr>
              <a:r>
                <a:rPr lang="en-US" sz="600" dirty="0" err="1">
                  <a:solidFill>
                    <a:srgbClr val="000000"/>
                  </a:solidFill>
                  <a:cs typeface="Times New Roman" charset="0"/>
                </a:rPr>
                <a:t>ssg</a:t>
              </a:r>
              <a:endParaRPr lang="en-US" sz="600" dirty="0">
                <a:solidFill>
                  <a:srgbClr val="000000"/>
                </a:solidFill>
                <a:cs typeface="Times New Roman" charset="0"/>
              </a:endParaRPr>
            </a:p>
          </p:txBody>
        </p:sp>
        <p:grpSp>
          <p:nvGrpSpPr>
            <p:cNvPr id="136" name="Group 253"/>
            <p:cNvGrpSpPr>
              <a:grpSpLocks/>
            </p:cNvGrpSpPr>
            <p:nvPr/>
          </p:nvGrpSpPr>
          <p:grpSpPr bwMode="auto">
            <a:xfrm>
              <a:off x="2936" y="198"/>
              <a:ext cx="473" cy="105"/>
              <a:chOff x="2936" y="198"/>
              <a:chExt cx="473" cy="105"/>
            </a:xfrm>
          </p:grpSpPr>
          <p:sp>
            <p:nvSpPr>
              <p:cNvPr id="137" name="Arc 254"/>
              <p:cNvSpPr>
                <a:spLocks/>
              </p:cNvSpPr>
              <p:nvPr/>
            </p:nvSpPr>
            <p:spPr bwMode="auto">
              <a:xfrm>
                <a:off x="3346" y="245"/>
                <a:ext cx="18" cy="22"/>
              </a:xfrm>
              <a:custGeom>
                <a:avLst/>
                <a:gdLst>
                  <a:gd name="G0" fmla="+- 1232 0 0"/>
                  <a:gd name="G1" fmla="+- 21600 0 0"/>
                  <a:gd name="G2" fmla="+- 21600 0 0"/>
                  <a:gd name="T0" fmla="*/ 0 w 22573"/>
                  <a:gd name="T1" fmla="*/ 35 h 21600"/>
                  <a:gd name="T2" fmla="*/ 22573 w 22573"/>
                  <a:gd name="T3" fmla="*/ 18265 h 21600"/>
                  <a:gd name="T4" fmla="*/ 1232 w 22573"/>
                  <a:gd name="T5" fmla="*/ 21600 h 21600"/>
                </a:gdLst>
                <a:ahLst/>
                <a:cxnLst>
                  <a:cxn ang="0">
                    <a:pos x="T0" y="T1"/>
                  </a:cxn>
                  <a:cxn ang="0">
                    <a:pos x="T2" y="T3"/>
                  </a:cxn>
                  <a:cxn ang="0">
                    <a:pos x="T4" y="T5"/>
                  </a:cxn>
                </a:cxnLst>
                <a:rect l="0" t="0" r="r" b="b"/>
                <a:pathLst>
                  <a:path w="22573" h="21600" fill="none" extrusionOk="0">
                    <a:moveTo>
                      <a:pt x="0" y="35"/>
                    </a:moveTo>
                    <a:cubicBezTo>
                      <a:pt x="410" y="11"/>
                      <a:pt x="821" y="-1"/>
                      <a:pt x="1232" y="-1"/>
                    </a:cubicBezTo>
                    <a:cubicBezTo>
                      <a:pt x="11873" y="-1"/>
                      <a:pt x="20929" y="7750"/>
                      <a:pt x="22572" y="18265"/>
                    </a:cubicBezTo>
                  </a:path>
                  <a:path w="22573" h="21600" stroke="0" extrusionOk="0">
                    <a:moveTo>
                      <a:pt x="0" y="35"/>
                    </a:moveTo>
                    <a:cubicBezTo>
                      <a:pt x="410" y="11"/>
                      <a:pt x="821" y="-1"/>
                      <a:pt x="1232" y="-1"/>
                    </a:cubicBezTo>
                    <a:cubicBezTo>
                      <a:pt x="11873" y="-1"/>
                      <a:pt x="20929" y="7750"/>
                      <a:pt x="22572" y="18265"/>
                    </a:cubicBezTo>
                    <a:lnTo>
                      <a:pt x="1232" y="21600"/>
                    </a:lnTo>
                    <a:close/>
                  </a:path>
                </a:pathLst>
              </a:custGeom>
              <a:noFill/>
              <a:ln w="12700" cap="rnd">
                <a:solidFill>
                  <a:srgbClr val="000000"/>
                </a:solidFill>
                <a:round/>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38" name="Freeform 255"/>
              <p:cNvSpPr>
                <a:spLocks/>
              </p:cNvSpPr>
              <p:nvPr/>
            </p:nvSpPr>
            <p:spPr bwMode="auto">
              <a:xfrm>
                <a:off x="2949" y="240"/>
                <a:ext cx="34" cy="28"/>
              </a:xfrm>
              <a:custGeom>
                <a:avLst/>
                <a:gdLst>
                  <a:gd name="T0" fmla="*/ 0 w 33"/>
                  <a:gd name="T1" fmla="*/ 27 h 28"/>
                  <a:gd name="T2" fmla="*/ 0 w 33"/>
                  <a:gd name="T3" fmla="*/ 0 h 28"/>
                  <a:gd name="T4" fmla="*/ 25 w 33"/>
                  <a:gd name="T5" fmla="*/ 0 h 28"/>
                  <a:gd name="T6" fmla="*/ 32 w 33"/>
                  <a:gd name="T7" fmla="*/ 27 h 28"/>
                  <a:gd name="T8" fmla="*/ 0 w 33"/>
                  <a:gd name="T9" fmla="*/ 27 h 28"/>
                </a:gdLst>
                <a:ahLst/>
                <a:cxnLst>
                  <a:cxn ang="0">
                    <a:pos x="T0" y="T1"/>
                  </a:cxn>
                  <a:cxn ang="0">
                    <a:pos x="T2" y="T3"/>
                  </a:cxn>
                  <a:cxn ang="0">
                    <a:pos x="T4" y="T5"/>
                  </a:cxn>
                  <a:cxn ang="0">
                    <a:pos x="T6" y="T7"/>
                  </a:cxn>
                  <a:cxn ang="0">
                    <a:pos x="T8" y="T9"/>
                  </a:cxn>
                </a:cxnLst>
                <a:rect l="0" t="0" r="r" b="b"/>
                <a:pathLst>
                  <a:path w="33" h="28">
                    <a:moveTo>
                      <a:pt x="0" y="27"/>
                    </a:moveTo>
                    <a:lnTo>
                      <a:pt x="0" y="0"/>
                    </a:lnTo>
                    <a:lnTo>
                      <a:pt x="25" y="0"/>
                    </a:lnTo>
                    <a:lnTo>
                      <a:pt x="32" y="27"/>
                    </a:lnTo>
                    <a:lnTo>
                      <a:pt x="0" y="27"/>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39" name="Freeform 256"/>
              <p:cNvSpPr>
                <a:spLocks/>
              </p:cNvSpPr>
              <p:nvPr/>
            </p:nvSpPr>
            <p:spPr bwMode="auto">
              <a:xfrm>
                <a:off x="2949" y="268"/>
                <a:ext cx="34" cy="28"/>
              </a:xfrm>
              <a:custGeom>
                <a:avLst/>
                <a:gdLst>
                  <a:gd name="T0" fmla="*/ 0 w 33"/>
                  <a:gd name="T1" fmla="*/ 0 h 28"/>
                  <a:gd name="T2" fmla="*/ 0 w 33"/>
                  <a:gd name="T3" fmla="*/ 27 h 28"/>
                  <a:gd name="T4" fmla="*/ 25 w 33"/>
                  <a:gd name="T5" fmla="*/ 27 h 28"/>
                  <a:gd name="T6" fmla="*/ 32 w 33"/>
                  <a:gd name="T7" fmla="*/ 0 h 28"/>
                  <a:gd name="T8" fmla="*/ 0 w 33"/>
                  <a:gd name="T9" fmla="*/ 0 h 28"/>
                </a:gdLst>
                <a:ahLst/>
                <a:cxnLst>
                  <a:cxn ang="0">
                    <a:pos x="T0" y="T1"/>
                  </a:cxn>
                  <a:cxn ang="0">
                    <a:pos x="T2" y="T3"/>
                  </a:cxn>
                  <a:cxn ang="0">
                    <a:pos x="T4" y="T5"/>
                  </a:cxn>
                  <a:cxn ang="0">
                    <a:pos x="T6" y="T7"/>
                  </a:cxn>
                  <a:cxn ang="0">
                    <a:pos x="T8" y="T9"/>
                  </a:cxn>
                </a:cxnLst>
                <a:rect l="0" t="0" r="r" b="b"/>
                <a:pathLst>
                  <a:path w="33" h="28">
                    <a:moveTo>
                      <a:pt x="0" y="0"/>
                    </a:moveTo>
                    <a:lnTo>
                      <a:pt x="0" y="27"/>
                    </a:lnTo>
                    <a:lnTo>
                      <a:pt x="25" y="27"/>
                    </a:lnTo>
                    <a:lnTo>
                      <a:pt x="32" y="0"/>
                    </a:lnTo>
                    <a:lnTo>
                      <a:pt x="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40" name="Freeform 257"/>
              <p:cNvSpPr>
                <a:spLocks/>
              </p:cNvSpPr>
              <p:nvPr/>
            </p:nvSpPr>
            <p:spPr bwMode="auto">
              <a:xfrm>
                <a:off x="2936" y="234"/>
                <a:ext cx="473" cy="35"/>
              </a:xfrm>
              <a:custGeom>
                <a:avLst/>
                <a:gdLst>
                  <a:gd name="T0" fmla="*/ 0 w 473"/>
                  <a:gd name="T1" fmla="*/ 33 h 34"/>
                  <a:gd name="T2" fmla="*/ 4 w 473"/>
                  <a:gd name="T3" fmla="*/ 31 h 34"/>
                  <a:gd name="T4" fmla="*/ 13 w 473"/>
                  <a:gd name="T5" fmla="*/ 29 h 34"/>
                  <a:gd name="T6" fmla="*/ 27 w 473"/>
                  <a:gd name="T7" fmla="*/ 27 h 34"/>
                  <a:gd name="T8" fmla="*/ 41 w 473"/>
                  <a:gd name="T9" fmla="*/ 24 h 34"/>
                  <a:gd name="T10" fmla="*/ 58 w 473"/>
                  <a:gd name="T11" fmla="*/ 22 h 34"/>
                  <a:gd name="T12" fmla="*/ 71 w 473"/>
                  <a:gd name="T13" fmla="*/ 20 h 34"/>
                  <a:gd name="T14" fmla="*/ 87 w 473"/>
                  <a:gd name="T15" fmla="*/ 17 h 34"/>
                  <a:gd name="T16" fmla="*/ 101 w 473"/>
                  <a:gd name="T17" fmla="*/ 15 h 34"/>
                  <a:gd name="T18" fmla="*/ 116 w 473"/>
                  <a:gd name="T19" fmla="*/ 13 h 34"/>
                  <a:gd name="T20" fmla="*/ 131 w 473"/>
                  <a:gd name="T21" fmla="*/ 11 h 34"/>
                  <a:gd name="T22" fmla="*/ 146 w 473"/>
                  <a:gd name="T23" fmla="*/ 9 h 34"/>
                  <a:gd name="T24" fmla="*/ 161 w 473"/>
                  <a:gd name="T25" fmla="*/ 6 h 34"/>
                  <a:gd name="T26" fmla="*/ 176 w 473"/>
                  <a:gd name="T27" fmla="*/ 4 h 34"/>
                  <a:gd name="T28" fmla="*/ 186 w 473"/>
                  <a:gd name="T29" fmla="*/ 1 h 34"/>
                  <a:gd name="T30" fmla="*/ 285 w 473"/>
                  <a:gd name="T31" fmla="*/ 0 h 34"/>
                  <a:gd name="T32" fmla="*/ 379 w 473"/>
                  <a:gd name="T33" fmla="*/ 0 h 34"/>
                  <a:gd name="T34" fmla="*/ 404 w 473"/>
                  <a:gd name="T35" fmla="*/ 1 h 34"/>
                  <a:gd name="T36" fmla="*/ 421 w 473"/>
                  <a:gd name="T37" fmla="*/ 6 h 34"/>
                  <a:gd name="T38" fmla="*/ 432 w 473"/>
                  <a:gd name="T39" fmla="*/ 9 h 34"/>
                  <a:gd name="T40" fmla="*/ 441 w 473"/>
                  <a:gd name="T41" fmla="*/ 11 h 34"/>
                  <a:gd name="T42" fmla="*/ 450 w 473"/>
                  <a:gd name="T43" fmla="*/ 13 h 34"/>
                  <a:gd name="T44" fmla="*/ 456 w 473"/>
                  <a:gd name="T45" fmla="*/ 15 h 34"/>
                  <a:gd name="T46" fmla="*/ 459 w 473"/>
                  <a:gd name="T47" fmla="*/ 17 h 34"/>
                  <a:gd name="T48" fmla="*/ 463 w 473"/>
                  <a:gd name="T49" fmla="*/ 20 h 34"/>
                  <a:gd name="T50" fmla="*/ 468 w 473"/>
                  <a:gd name="T51" fmla="*/ 22 h 34"/>
                  <a:gd name="T52" fmla="*/ 470 w 473"/>
                  <a:gd name="T53" fmla="*/ 24 h 34"/>
                  <a:gd name="T54" fmla="*/ 471 w 473"/>
                  <a:gd name="T55" fmla="*/ 27 h 34"/>
                  <a:gd name="T56" fmla="*/ 472 w 473"/>
                  <a:gd name="T57" fmla="*/ 29 h 34"/>
                  <a:gd name="T58" fmla="*/ 472 w 473"/>
                  <a:gd name="T59" fmla="*/ 33 h 34"/>
                  <a:gd name="T60" fmla="*/ 0 w 473"/>
                  <a:gd name="T61"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3" h="34">
                    <a:moveTo>
                      <a:pt x="0" y="33"/>
                    </a:moveTo>
                    <a:lnTo>
                      <a:pt x="4" y="31"/>
                    </a:lnTo>
                    <a:lnTo>
                      <a:pt x="13" y="29"/>
                    </a:lnTo>
                    <a:lnTo>
                      <a:pt x="27" y="27"/>
                    </a:lnTo>
                    <a:lnTo>
                      <a:pt x="41" y="24"/>
                    </a:lnTo>
                    <a:lnTo>
                      <a:pt x="58" y="22"/>
                    </a:lnTo>
                    <a:lnTo>
                      <a:pt x="71" y="20"/>
                    </a:lnTo>
                    <a:lnTo>
                      <a:pt x="87" y="17"/>
                    </a:lnTo>
                    <a:lnTo>
                      <a:pt x="101" y="15"/>
                    </a:lnTo>
                    <a:lnTo>
                      <a:pt x="116" y="13"/>
                    </a:lnTo>
                    <a:lnTo>
                      <a:pt x="131" y="11"/>
                    </a:lnTo>
                    <a:lnTo>
                      <a:pt x="146" y="9"/>
                    </a:lnTo>
                    <a:lnTo>
                      <a:pt x="161" y="6"/>
                    </a:lnTo>
                    <a:lnTo>
                      <a:pt x="176" y="4"/>
                    </a:lnTo>
                    <a:lnTo>
                      <a:pt x="186" y="1"/>
                    </a:lnTo>
                    <a:lnTo>
                      <a:pt x="285" y="0"/>
                    </a:lnTo>
                    <a:lnTo>
                      <a:pt x="379" y="0"/>
                    </a:lnTo>
                    <a:lnTo>
                      <a:pt x="404" y="1"/>
                    </a:lnTo>
                    <a:lnTo>
                      <a:pt x="421" y="6"/>
                    </a:lnTo>
                    <a:lnTo>
                      <a:pt x="432" y="9"/>
                    </a:lnTo>
                    <a:lnTo>
                      <a:pt x="441" y="11"/>
                    </a:lnTo>
                    <a:lnTo>
                      <a:pt x="450" y="13"/>
                    </a:lnTo>
                    <a:lnTo>
                      <a:pt x="456" y="15"/>
                    </a:lnTo>
                    <a:lnTo>
                      <a:pt x="459" y="17"/>
                    </a:lnTo>
                    <a:lnTo>
                      <a:pt x="463" y="20"/>
                    </a:lnTo>
                    <a:lnTo>
                      <a:pt x="468" y="22"/>
                    </a:lnTo>
                    <a:lnTo>
                      <a:pt x="470" y="24"/>
                    </a:lnTo>
                    <a:lnTo>
                      <a:pt x="471" y="27"/>
                    </a:lnTo>
                    <a:lnTo>
                      <a:pt x="472" y="29"/>
                    </a:lnTo>
                    <a:lnTo>
                      <a:pt x="472" y="33"/>
                    </a:lnTo>
                    <a:lnTo>
                      <a:pt x="0" y="33"/>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41" name="Freeform 258"/>
              <p:cNvSpPr>
                <a:spLocks/>
              </p:cNvSpPr>
              <p:nvPr/>
            </p:nvSpPr>
            <p:spPr bwMode="auto">
              <a:xfrm>
                <a:off x="2936" y="268"/>
                <a:ext cx="473" cy="35"/>
              </a:xfrm>
              <a:custGeom>
                <a:avLst/>
                <a:gdLst>
                  <a:gd name="T0" fmla="*/ 0 w 473"/>
                  <a:gd name="T1" fmla="*/ 0 h 34"/>
                  <a:gd name="T2" fmla="*/ 4 w 473"/>
                  <a:gd name="T3" fmla="*/ 2 h 34"/>
                  <a:gd name="T4" fmla="*/ 13 w 473"/>
                  <a:gd name="T5" fmla="*/ 5 h 34"/>
                  <a:gd name="T6" fmla="*/ 27 w 473"/>
                  <a:gd name="T7" fmla="*/ 6 h 34"/>
                  <a:gd name="T8" fmla="*/ 41 w 473"/>
                  <a:gd name="T9" fmla="*/ 9 h 34"/>
                  <a:gd name="T10" fmla="*/ 58 w 473"/>
                  <a:gd name="T11" fmla="*/ 11 h 34"/>
                  <a:gd name="T12" fmla="*/ 71 w 473"/>
                  <a:gd name="T13" fmla="*/ 13 h 34"/>
                  <a:gd name="T14" fmla="*/ 87 w 473"/>
                  <a:gd name="T15" fmla="*/ 16 h 34"/>
                  <a:gd name="T16" fmla="*/ 101 w 473"/>
                  <a:gd name="T17" fmla="*/ 18 h 34"/>
                  <a:gd name="T18" fmla="*/ 116 w 473"/>
                  <a:gd name="T19" fmla="*/ 21 h 34"/>
                  <a:gd name="T20" fmla="*/ 131 w 473"/>
                  <a:gd name="T21" fmla="*/ 23 h 34"/>
                  <a:gd name="T22" fmla="*/ 146 w 473"/>
                  <a:gd name="T23" fmla="*/ 24 h 34"/>
                  <a:gd name="T24" fmla="*/ 161 w 473"/>
                  <a:gd name="T25" fmla="*/ 27 h 34"/>
                  <a:gd name="T26" fmla="*/ 176 w 473"/>
                  <a:gd name="T27" fmla="*/ 29 h 34"/>
                  <a:gd name="T28" fmla="*/ 186 w 473"/>
                  <a:gd name="T29" fmla="*/ 32 h 34"/>
                  <a:gd name="T30" fmla="*/ 285 w 473"/>
                  <a:gd name="T31" fmla="*/ 33 h 34"/>
                  <a:gd name="T32" fmla="*/ 379 w 473"/>
                  <a:gd name="T33" fmla="*/ 33 h 34"/>
                  <a:gd name="T34" fmla="*/ 404 w 473"/>
                  <a:gd name="T35" fmla="*/ 32 h 34"/>
                  <a:gd name="T36" fmla="*/ 421 w 473"/>
                  <a:gd name="T37" fmla="*/ 27 h 34"/>
                  <a:gd name="T38" fmla="*/ 432 w 473"/>
                  <a:gd name="T39" fmla="*/ 24 h 34"/>
                  <a:gd name="T40" fmla="*/ 441 w 473"/>
                  <a:gd name="T41" fmla="*/ 23 h 34"/>
                  <a:gd name="T42" fmla="*/ 450 w 473"/>
                  <a:gd name="T43" fmla="*/ 21 h 34"/>
                  <a:gd name="T44" fmla="*/ 456 w 473"/>
                  <a:gd name="T45" fmla="*/ 18 h 34"/>
                  <a:gd name="T46" fmla="*/ 459 w 473"/>
                  <a:gd name="T47" fmla="*/ 16 h 34"/>
                  <a:gd name="T48" fmla="*/ 463 w 473"/>
                  <a:gd name="T49" fmla="*/ 13 h 34"/>
                  <a:gd name="T50" fmla="*/ 468 w 473"/>
                  <a:gd name="T51" fmla="*/ 11 h 34"/>
                  <a:gd name="T52" fmla="*/ 470 w 473"/>
                  <a:gd name="T53" fmla="*/ 9 h 34"/>
                  <a:gd name="T54" fmla="*/ 471 w 473"/>
                  <a:gd name="T55" fmla="*/ 6 h 34"/>
                  <a:gd name="T56" fmla="*/ 472 w 473"/>
                  <a:gd name="T57" fmla="*/ 5 h 34"/>
                  <a:gd name="T58" fmla="*/ 472 w 473"/>
                  <a:gd name="T59" fmla="*/ 0 h 34"/>
                  <a:gd name="T60" fmla="*/ 0 w 473"/>
                  <a:gd name="T6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3" h="34">
                    <a:moveTo>
                      <a:pt x="0" y="0"/>
                    </a:moveTo>
                    <a:lnTo>
                      <a:pt x="4" y="2"/>
                    </a:lnTo>
                    <a:lnTo>
                      <a:pt x="13" y="5"/>
                    </a:lnTo>
                    <a:lnTo>
                      <a:pt x="27" y="6"/>
                    </a:lnTo>
                    <a:lnTo>
                      <a:pt x="41" y="9"/>
                    </a:lnTo>
                    <a:lnTo>
                      <a:pt x="58" y="11"/>
                    </a:lnTo>
                    <a:lnTo>
                      <a:pt x="71" y="13"/>
                    </a:lnTo>
                    <a:lnTo>
                      <a:pt x="87" y="16"/>
                    </a:lnTo>
                    <a:lnTo>
                      <a:pt x="101" y="18"/>
                    </a:lnTo>
                    <a:lnTo>
                      <a:pt x="116" y="21"/>
                    </a:lnTo>
                    <a:lnTo>
                      <a:pt x="131" y="23"/>
                    </a:lnTo>
                    <a:lnTo>
                      <a:pt x="146" y="24"/>
                    </a:lnTo>
                    <a:lnTo>
                      <a:pt x="161" y="27"/>
                    </a:lnTo>
                    <a:lnTo>
                      <a:pt x="176" y="29"/>
                    </a:lnTo>
                    <a:lnTo>
                      <a:pt x="186" y="32"/>
                    </a:lnTo>
                    <a:lnTo>
                      <a:pt x="285" y="33"/>
                    </a:lnTo>
                    <a:lnTo>
                      <a:pt x="379" y="33"/>
                    </a:lnTo>
                    <a:lnTo>
                      <a:pt x="404" y="32"/>
                    </a:lnTo>
                    <a:lnTo>
                      <a:pt x="421" y="27"/>
                    </a:lnTo>
                    <a:lnTo>
                      <a:pt x="432" y="24"/>
                    </a:lnTo>
                    <a:lnTo>
                      <a:pt x="441" y="23"/>
                    </a:lnTo>
                    <a:lnTo>
                      <a:pt x="450" y="21"/>
                    </a:lnTo>
                    <a:lnTo>
                      <a:pt x="456" y="18"/>
                    </a:lnTo>
                    <a:lnTo>
                      <a:pt x="459" y="16"/>
                    </a:lnTo>
                    <a:lnTo>
                      <a:pt x="463" y="13"/>
                    </a:lnTo>
                    <a:lnTo>
                      <a:pt x="468" y="11"/>
                    </a:lnTo>
                    <a:lnTo>
                      <a:pt x="470" y="9"/>
                    </a:lnTo>
                    <a:lnTo>
                      <a:pt x="471" y="6"/>
                    </a:lnTo>
                    <a:lnTo>
                      <a:pt x="472" y="5"/>
                    </a:lnTo>
                    <a:lnTo>
                      <a:pt x="472" y="0"/>
                    </a:lnTo>
                    <a:lnTo>
                      <a:pt x="0"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42" name="Freeform 259"/>
              <p:cNvSpPr>
                <a:spLocks/>
              </p:cNvSpPr>
              <p:nvPr/>
            </p:nvSpPr>
            <p:spPr bwMode="auto">
              <a:xfrm>
                <a:off x="2946" y="265"/>
                <a:ext cx="4" cy="9"/>
              </a:xfrm>
              <a:custGeom>
                <a:avLst/>
                <a:gdLst>
                  <a:gd name="T0" fmla="*/ 3 w 4"/>
                  <a:gd name="T1" fmla="*/ 0 h 9"/>
                  <a:gd name="T2" fmla="*/ 0 w 4"/>
                  <a:gd name="T3" fmla="*/ 0 h 9"/>
                  <a:gd name="T4" fmla="*/ 0 w 4"/>
                  <a:gd name="T5" fmla="*/ 8 h 9"/>
                  <a:gd name="T6" fmla="*/ 3 w 4"/>
                  <a:gd name="T7" fmla="*/ 8 h 9"/>
                  <a:gd name="T8" fmla="*/ 3 w 4"/>
                  <a:gd name="T9" fmla="*/ 0 h 9"/>
                </a:gdLst>
                <a:ahLst/>
                <a:cxnLst>
                  <a:cxn ang="0">
                    <a:pos x="T0" y="T1"/>
                  </a:cxn>
                  <a:cxn ang="0">
                    <a:pos x="T2" y="T3"/>
                  </a:cxn>
                  <a:cxn ang="0">
                    <a:pos x="T4" y="T5"/>
                  </a:cxn>
                  <a:cxn ang="0">
                    <a:pos x="T6" y="T7"/>
                  </a:cxn>
                  <a:cxn ang="0">
                    <a:pos x="T8" y="T9"/>
                  </a:cxn>
                </a:cxnLst>
                <a:rect l="0" t="0" r="r" b="b"/>
                <a:pathLst>
                  <a:path w="4" h="9">
                    <a:moveTo>
                      <a:pt x="3" y="0"/>
                    </a:moveTo>
                    <a:lnTo>
                      <a:pt x="0" y="0"/>
                    </a:lnTo>
                    <a:lnTo>
                      <a:pt x="0" y="8"/>
                    </a:lnTo>
                    <a:lnTo>
                      <a:pt x="3" y="8"/>
                    </a:lnTo>
                    <a:lnTo>
                      <a:pt x="3"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43" name="Freeform 260"/>
              <p:cNvSpPr>
                <a:spLocks/>
              </p:cNvSpPr>
              <p:nvPr/>
            </p:nvSpPr>
            <p:spPr bwMode="auto">
              <a:xfrm>
                <a:off x="2940" y="254"/>
                <a:ext cx="4" cy="28"/>
              </a:xfrm>
              <a:custGeom>
                <a:avLst/>
                <a:gdLst>
                  <a:gd name="T0" fmla="*/ 0 w 4"/>
                  <a:gd name="T1" fmla="*/ 28 h 29"/>
                  <a:gd name="T2" fmla="*/ 0 w 4"/>
                  <a:gd name="T3" fmla="*/ 0 h 29"/>
                  <a:gd name="T4" fmla="*/ 3 w 4"/>
                  <a:gd name="T5" fmla="*/ 0 h 29"/>
                  <a:gd name="T6" fmla="*/ 3 w 4"/>
                  <a:gd name="T7" fmla="*/ 28 h 29"/>
                  <a:gd name="T8" fmla="*/ 0 w 4"/>
                  <a:gd name="T9" fmla="*/ 28 h 29"/>
                </a:gdLst>
                <a:ahLst/>
                <a:cxnLst>
                  <a:cxn ang="0">
                    <a:pos x="T0" y="T1"/>
                  </a:cxn>
                  <a:cxn ang="0">
                    <a:pos x="T2" y="T3"/>
                  </a:cxn>
                  <a:cxn ang="0">
                    <a:pos x="T4" y="T5"/>
                  </a:cxn>
                  <a:cxn ang="0">
                    <a:pos x="T6" y="T7"/>
                  </a:cxn>
                  <a:cxn ang="0">
                    <a:pos x="T8" y="T9"/>
                  </a:cxn>
                </a:cxnLst>
                <a:rect l="0" t="0" r="r" b="b"/>
                <a:pathLst>
                  <a:path w="4" h="29">
                    <a:moveTo>
                      <a:pt x="0" y="28"/>
                    </a:moveTo>
                    <a:lnTo>
                      <a:pt x="0" y="0"/>
                    </a:lnTo>
                    <a:lnTo>
                      <a:pt x="3" y="0"/>
                    </a:lnTo>
                    <a:lnTo>
                      <a:pt x="3" y="28"/>
                    </a:lnTo>
                    <a:lnTo>
                      <a:pt x="0" y="28"/>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44" name="Freeform 261"/>
              <p:cNvSpPr>
                <a:spLocks/>
              </p:cNvSpPr>
              <p:nvPr/>
            </p:nvSpPr>
            <p:spPr bwMode="auto">
              <a:xfrm>
                <a:off x="3234" y="198"/>
                <a:ext cx="55" cy="37"/>
              </a:xfrm>
              <a:custGeom>
                <a:avLst/>
                <a:gdLst>
                  <a:gd name="T0" fmla="*/ 53 w 54"/>
                  <a:gd name="T1" fmla="*/ 36 h 37"/>
                  <a:gd name="T2" fmla="*/ 53 w 54"/>
                  <a:gd name="T3" fmla="*/ 5 h 37"/>
                  <a:gd name="T4" fmla="*/ 52 w 54"/>
                  <a:gd name="T5" fmla="*/ 2 h 37"/>
                  <a:gd name="T6" fmla="*/ 49 w 54"/>
                  <a:gd name="T7" fmla="*/ 0 h 37"/>
                  <a:gd name="T8" fmla="*/ 2 w 54"/>
                  <a:gd name="T9" fmla="*/ 0 h 37"/>
                  <a:gd name="T10" fmla="*/ 1 w 54"/>
                  <a:gd name="T11" fmla="*/ 2 h 37"/>
                  <a:gd name="T12" fmla="*/ 0 w 54"/>
                  <a:gd name="T13" fmla="*/ 5 h 37"/>
                  <a:gd name="T14" fmla="*/ 0 w 54"/>
                  <a:gd name="T15" fmla="*/ 36 h 37"/>
                  <a:gd name="T16" fmla="*/ 53 w 54"/>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7">
                    <a:moveTo>
                      <a:pt x="53" y="36"/>
                    </a:moveTo>
                    <a:lnTo>
                      <a:pt x="53" y="5"/>
                    </a:lnTo>
                    <a:lnTo>
                      <a:pt x="52" y="2"/>
                    </a:lnTo>
                    <a:lnTo>
                      <a:pt x="49" y="0"/>
                    </a:lnTo>
                    <a:lnTo>
                      <a:pt x="2" y="0"/>
                    </a:lnTo>
                    <a:lnTo>
                      <a:pt x="1" y="2"/>
                    </a:lnTo>
                    <a:lnTo>
                      <a:pt x="0" y="5"/>
                    </a:lnTo>
                    <a:lnTo>
                      <a:pt x="0" y="36"/>
                    </a:lnTo>
                    <a:lnTo>
                      <a:pt x="53" y="36"/>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grpSp>
      <p:grpSp>
        <p:nvGrpSpPr>
          <p:cNvPr id="145" name="Group 472"/>
          <p:cNvGrpSpPr>
            <a:grpSpLocks/>
          </p:cNvGrpSpPr>
          <p:nvPr/>
        </p:nvGrpSpPr>
        <p:grpSpPr bwMode="auto">
          <a:xfrm>
            <a:off x="1691680" y="3068960"/>
            <a:ext cx="530225" cy="741363"/>
            <a:chOff x="9832975" y="1161143"/>
            <a:chExt cx="530225" cy="740682"/>
          </a:xfrm>
        </p:grpSpPr>
        <p:grpSp>
          <p:nvGrpSpPr>
            <p:cNvPr id="146" name="Group 473"/>
            <p:cNvGrpSpPr>
              <a:grpSpLocks/>
            </p:cNvGrpSpPr>
            <p:nvPr/>
          </p:nvGrpSpPr>
          <p:grpSpPr bwMode="auto">
            <a:xfrm>
              <a:off x="9832975" y="1371600"/>
              <a:ext cx="530225" cy="530225"/>
              <a:chOff x="9451975" y="1974850"/>
              <a:chExt cx="530225" cy="530225"/>
            </a:xfrm>
          </p:grpSpPr>
          <p:sp>
            <p:nvSpPr>
              <p:cNvPr id="150" name="Freeform 549"/>
              <p:cNvSpPr>
                <a:spLocks/>
              </p:cNvSpPr>
              <p:nvPr/>
            </p:nvSpPr>
            <p:spPr bwMode="auto">
              <a:xfrm>
                <a:off x="9451975" y="1974850"/>
                <a:ext cx="530225" cy="530225"/>
              </a:xfrm>
              <a:custGeom>
                <a:avLst/>
                <a:gdLst>
                  <a:gd name="T0" fmla="*/ 2147483647 w 312"/>
                  <a:gd name="T1" fmla="*/ 0 h 312"/>
                  <a:gd name="T2" fmla="*/ 0 w 312"/>
                  <a:gd name="T3" fmla="*/ 2147483647 h 312"/>
                  <a:gd name="T4" fmla="*/ 2147483647 w 312"/>
                  <a:gd name="T5" fmla="*/ 2147483647 h 312"/>
                  <a:gd name="T6" fmla="*/ 2147483647 w 312"/>
                  <a:gd name="T7" fmla="*/ 2147483647 h 312"/>
                  <a:gd name="T8" fmla="*/ 2147483647 w 312"/>
                  <a:gd name="T9" fmla="*/ 0 h 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312">
                    <a:moveTo>
                      <a:pt x="156" y="0"/>
                    </a:moveTo>
                    <a:lnTo>
                      <a:pt x="0" y="156"/>
                    </a:lnTo>
                    <a:lnTo>
                      <a:pt x="156" y="312"/>
                    </a:lnTo>
                    <a:lnTo>
                      <a:pt x="312" y="156"/>
                    </a:lnTo>
                    <a:lnTo>
                      <a:pt x="156" y="0"/>
                    </a:lnTo>
                    <a:close/>
                  </a:path>
                </a:pathLst>
              </a:custGeom>
              <a:solidFill>
                <a:srgbClr val="FF8080"/>
              </a:solidFill>
              <a:ln w="28575" cmpd="sng">
                <a:solidFill>
                  <a:schemeClr val="tx1"/>
                </a:solidFill>
                <a:prstDash val="solid"/>
                <a:round/>
                <a:headEnd/>
                <a:tailEnd/>
              </a:ln>
            </p:spPr>
            <p:txBody>
              <a:bodyPr/>
              <a:lstStyle/>
              <a:p>
                <a:endParaRPr lang="en-US"/>
              </a:p>
            </p:txBody>
          </p:sp>
          <p:sp>
            <p:nvSpPr>
              <p:cNvPr id="151" name="Text Box 556"/>
              <p:cNvSpPr txBox="1">
                <a:spLocks noChangeArrowheads="1"/>
              </p:cNvSpPr>
              <p:nvPr/>
            </p:nvSpPr>
            <p:spPr bwMode="auto">
              <a:xfrm>
                <a:off x="9593262" y="2148215"/>
                <a:ext cx="273050" cy="1839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nchorCtr="1">
                <a:spAutoFit/>
              </a:bodyPr>
              <a:lstStyle/>
              <a:p>
                <a:pPr>
                  <a:defRPr/>
                </a:pPr>
                <a:r>
                  <a:rPr lang="en-US" sz="1200" dirty="0">
                    <a:cs typeface="+mn-cs"/>
                  </a:rPr>
                  <a:t>IPM</a:t>
                </a:r>
              </a:p>
            </p:txBody>
          </p:sp>
        </p:grpSp>
        <p:grpSp>
          <p:nvGrpSpPr>
            <p:cNvPr id="147" name="Group 778"/>
            <p:cNvGrpSpPr>
              <a:grpSpLocks/>
            </p:cNvGrpSpPr>
            <p:nvPr/>
          </p:nvGrpSpPr>
          <p:grpSpPr bwMode="auto">
            <a:xfrm>
              <a:off x="10039350" y="1161143"/>
              <a:ext cx="95250" cy="152400"/>
              <a:chOff x="4303" y="1872"/>
              <a:chExt cx="60" cy="96"/>
            </a:xfrm>
          </p:grpSpPr>
          <p:sp>
            <p:nvSpPr>
              <p:cNvPr id="148" name="Oval 779"/>
              <p:cNvSpPr>
                <a:spLocks noChangeAspect="1" noChangeArrowheads="1"/>
              </p:cNvSpPr>
              <p:nvPr/>
            </p:nvSpPr>
            <p:spPr bwMode="auto">
              <a:xfrm>
                <a:off x="4303" y="1885"/>
                <a:ext cx="60" cy="69"/>
              </a:xfrm>
              <a:prstGeom prst="ellipse">
                <a:avLst/>
              </a:prstGeom>
              <a:noFill/>
              <a:ln w="12700">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9" name="Line 780"/>
              <p:cNvSpPr>
                <a:spLocks noChangeShapeType="1"/>
              </p:cNvSpPr>
              <p:nvPr/>
            </p:nvSpPr>
            <p:spPr bwMode="auto">
              <a:xfrm flipV="1">
                <a:off x="4310" y="1872"/>
                <a:ext cx="48" cy="9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grpSp>
      <p:grpSp>
        <p:nvGrpSpPr>
          <p:cNvPr id="152" name="Group 472"/>
          <p:cNvGrpSpPr>
            <a:grpSpLocks/>
          </p:cNvGrpSpPr>
          <p:nvPr/>
        </p:nvGrpSpPr>
        <p:grpSpPr bwMode="auto">
          <a:xfrm>
            <a:off x="3635896" y="2204864"/>
            <a:ext cx="530225" cy="741363"/>
            <a:chOff x="9832975" y="1161143"/>
            <a:chExt cx="530225" cy="740682"/>
          </a:xfrm>
        </p:grpSpPr>
        <p:grpSp>
          <p:nvGrpSpPr>
            <p:cNvPr id="153" name="Group 473"/>
            <p:cNvGrpSpPr>
              <a:grpSpLocks/>
            </p:cNvGrpSpPr>
            <p:nvPr/>
          </p:nvGrpSpPr>
          <p:grpSpPr bwMode="auto">
            <a:xfrm>
              <a:off x="9832975" y="1371600"/>
              <a:ext cx="530225" cy="530225"/>
              <a:chOff x="9451975" y="1974850"/>
              <a:chExt cx="530225" cy="530225"/>
            </a:xfrm>
          </p:grpSpPr>
          <p:sp>
            <p:nvSpPr>
              <p:cNvPr id="157" name="Freeform 549"/>
              <p:cNvSpPr>
                <a:spLocks/>
              </p:cNvSpPr>
              <p:nvPr/>
            </p:nvSpPr>
            <p:spPr bwMode="auto">
              <a:xfrm>
                <a:off x="9451975" y="1974850"/>
                <a:ext cx="530225" cy="530225"/>
              </a:xfrm>
              <a:custGeom>
                <a:avLst/>
                <a:gdLst>
                  <a:gd name="T0" fmla="*/ 2147483647 w 312"/>
                  <a:gd name="T1" fmla="*/ 0 h 312"/>
                  <a:gd name="T2" fmla="*/ 0 w 312"/>
                  <a:gd name="T3" fmla="*/ 2147483647 h 312"/>
                  <a:gd name="T4" fmla="*/ 2147483647 w 312"/>
                  <a:gd name="T5" fmla="*/ 2147483647 h 312"/>
                  <a:gd name="T6" fmla="*/ 2147483647 w 312"/>
                  <a:gd name="T7" fmla="*/ 2147483647 h 312"/>
                  <a:gd name="T8" fmla="*/ 2147483647 w 312"/>
                  <a:gd name="T9" fmla="*/ 0 h 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312">
                    <a:moveTo>
                      <a:pt x="156" y="0"/>
                    </a:moveTo>
                    <a:lnTo>
                      <a:pt x="0" y="156"/>
                    </a:lnTo>
                    <a:lnTo>
                      <a:pt x="156" y="312"/>
                    </a:lnTo>
                    <a:lnTo>
                      <a:pt x="312" y="156"/>
                    </a:lnTo>
                    <a:lnTo>
                      <a:pt x="156" y="0"/>
                    </a:lnTo>
                    <a:close/>
                  </a:path>
                </a:pathLst>
              </a:custGeom>
              <a:solidFill>
                <a:srgbClr val="FF8080"/>
              </a:solidFill>
              <a:ln w="28575" cmpd="sng">
                <a:solidFill>
                  <a:schemeClr val="tx1"/>
                </a:solidFill>
                <a:prstDash val="solid"/>
                <a:round/>
                <a:headEnd/>
                <a:tailEnd/>
              </a:ln>
            </p:spPr>
            <p:txBody>
              <a:bodyPr/>
              <a:lstStyle/>
              <a:p>
                <a:endParaRPr lang="en-US"/>
              </a:p>
            </p:txBody>
          </p:sp>
          <p:sp>
            <p:nvSpPr>
              <p:cNvPr id="158" name="Text Box 556"/>
              <p:cNvSpPr txBox="1">
                <a:spLocks noChangeArrowheads="1"/>
              </p:cNvSpPr>
              <p:nvPr/>
            </p:nvSpPr>
            <p:spPr bwMode="auto">
              <a:xfrm>
                <a:off x="9593262" y="2148215"/>
                <a:ext cx="273050" cy="1839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nchorCtr="1">
                <a:spAutoFit/>
              </a:bodyPr>
              <a:lstStyle/>
              <a:p>
                <a:pPr>
                  <a:defRPr/>
                </a:pPr>
                <a:r>
                  <a:rPr lang="en-US" sz="1200" dirty="0">
                    <a:cs typeface="+mn-cs"/>
                  </a:rPr>
                  <a:t>IPM</a:t>
                </a:r>
              </a:p>
            </p:txBody>
          </p:sp>
        </p:grpSp>
        <p:grpSp>
          <p:nvGrpSpPr>
            <p:cNvPr id="154" name="Group 778"/>
            <p:cNvGrpSpPr>
              <a:grpSpLocks/>
            </p:cNvGrpSpPr>
            <p:nvPr/>
          </p:nvGrpSpPr>
          <p:grpSpPr bwMode="auto">
            <a:xfrm>
              <a:off x="10039350" y="1161143"/>
              <a:ext cx="95250" cy="152400"/>
              <a:chOff x="4303" y="1872"/>
              <a:chExt cx="60" cy="96"/>
            </a:xfrm>
          </p:grpSpPr>
          <p:sp>
            <p:nvSpPr>
              <p:cNvPr id="155" name="Oval 779"/>
              <p:cNvSpPr>
                <a:spLocks noChangeAspect="1" noChangeArrowheads="1"/>
              </p:cNvSpPr>
              <p:nvPr/>
            </p:nvSpPr>
            <p:spPr bwMode="auto">
              <a:xfrm>
                <a:off x="4303" y="1885"/>
                <a:ext cx="60" cy="69"/>
              </a:xfrm>
              <a:prstGeom prst="ellipse">
                <a:avLst/>
              </a:prstGeom>
              <a:noFill/>
              <a:ln w="12700">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6" name="Line 780"/>
              <p:cNvSpPr>
                <a:spLocks noChangeShapeType="1"/>
              </p:cNvSpPr>
              <p:nvPr/>
            </p:nvSpPr>
            <p:spPr bwMode="auto">
              <a:xfrm flipV="1">
                <a:off x="4310" y="1872"/>
                <a:ext cx="48" cy="9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grpSp>
      <p:grpSp>
        <p:nvGrpSpPr>
          <p:cNvPr id="166" name="Group 472"/>
          <p:cNvGrpSpPr>
            <a:grpSpLocks/>
          </p:cNvGrpSpPr>
          <p:nvPr/>
        </p:nvGrpSpPr>
        <p:grpSpPr bwMode="auto">
          <a:xfrm>
            <a:off x="971600" y="2420888"/>
            <a:ext cx="530225" cy="741363"/>
            <a:chOff x="9832975" y="1161143"/>
            <a:chExt cx="530225" cy="740682"/>
          </a:xfrm>
        </p:grpSpPr>
        <p:grpSp>
          <p:nvGrpSpPr>
            <p:cNvPr id="167" name="Group 473"/>
            <p:cNvGrpSpPr>
              <a:grpSpLocks/>
            </p:cNvGrpSpPr>
            <p:nvPr/>
          </p:nvGrpSpPr>
          <p:grpSpPr bwMode="auto">
            <a:xfrm>
              <a:off x="9832975" y="1371600"/>
              <a:ext cx="530225" cy="530225"/>
              <a:chOff x="9451975" y="1974850"/>
              <a:chExt cx="530225" cy="530225"/>
            </a:xfrm>
          </p:grpSpPr>
          <p:sp>
            <p:nvSpPr>
              <p:cNvPr id="171" name="Freeform 549"/>
              <p:cNvSpPr>
                <a:spLocks/>
              </p:cNvSpPr>
              <p:nvPr/>
            </p:nvSpPr>
            <p:spPr bwMode="auto">
              <a:xfrm>
                <a:off x="9451975" y="1974850"/>
                <a:ext cx="530225" cy="530225"/>
              </a:xfrm>
              <a:custGeom>
                <a:avLst/>
                <a:gdLst>
                  <a:gd name="T0" fmla="*/ 2147483647 w 312"/>
                  <a:gd name="T1" fmla="*/ 0 h 312"/>
                  <a:gd name="T2" fmla="*/ 0 w 312"/>
                  <a:gd name="T3" fmla="*/ 2147483647 h 312"/>
                  <a:gd name="T4" fmla="*/ 2147483647 w 312"/>
                  <a:gd name="T5" fmla="*/ 2147483647 h 312"/>
                  <a:gd name="T6" fmla="*/ 2147483647 w 312"/>
                  <a:gd name="T7" fmla="*/ 2147483647 h 312"/>
                  <a:gd name="T8" fmla="*/ 2147483647 w 312"/>
                  <a:gd name="T9" fmla="*/ 0 h 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312">
                    <a:moveTo>
                      <a:pt x="156" y="0"/>
                    </a:moveTo>
                    <a:lnTo>
                      <a:pt x="0" y="156"/>
                    </a:lnTo>
                    <a:lnTo>
                      <a:pt x="156" y="312"/>
                    </a:lnTo>
                    <a:lnTo>
                      <a:pt x="312" y="156"/>
                    </a:lnTo>
                    <a:lnTo>
                      <a:pt x="156" y="0"/>
                    </a:lnTo>
                    <a:close/>
                  </a:path>
                </a:pathLst>
              </a:custGeom>
              <a:solidFill>
                <a:srgbClr val="FF8080"/>
              </a:solidFill>
              <a:ln w="28575" cmpd="sng">
                <a:solidFill>
                  <a:schemeClr val="tx1"/>
                </a:solidFill>
                <a:prstDash val="solid"/>
                <a:round/>
                <a:headEnd/>
                <a:tailEnd/>
              </a:ln>
            </p:spPr>
            <p:txBody>
              <a:bodyPr/>
              <a:lstStyle/>
              <a:p>
                <a:endParaRPr lang="en-US"/>
              </a:p>
            </p:txBody>
          </p:sp>
          <p:sp>
            <p:nvSpPr>
              <p:cNvPr id="172" name="Text Box 556"/>
              <p:cNvSpPr txBox="1">
                <a:spLocks noChangeArrowheads="1"/>
              </p:cNvSpPr>
              <p:nvPr/>
            </p:nvSpPr>
            <p:spPr bwMode="auto">
              <a:xfrm>
                <a:off x="9593262" y="2148215"/>
                <a:ext cx="273050" cy="1839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nchorCtr="1">
                <a:spAutoFit/>
              </a:bodyPr>
              <a:lstStyle/>
              <a:p>
                <a:pPr>
                  <a:defRPr/>
                </a:pPr>
                <a:r>
                  <a:rPr lang="en-US" sz="1200" dirty="0">
                    <a:cs typeface="+mn-cs"/>
                  </a:rPr>
                  <a:t>IPM</a:t>
                </a:r>
              </a:p>
            </p:txBody>
          </p:sp>
        </p:grpSp>
        <p:grpSp>
          <p:nvGrpSpPr>
            <p:cNvPr id="168" name="Group 778"/>
            <p:cNvGrpSpPr>
              <a:grpSpLocks/>
            </p:cNvGrpSpPr>
            <p:nvPr/>
          </p:nvGrpSpPr>
          <p:grpSpPr bwMode="auto">
            <a:xfrm>
              <a:off x="10039350" y="1161143"/>
              <a:ext cx="95250" cy="152400"/>
              <a:chOff x="4303" y="1872"/>
              <a:chExt cx="60" cy="96"/>
            </a:xfrm>
          </p:grpSpPr>
          <p:sp>
            <p:nvSpPr>
              <p:cNvPr id="169" name="Oval 779"/>
              <p:cNvSpPr>
                <a:spLocks noChangeAspect="1" noChangeArrowheads="1"/>
              </p:cNvSpPr>
              <p:nvPr/>
            </p:nvSpPr>
            <p:spPr bwMode="auto">
              <a:xfrm>
                <a:off x="4303" y="1885"/>
                <a:ext cx="60" cy="69"/>
              </a:xfrm>
              <a:prstGeom prst="ellipse">
                <a:avLst/>
              </a:prstGeom>
              <a:noFill/>
              <a:ln w="12700">
                <a:solidFill>
                  <a:srgbClr val="000000"/>
                </a:solidFill>
                <a:round/>
                <a:headEnd/>
                <a:tailEnd/>
              </a:ln>
              <a:effectLst/>
              <a:extLst>
                <a:ext uri="{909E8E84-426E-40dd-AFC4-6F175D3DCCD1}">
                  <a14:hiddenFill xmlns="" xmlns:a14="http://schemas.microsoft.com/office/drawing/2010/main">
                    <a:solidFill>
                      <a:srgbClr val="0000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0" name="Line 780"/>
              <p:cNvSpPr>
                <a:spLocks noChangeShapeType="1"/>
              </p:cNvSpPr>
              <p:nvPr/>
            </p:nvSpPr>
            <p:spPr bwMode="auto">
              <a:xfrm flipV="1">
                <a:off x="4310" y="1872"/>
                <a:ext cx="48" cy="9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grpSp>
      <p:grpSp>
        <p:nvGrpSpPr>
          <p:cNvPr id="159" name="Group 169"/>
          <p:cNvGrpSpPr>
            <a:grpSpLocks/>
          </p:cNvGrpSpPr>
          <p:nvPr/>
        </p:nvGrpSpPr>
        <p:grpSpPr bwMode="auto">
          <a:xfrm>
            <a:off x="4649713" y="4046463"/>
            <a:ext cx="714375" cy="174625"/>
            <a:chOff x="111" y="2658"/>
            <a:chExt cx="450" cy="110"/>
          </a:xfrm>
        </p:grpSpPr>
        <p:sp>
          <p:nvSpPr>
            <p:cNvPr id="160" name="Freeform 170"/>
            <p:cNvSpPr>
              <a:spLocks/>
            </p:cNvSpPr>
            <p:nvPr/>
          </p:nvSpPr>
          <p:spPr bwMode="auto">
            <a:xfrm>
              <a:off x="111" y="2724"/>
              <a:ext cx="424" cy="44"/>
            </a:xfrm>
            <a:custGeom>
              <a:avLst/>
              <a:gdLst>
                <a:gd name="T0" fmla="*/ 2 w 424"/>
                <a:gd name="T1" fmla="*/ 0 h 44"/>
                <a:gd name="T2" fmla="*/ 423 w 424"/>
                <a:gd name="T3" fmla="*/ 0 h 44"/>
                <a:gd name="T4" fmla="*/ 423 w 424"/>
                <a:gd name="T5" fmla="*/ 43 h 44"/>
                <a:gd name="T6" fmla="*/ 193 w 424"/>
                <a:gd name="T7" fmla="*/ 43 h 44"/>
                <a:gd name="T8" fmla="*/ 186 w 424"/>
                <a:gd name="T9" fmla="*/ 41 h 44"/>
                <a:gd name="T10" fmla="*/ 88 w 424"/>
                <a:gd name="T11" fmla="*/ 19 h 44"/>
                <a:gd name="T12" fmla="*/ 79 w 424"/>
                <a:gd name="T13" fmla="*/ 14 h 44"/>
                <a:gd name="T14" fmla="*/ 67 w 424"/>
                <a:gd name="T15" fmla="*/ 13 h 44"/>
                <a:gd name="T16" fmla="*/ 52 w 424"/>
                <a:gd name="T17" fmla="*/ 6 h 44"/>
                <a:gd name="T18" fmla="*/ 1 w 424"/>
                <a:gd name="T19" fmla="*/ 6 h 44"/>
                <a:gd name="T20" fmla="*/ 0 w 424"/>
                <a:gd name="T21" fmla="*/ 5 h 44"/>
                <a:gd name="T22" fmla="*/ 1 w 424"/>
                <a:gd name="T23" fmla="*/ 0 h 44"/>
                <a:gd name="T24" fmla="*/ 2 w 424"/>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4" h="44">
                  <a:moveTo>
                    <a:pt x="2" y="0"/>
                  </a:moveTo>
                  <a:lnTo>
                    <a:pt x="423" y="0"/>
                  </a:lnTo>
                  <a:lnTo>
                    <a:pt x="423" y="43"/>
                  </a:lnTo>
                  <a:lnTo>
                    <a:pt x="193" y="43"/>
                  </a:lnTo>
                  <a:lnTo>
                    <a:pt x="186" y="41"/>
                  </a:lnTo>
                  <a:lnTo>
                    <a:pt x="88" y="19"/>
                  </a:lnTo>
                  <a:lnTo>
                    <a:pt x="79" y="14"/>
                  </a:lnTo>
                  <a:lnTo>
                    <a:pt x="67" y="13"/>
                  </a:lnTo>
                  <a:lnTo>
                    <a:pt x="52" y="6"/>
                  </a:lnTo>
                  <a:lnTo>
                    <a:pt x="1" y="6"/>
                  </a:lnTo>
                  <a:lnTo>
                    <a:pt x="0" y="5"/>
                  </a:lnTo>
                  <a:lnTo>
                    <a:pt x="1" y="0"/>
                  </a:lnTo>
                  <a:lnTo>
                    <a:pt x="2" y="0"/>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1" name="Oval 171"/>
            <p:cNvSpPr>
              <a:spLocks noChangeArrowheads="1"/>
            </p:cNvSpPr>
            <p:nvPr/>
          </p:nvSpPr>
          <p:spPr bwMode="auto">
            <a:xfrm>
              <a:off x="468" y="2739"/>
              <a:ext cx="93" cy="10"/>
            </a:xfrm>
            <a:prstGeom prst="ellipse">
              <a:avLst/>
            </a:prstGeom>
            <a:solidFill>
              <a:srgbClr val="000000"/>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2" name="Oval 172"/>
            <p:cNvSpPr>
              <a:spLocks noChangeArrowheads="1"/>
            </p:cNvSpPr>
            <p:nvPr/>
          </p:nvSpPr>
          <p:spPr bwMode="auto">
            <a:xfrm>
              <a:off x="503" y="2728"/>
              <a:ext cx="41" cy="23"/>
            </a:xfrm>
            <a:prstGeom prst="ellipse">
              <a:avLst/>
            </a:prstGeom>
            <a:solidFill>
              <a:srgbClr val="000000"/>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3" name="Freeform 173"/>
            <p:cNvSpPr>
              <a:spLocks/>
            </p:cNvSpPr>
            <p:nvPr/>
          </p:nvSpPr>
          <p:spPr bwMode="auto">
            <a:xfrm>
              <a:off x="192" y="2667"/>
              <a:ext cx="134" cy="58"/>
            </a:xfrm>
            <a:custGeom>
              <a:avLst/>
              <a:gdLst>
                <a:gd name="T0" fmla="*/ 133 w 134"/>
                <a:gd name="T1" fmla="*/ 57 h 58"/>
                <a:gd name="T2" fmla="*/ 73 w 134"/>
                <a:gd name="T3" fmla="*/ 43 h 58"/>
                <a:gd name="T4" fmla="*/ 66 w 134"/>
                <a:gd name="T5" fmla="*/ 40 h 58"/>
                <a:gd name="T6" fmla="*/ 59 w 134"/>
                <a:gd name="T7" fmla="*/ 36 h 58"/>
                <a:gd name="T8" fmla="*/ 52 w 134"/>
                <a:gd name="T9" fmla="*/ 30 h 58"/>
                <a:gd name="T10" fmla="*/ 46 w 134"/>
                <a:gd name="T11" fmla="*/ 21 h 58"/>
                <a:gd name="T12" fmla="*/ 37 w 134"/>
                <a:gd name="T13" fmla="*/ 0 h 58"/>
                <a:gd name="T14" fmla="*/ 13 w 134"/>
                <a:gd name="T15" fmla="*/ 0 h 58"/>
                <a:gd name="T16" fmla="*/ 0 w 134"/>
                <a:gd name="T17" fmla="*/ 57 h 58"/>
                <a:gd name="T18" fmla="*/ 129 w 134"/>
                <a:gd name="T19" fmla="*/ 57 h 58"/>
                <a:gd name="T20" fmla="*/ 133 w 134"/>
                <a:gd name="T21" fmla="*/ 5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58">
                  <a:moveTo>
                    <a:pt x="133" y="57"/>
                  </a:moveTo>
                  <a:lnTo>
                    <a:pt x="73" y="43"/>
                  </a:lnTo>
                  <a:lnTo>
                    <a:pt x="66" y="40"/>
                  </a:lnTo>
                  <a:lnTo>
                    <a:pt x="59" y="36"/>
                  </a:lnTo>
                  <a:lnTo>
                    <a:pt x="52" y="30"/>
                  </a:lnTo>
                  <a:lnTo>
                    <a:pt x="46" y="21"/>
                  </a:lnTo>
                  <a:lnTo>
                    <a:pt x="37" y="0"/>
                  </a:lnTo>
                  <a:lnTo>
                    <a:pt x="13" y="0"/>
                  </a:lnTo>
                  <a:lnTo>
                    <a:pt x="0" y="57"/>
                  </a:lnTo>
                  <a:lnTo>
                    <a:pt x="129" y="57"/>
                  </a:lnTo>
                  <a:lnTo>
                    <a:pt x="133" y="57"/>
                  </a:lnTo>
                </a:path>
              </a:pathLst>
            </a:custGeom>
            <a:solidFill>
              <a:srgbClr val="000000"/>
            </a:solidFill>
            <a:ln w="12700" cap="rnd" cmpd="sng">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4" name="Oval 174"/>
            <p:cNvSpPr>
              <a:spLocks noChangeArrowheads="1"/>
            </p:cNvSpPr>
            <p:nvPr/>
          </p:nvSpPr>
          <p:spPr bwMode="auto">
            <a:xfrm>
              <a:off x="210" y="2658"/>
              <a:ext cx="4" cy="6"/>
            </a:xfrm>
            <a:prstGeom prst="ellipse">
              <a:avLst/>
            </a:prstGeom>
            <a:solidFill>
              <a:srgbClr val="000000"/>
            </a:solidFill>
            <a:ln w="12700">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9034414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296375"/>
            <a:ext cx="8229600" cy="1143000"/>
          </a:xfrm>
        </p:spPr>
        <p:txBody>
          <a:bodyPr/>
          <a:lstStyle/>
          <a:p>
            <a:r>
              <a:rPr lang="en-US" dirty="0" smtClean="0"/>
              <a:t>Questions</a:t>
            </a:r>
            <a:endParaRPr lang="en-US" dirty="0"/>
          </a:p>
        </p:txBody>
      </p:sp>
      <p:pic>
        <p:nvPicPr>
          <p:cNvPr id="2050" name="Picture 2" descr="http://s2.quickmeme.com/img/1d/1db50811ae492fedeedb7857c9c2673700ce4d332c879b3426a22fe4375b3a3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280" y="1439375"/>
            <a:ext cx="7617958" cy="475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237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Plan</a:t>
            </a:r>
            <a:endParaRPr lang="en-US" dirty="0"/>
          </a:p>
        </p:txBody>
      </p:sp>
      <p:pic>
        <p:nvPicPr>
          <p:cNvPr id="4" name="Picture 3"/>
          <p:cNvPicPr>
            <a:picLocks noChangeAspect="1"/>
          </p:cNvPicPr>
          <p:nvPr/>
        </p:nvPicPr>
        <p:blipFill>
          <a:blip r:embed="rId2"/>
          <a:stretch>
            <a:fillRect/>
          </a:stretch>
        </p:blipFill>
        <p:spPr>
          <a:xfrm rot="16200000">
            <a:off x="2642834" y="328968"/>
            <a:ext cx="5520045" cy="7300511"/>
          </a:xfrm>
          <a:prstGeom prst="rect">
            <a:avLst/>
          </a:prstGeom>
        </p:spPr>
      </p:pic>
      <p:sp>
        <p:nvSpPr>
          <p:cNvPr id="5" name="TextBox 4"/>
          <p:cNvSpPr txBox="1"/>
          <p:nvPr/>
        </p:nvSpPr>
        <p:spPr>
          <a:xfrm>
            <a:off x="0" y="2309548"/>
            <a:ext cx="1846211" cy="369332"/>
          </a:xfrm>
          <a:prstGeom prst="rect">
            <a:avLst/>
          </a:prstGeom>
          <a:noFill/>
        </p:spPr>
        <p:txBody>
          <a:bodyPr wrap="none" rtlCol="0">
            <a:spAutoFit/>
          </a:bodyPr>
          <a:lstStyle/>
          <a:p>
            <a:r>
              <a:rPr lang="en-US" b="1" u="sng" dirty="0" smtClean="0"/>
              <a:t>Line of Operation</a:t>
            </a:r>
            <a:endParaRPr lang="en-US" b="1" u="sng" dirty="0"/>
          </a:p>
        </p:txBody>
      </p:sp>
      <p:sp>
        <p:nvSpPr>
          <p:cNvPr id="6" name="TextBox 5"/>
          <p:cNvSpPr txBox="1"/>
          <p:nvPr/>
        </p:nvSpPr>
        <p:spPr>
          <a:xfrm>
            <a:off x="214546" y="3505795"/>
            <a:ext cx="1415709" cy="369332"/>
          </a:xfrm>
          <a:prstGeom prst="rect">
            <a:avLst/>
          </a:prstGeom>
          <a:noFill/>
        </p:spPr>
        <p:txBody>
          <a:bodyPr wrap="none" rtlCol="0">
            <a:spAutoFit/>
          </a:bodyPr>
          <a:lstStyle/>
          <a:p>
            <a:r>
              <a:rPr lang="en-US" b="1" u="sng" dirty="0" smtClean="0"/>
              <a:t>Line of Effort</a:t>
            </a:r>
            <a:endParaRPr lang="en-US" b="1" u="sng" dirty="0"/>
          </a:p>
        </p:txBody>
      </p:sp>
      <p:sp>
        <p:nvSpPr>
          <p:cNvPr id="7" name="TextBox 6"/>
          <p:cNvSpPr txBox="1"/>
          <p:nvPr/>
        </p:nvSpPr>
        <p:spPr>
          <a:xfrm>
            <a:off x="214546" y="4681846"/>
            <a:ext cx="1415709" cy="369332"/>
          </a:xfrm>
          <a:prstGeom prst="rect">
            <a:avLst/>
          </a:prstGeom>
          <a:noFill/>
        </p:spPr>
        <p:txBody>
          <a:bodyPr wrap="none" rtlCol="0">
            <a:spAutoFit/>
          </a:bodyPr>
          <a:lstStyle/>
          <a:p>
            <a:r>
              <a:rPr lang="en-US" b="1" u="sng" dirty="0" smtClean="0"/>
              <a:t>Line of Effort</a:t>
            </a:r>
            <a:endParaRPr lang="en-US" b="1" u="sng" dirty="0"/>
          </a:p>
        </p:txBody>
      </p:sp>
      <p:sp>
        <p:nvSpPr>
          <p:cNvPr id="8" name="TextBox 7"/>
          <p:cNvSpPr txBox="1"/>
          <p:nvPr/>
        </p:nvSpPr>
        <p:spPr>
          <a:xfrm>
            <a:off x="214546" y="5894151"/>
            <a:ext cx="1415709" cy="369332"/>
          </a:xfrm>
          <a:prstGeom prst="rect">
            <a:avLst/>
          </a:prstGeom>
          <a:noFill/>
        </p:spPr>
        <p:txBody>
          <a:bodyPr wrap="none" rtlCol="0">
            <a:spAutoFit/>
          </a:bodyPr>
          <a:lstStyle/>
          <a:p>
            <a:r>
              <a:rPr lang="en-US" b="1" u="sng" dirty="0" smtClean="0"/>
              <a:t>Line of Effort</a:t>
            </a:r>
            <a:endParaRPr lang="en-US" b="1" u="sng" dirty="0"/>
          </a:p>
        </p:txBody>
      </p:sp>
      <p:sp>
        <p:nvSpPr>
          <p:cNvPr id="9" name="TextBox 8"/>
          <p:cNvSpPr txBox="1"/>
          <p:nvPr/>
        </p:nvSpPr>
        <p:spPr>
          <a:xfrm>
            <a:off x="4639130" y="6499495"/>
            <a:ext cx="694870" cy="369332"/>
          </a:xfrm>
          <a:prstGeom prst="rect">
            <a:avLst/>
          </a:prstGeom>
          <a:noFill/>
        </p:spPr>
        <p:txBody>
          <a:bodyPr wrap="none" rtlCol="0">
            <a:spAutoFit/>
          </a:bodyPr>
          <a:lstStyle/>
          <a:p>
            <a:r>
              <a:rPr lang="en-US" b="1" u="sng" dirty="0" smtClean="0"/>
              <a:t>Ways</a:t>
            </a:r>
            <a:endParaRPr lang="en-US" b="1" u="sng" dirty="0"/>
          </a:p>
        </p:txBody>
      </p:sp>
      <p:sp>
        <p:nvSpPr>
          <p:cNvPr id="10" name="TextBox 9"/>
          <p:cNvSpPr txBox="1"/>
          <p:nvPr/>
        </p:nvSpPr>
        <p:spPr>
          <a:xfrm>
            <a:off x="7904099" y="6499495"/>
            <a:ext cx="630301" cy="369332"/>
          </a:xfrm>
          <a:prstGeom prst="rect">
            <a:avLst/>
          </a:prstGeom>
          <a:noFill/>
        </p:spPr>
        <p:txBody>
          <a:bodyPr wrap="none" rtlCol="0">
            <a:spAutoFit/>
          </a:bodyPr>
          <a:lstStyle/>
          <a:p>
            <a:r>
              <a:rPr lang="en-US" b="1" u="sng" dirty="0" smtClean="0"/>
              <a:t>Ends</a:t>
            </a:r>
            <a:endParaRPr lang="en-US" b="1" u="sng" dirty="0"/>
          </a:p>
        </p:txBody>
      </p:sp>
    </p:spTree>
    <p:extLst>
      <p:ext uri="{BB962C8B-B14F-4D97-AF65-F5344CB8AC3E}">
        <p14:creationId xmlns:p14="http://schemas.microsoft.com/office/powerpoint/2010/main" val="1607758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eferences</a:t>
            </a:r>
            <a:endParaRPr lang="en-US" dirty="0"/>
          </a:p>
        </p:txBody>
      </p:sp>
      <p:sp>
        <p:nvSpPr>
          <p:cNvPr id="3" name="Content Placeholder 2"/>
          <p:cNvSpPr>
            <a:spLocks noGrp="1"/>
          </p:cNvSpPr>
          <p:nvPr>
            <p:ph idx="1"/>
          </p:nvPr>
        </p:nvSpPr>
        <p:spPr/>
        <p:txBody>
          <a:bodyPr/>
          <a:lstStyle/>
          <a:p>
            <a:r>
              <a:rPr lang="en-US" b="1" dirty="0" smtClean="0"/>
              <a:t>ATP </a:t>
            </a:r>
            <a:r>
              <a:rPr lang="en-US" b="1" dirty="0"/>
              <a:t>5-0.1 [Army Design Methodology] (July 2015)</a:t>
            </a:r>
            <a:r>
              <a:rPr lang="en-US" dirty="0"/>
              <a:t> </a:t>
            </a:r>
          </a:p>
          <a:p>
            <a:endParaRPr lang="en-US" dirty="0"/>
          </a:p>
        </p:txBody>
      </p:sp>
    </p:spTree>
    <p:extLst>
      <p:ext uri="{BB962C8B-B14F-4D97-AF65-F5344CB8AC3E}">
        <p14:creationId xmlns:p14="http://schemas.microsoft.com/office/powerpoint/2010/main" val="1496806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1873</TotalTime>
  <Words>5323</Words>
  <Application>Microsoft Office PowerPoint</Application>
  <PresentationFormat>On-screen Show (4:3)</PresentationFormat>
  <Paragraphs>946</Paragraphs>
  <Slides>71</Slides>
  <Notes>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0" baseType="lpstr">
      <vt:lpstr>MS PGothic</vt:lpstr>
      <vt:lpstr>MS PGothic</vt:lpstr>
      <vt:lpstr>Arial</vt:lpstr>
      <vt:lpstr>Arial Narrow</vt:lpstr>
      <vt:lpstr>Calibri</vt:lpstr>
      <vt:lpstr>Times New Roman</vt:lpstr>
      <vt:lpstr>Wingdings</vt:lpstr>
      <vt:lpstr>Office Theme</vt:lpstr>
      <vt:lpstr>Slide</vt:lpstr>
      <vt:lpstr>Operational Design</vt:lpstr>
      <vt:lpstr>Really for LT &amp; CPTs ??</vt:lpstr>
      <vt:lpstr>PowerPoint Presentation</vt:lpstr>
      <vt:lpstr>Easy Turbo</vt:lpstr>
      <vt:lpstr>Don’t Stress !</vt:lpstr>
      <vt:lpstr>Crawl before we can walk</vt:lpstr>
      <vt:lpstr>PowerPoint Presentation</vt:lpstr>
      <vt:lpstr>Operational Plan</vt:lpstr>
      <vt:lpstr>References</vt:lpstr>
      <vt:lpstr>Scope</vt:lpstr>
      <vt:lpstr>PowerPoint Presentation</vt:lpstr>
      <vt:lpstr>Integrating planning methodologies  </vt:lpstr>
      <vt:lpstr>Design &amp; MDMP</vt:lpstr>
      <vt:lpstr>Design &amp; MDMP</vt:lpstr>
      <vt:lpstr>When to use ADM and why?</vt:lpstr>
      <vt:lpstr>Army Design Methodology</vt:lpstr>
      <vt:lpstr>Operational Art</vt:lpstr>
      <vt:lpstr>Operational Art</vt:lpstr>
      <vt:lpstr>Operational Art</vt:lpstr>
      <vt:lpstr>PowerPoint Presentation</vt:lpstr>
      <vt:lpstr>Step 1</vt:lpstr>
      <vt:lpstr>PowerPoint Presentation</vt:lpstr>
      <vt:lpstr>Assigning your team</vt:lpstr>
      <vt:lpstr>Team Roles</vt:lpstr>
      <vt:lpstr>Team Roles</vt:lpstr>
      <vt:lpstr>Encouraging dialogue</vt:lpstr>
      <vt:lpstr>Template for Design</vt:lpstr>
      <vt:lpstr>PowerPoint Presentation</vt:lpstr>
      <vt:lpstr>Step 2</vt:lpstr>
      <vt:lpstr>Framing</vt:lpstr>
      <vt:lpstr>Environmental Frame, part 1</vt:lpstr>
      <vt:lpstr>Current State of the OE</vt:lpstr>
      <vt:lpstr>Narrative</vt:lpstr>
      <vt:lpstr>Environmental Frame, part 2</vt:lpstr>
      <vt:lpstr>Desired End State</vt:lpstr>
      <vt:lpstr>Narrative</vt:lpstr>
      <vt:lpstr>Techniques</vt:lpstr>
      <vt:lpstr>Current vs Desired</vt:lpstr>
      <vt:lpstr>Step 3</vt:lpstr>
      <vt:lpstr>Problem Frame</vt:lpstr>
      <vt:lpstr>Problem Frame</vt:lpstr>
      <vt:lpstr>Problem Frame</vt:lpstr>
      <vt:lpstr>Questions you ask?</vt:lpstr>
      <vt:lpstr>Map out relationships</vt:lpstr>
      <vt:lpstr>Design – Problem Statement TTP Narrative</vt:lpstr>
      <vt:lpstr>Narrative</vt:lpstr>
      <vt:lpstr>Step 4</vt:lpstr>
      <vt:lpstr>Operational approach</vt:lpstr>
      <vt:lpstr>Operational Approach</vt:lpstr>
      <vt:lpstr>Activities</vt:lpstr>
      <vt:lpstr>Center of Gravity </vt:lpstr>
      <vt:lpstr>Id Decisive Points</vt:lpstr>
      <vt:lpstr>LOO &amp; LOE</vt:lpstr>
      <vt:lpstr>Lines of Operations / Effort</vt:lpstr>
      <vt:lpstr>Differences</vt:lpstr>
      <vt:lpstr>DP synched with LOE</vt:lpstr>
      <vt:lpstr>Result</vt:lpstr>
      <vt:lpstr>How do you measure</vt:lpstr>
      <vt:lpstr>Other tools</vt:lpstr>
      <vt:lpstr>PowerPoint Presentation</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Gandy</dc:creator>
  <cp:lastModifiedBy>Gandy, David P MAJ MIL USA TRADOC</cp:lastModifiedBy>
  <cp:revision>33</cp:revision>
  <dcterms:created xsi:type="dcterms:W3CDTF">2015-08-06T01:35:15Z</dcterms:created>
  <dcterms:modified xsi:type="dcterms:W3CDTF">2016-10-10T21:03:18Z</dcterms:modified>
</cp:coreProperties>
</file>